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Nepasitikrinusių sveikatą vaikų dalis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2.6562499999999999E-2"/>
                  <c:y val="-6.32812461072068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mtClean="0"/>
                      <a:t>9,43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6A-4C26-A7EE-C0ED977FB72F}"/>
                </c:ext>
              </c:extLst>
            </c:dLbl>
            <c:dLbl>
              <c:idx val="1"/>
              <c:layout>
                <c:manualLayout>
                  <c:x val="-1.0937464338696794E-2"/>
                  <c:y val="-6.09375782805198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mtClean="0"/>
                      <a:t>1,49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6A-4C26-A7EE-C0ED977FB7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2"/>
                <c:pt idx="0">
                  <c:v>Dantų ir žandikaulių būklės įvertinimo pažymėjimas</c:v>
                </c:pt>
                <c:pt idx="1">
                  <c:v>Mokinio sveikatos pažymėjimas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9.43</c:v>
                </c:pt>
                <c:pt idx="1">
                  <c:v>1.74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6A-4C26-A7EE-C0ED977FB72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Pasitikrinusių sveikatą vaikų dalis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3037409140761061E-2"/>
                  <c:y val="-3.62639333719002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mtClean="0"/>
                      <a:t>90,57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6A-4C26-A7EE-C0ED977FB72F}"/>
                </c:ext>
              </c:extLst>
            </c:dLbl>
            <c:dLbl>
              <c:idx val="1"/>
              <c:layout>
                <c:manualLayout>
                  <c:x val="-6.25E-2"/>
                  <c:y val="-3.51562478373371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6A-4C26-A7EE-C0ED977FB7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2"/>
                <c:pt idx="0">
                  <c:v>Dantų ir žandikaulių būklės įvertinimo pažymėjimas</c:v>
                </c:pt>
                <c:pt idx="1">
                  <c:v>Mokinio sveikatos pažymėjimas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90.57</c:v>
                </c:pt>
                <c:pt idx="1">
                  <c:v>98.51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6A-4C26-A7EE-C0ED977FB7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3581056"/>
        <c:axId val="133611520"/>
        <c:axId val="0"/>
      </c:bar3DChart>
      <c:catAx>
        <c:axId val="1335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33611520"/>
        <c:crosses val="autoZero"/>
        <c:auto val="1"/>
        <c:lblAlgn val="ctr"/>
        <c:lblOffset val="100"/>
        <c:noMultiLvlLbl val="0"/>
      </c:catAx>
      <c:valAx>
        <c:axId val="13361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358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164845792622608"/>
          <c:y val="0.18590568492214044"/>
          <c:w val="0.19673318280938004"/>
          <c:h val="0.42503183901132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342411360966897"/>
          <c:y val="2.6233041065964774E-2"/>
          <c:w val="0.46598856882473988"/>
          <c:h val="0.8864806746872376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Vaikų, galinčių dalyvauti ugdymo veikloje be jokių apribojimų, dalis (proc.)</c:v>
                </c:pt>
                <c:pt idx="1">
                  <c:v>Vaikų, kuriems nurodytos bendrosios rekomendacijos, dalis (proc.)</c:v>
                </c:pt>
                <c:pt idx="2">
                  <c:v>Vaikų, kuriems nurodytos specialiosios rekomendacijos, dalis (proc.)</c:v>
                </c:pt>
                <c:pt idx="3">
                  <c:v>Vaikų, kuriems pritaikytas maitinimas, dalis (proc.)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A5DB-4B34-843B-6AC1D72BF1AB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Vaikų, galinčių dalyvauti ugdymo veikloje be jokių apribojimų, dalis (proc.)</c:v>
                </c:pt>
                <c:pt idx="1">
                  <c:v>Vaikų, kuriems nurodytos bendrosios rekomendacijos, dalis (proc.)</c:v>
                </c:pt>
                <c:pt idx="2">
                  <c:v>Vaikų, kuriems nurodytos specialiosios rekomendacijos, dalis (proc.)</c:v>
                </c:pt>
                <c:pt idx="3">
                  <c:v>Vaikų, kuriems pritaikytas maitinimas, dalis (proc.)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A5DB-4B34-843B-6AC1D72BF1AB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56053887885309E-3"/>
                  <c:y val="-0.146898231045387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mtClean="0"/>
                      <a:t>97,23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753384559092573E-2"/>
                      <c:h val="0.147947504124283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5DB-4B34-843B-6AC1D72BF1AB}"/>
                </c:ext>
              </c:extLst>
            </c:dLbl>
            <c:dLbl>
              <c:idx val="1"/>
              <c:layout>
                <c:manualLayout>
                  <c:x val="1.3721185510428101E-2"/>
                  <c:y val="-1.573909618343441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19,14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DB-4B34-843B-6AC1D72BF1AB}"/>
                </c:ext>
              </c:extLst>
            </c:dLbl>
            <c:dLbl>
              <c:idx val="2"/>
              <c:layout>
                <c:manualLayout>
                  <c:x val="2.8678451760489325E-2"/>
                  <c:y val="-5.434853140707893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mtClean="0"/>
                      <a:t>16,88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233595800524943E-2"/>
                      <c:h val="9.17138887050883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5DB-4B34-843B-6AC1D72BF1AB}"/>
                </c:ext>
              </c:extLst>
            </c:dLbl>
            <c:dLbl>
              <c:idx val="3"/>
              <c:layout>
                <c:manualLayout>
                  <c:x val="1.6008049762166118E-2"/>
                  <c:y val="-1.20227818074776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5DB-4B34-843B-6AC1D72BF1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Vaikų, galinčių dalyvauti ugdymo veikloje be jokių apribojimų, dalis (proc.)</c:v>
                </c:pt>
                <c:pt idx="1">
                  <c:v>Vaikų, kuriems nurodytos bendrosios rekomendacijos, dalis (proc.)</c:v>
                </c:pt>
                <c:pt idx="2">
                  <c:v>Vaikų, kuriems nurodytos specialiosios rekomendacijos, dalis (proc.)</c:v>
                </c:pt>
                <c:pt idx="3">
                  <c:v>Vaikų, kuriems pritaikytas maitinimas, dalis (proc.)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97.73</c:v>
                </c:pt>
                <c:pt idx="1">
                  <c:v>18.690000000000001</c:v>
                </c:pt>
                <c:pt idx="2">
                  <c:v>16.41</c:v>
                </c:pt>
                <c:pt idx="3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DB-4B34-843B-6AC1D72BF1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3979648"/>
        <c:axId val="163981184"/>
        <c:axId val="0"/>
      </c:bar3DChart>
      <c:catAx>
        <c:axId val="16397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3981184"/>
        <c:crosses val="autoZero"/>
        <c:auto val="1"/>
        <c:lblAlgn val="ctr"/>
        <c:lblOffset val="100"/>
        <c:noMultiLvlLbl val="0"/>
      </c:catAx>
      <c:valAx>
        <c:axId val="163981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397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>
      <a:gsLst>
        <a:gs pos="0">
          <a:schemeClr val="accent5">
            <a:lumMod val="5000"/>
            <a:lumOff val="95000"/>
          </a:schemeClr>
        </a:gs>
        <a:gs pos="74000">
          <a:schemeClr val="accent5">
            <a:lumMod val="45000"/>
            <a:lumOff val="55000"/>
          </a:schemeClr>
        </a:gs>
        <a:gs pos="83000">
          <a:schemeClr val="accent5">
            <a:lumMod val="45000"/>
            <a:lumOff val="55000"/>
          </a:schemeClr>
        </a:gs>
        <a:gs pos="100000">
          <a:schemeClr val="accent5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71766459260395E-2"/>
          <c:y val="7.5178024757087722E-2"/>
          <c:w val="0.85220183699588792"/>
          <c:h val="0.82851390922401169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Proc.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D67-4BFD-B94A-470B3FAFD4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D67-4BFD-B94A-470B3FAFD4E8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D67-4BFD-B94A-470B3FAFD4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D67-4BFD-B94A-470B3FAFD4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D67-4BFD-B94A-470B3FAFD4E8}"/>
              </c:ext>
            </c:extLst>
          </c:dPt>
          <c:dLbls>
            <c:dLbl>
              <c:idx val="0"/>
              <c:layout>
                <c:manualLayout>
                  <c:x val="-2.6881559631004356E-2"/>
                  <c:y val="-1.41948993869035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3">
                          <a:lumMod val="1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31480404278793"/>
                      <c:h val="0.102311193464627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D67-4BFD-B94A-470B3FAFD4E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D67-4BFD-B94A-470B3FAFD4E8}"/>
                </c:ext>
              </c:extLst>
            </c:dLbl>
            <c:dLbl>
              <c:idx val="2"/>
              <c:layout>
                <c:manualLayout>
                  <c:x val="-0.18364198200308576"/>
                  <c:y val="-0.341675537376703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3">
                          <a:lumMod val="1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D67-4BFD-B94A-470B3FAFD4E8}"/>
                </c:ext>
              </c:extLst>
            </c:dLbl>
            <c:dLbl>
              <c:idx val="3"/>
              <c:layout>
                <c:manualLayout>
                  <c:x val="7.8689959522182343E-2"/>
                  <c:y val="6.348776040274825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spc="0" baseline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C91AFB24-9424-46F9-9F07-87DB49976EA9}" type="CATEGORYNAME">
                      <a:rPr lang="en-US" sz="1500" dirty="0"/>
                      <a:pPr>
                        <a:defRPr sz="150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[KATEGORIJOS PAVADINIMAS]</a:t>
                    </a:fld>
                    <a:r>
                      <a:rPr lang="en-US" sz="1500" baseline="0" dirty="0"/>
                      <a:t>
</a:t>
                    </a:r>
                    <a:fld id="{BD834CD8-73A2-4874-AE4C-79B52DB14B37}" type="PERCENTAGE">
                      <a:rPr lang="en-US" sz="1500" baseline="0" dirty="0"/>
                      <a:pPr>
                        <a:defRPr sz="150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[PROCENTAI]</a:t>
                    </a:fld>
                    <a:endParaRPr lang="en-US" sz="15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3">
                          <a:lumMod val="1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39617583112692"/>
                      <c:h val="0.123625948030381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D67-4BFD-B94A-470B3FAFD4E8}"/>
                </c:ext>
              </c:extLst>
            </c:dLbl>
            <c:dLbl>
              <c:idx val="4"/>
              <c:layout>
                <c:manualLayout>
                  <c:x val="5.8836732070509268E-2"/>
                  <c:y val="6.42448356375835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3">
                          <a:lumMod val="1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D67-4BFD-B94A-470B3FAFD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spc="0" baseline="0">
                    <a:solidFill>
                      <a:schemeClr val="accent3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Lapas1!$A$2:$A$6</c:f>
              <c:strCache>
                <c:ptCount val="5"/>
                <c:pt idx="0">
                  <c:v>Antsvoris</c:v>
                </c:pt>
                <c:pt idx="1">
                  <c:v>Neįvertinta</c:v>
                </c:pt>
                <c:pt idx="2">
                  <c:v>Normalus svoris</c:v>
                </c:pt>
                <c:pt idx="3">
                  <c:v>Nutukimas</c:v>
                </c:pt>
                <c:pt idx="4">
                  <c:v>Per mažas svoris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7.58</c:v>
                </c:pt>
                <c:pt idx="1">
                  <c:v>0</c:v>
                </c:pt>
                <c:pt idx="2">
                  <c:v>73.989999999999995</c:v>
                </c:pt>
                <c:pt idx="3">
                  <c:v>5.05</c:v>
                </c:pt>
                <c:pt idx="4">
                  <c:v>13.38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D67-4BFD-B94A-470B3FAFD4E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2020/2021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5743-41AB-86BE-0175F2A9A7BF}"/>
              </c:ext>
            </c:extLst>
          </c:dPt>
          <c:cat>
            <c:strRef>
              <c:f>Lapas1!$A$2:$A$6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98.1</c:v>
                </c:pt>
                <c:pt idx="1">
                  <c:v>1.58</c:v>
                </c:pt>
                <c:pt idx="2">
                  <c:v>0.32</c:v>
                </c:pt>
                <c:pt idx="3">
                  <c:v>0.32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43-41AB-86BE-0175F2A9A7B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2021/2022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97.23</c:v>
                </c:pt>
                <c:pt idx="1">
                  <c:v>2.02</c:v>
                </c:pt>
                <c:pt idx="2">
                  <c:v>0.76</c:v>
                </c:pt>
                <c:pt idx="3">
                  <c:v>0.25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43-41AB-86BE-0175F2A9A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4168064"/>
        <c:axId val="124169600"/>
        <c:axId val="0"/>
      </c:bar3DChart>
      <c:catAx>
        <c:axId val="124168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4169600"/>
        <c:crosses val="autoZero"/>
        <c:auto val="1"/>
        <c:lblAlgn val="ctr"/>
        <c:lblOffset val="100"/>
        <c:noMultiLvlLbl val="0"/>
      </c:catAx>
      <c:valAx>
        <c:axId val="1241696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241680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kpi+KPI</a:t>
            </a:r>
            <a:r>
              <a:rPr lang="en-US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indekso</a:t>
            </a:r>
            <a:r>
              <a:rPr lang="en-US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pasiskirstymas</a:t>
            </a:r>
            <a:r>
              <a:rPr lang="en-US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</a:t>
            </a:r>
            <a:r>
              <a:rPr lang="en-US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 amžių</a:t>
            </a: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Vaikų, neturinčių ėduonies pažeistų, plombuotų ir išrautų dantų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0000"/>
                    <a:lumMod val="100000"/>
                  </a:schemeClr>
                </a:gs>
                <a:gs pos="50000">
                  <a:schemeClr val="accent6">
                    <a:shade val="99000"/>
                    <a:satMod val="105000"/>
                    <a:lumMod val="100000"/>
                  </a:schemeClr>
                </a:gs>
                <a:gs pos="100000">
                  <a:schemeClr val="accent6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1270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3m.</c:v>
                </c:pt>
                <c:pt idx="1">
                  <c:v>4m.</c:v>
                </c:pt>
                <c:pt idx="2">
                  <c:v>5m.</c:v>
                </c:pt>
                <c:pt idx="3">
                  <c:v>6m.</c:v>
                </c:pt>
                <c:pt idx="4">
                  <c:v>Bendras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1">
                  <c:v>7.69</c:v>
                </c:pt>
                <c:pt idx="2">
                  <c:v>9.09</c:v>
                </c:pt>
                <c:pt idx="3">
                  <c:v>4.3499999999999996</c:v>
                </c:pt>
                <c:pt idx="4">
                  <c:v>8.49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C-4CC4-AC53-3776264340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Vaikų, neturinčių sąkandžio patologijos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0000"/>
                    <a:lumMod val="100000"/>
                  </a:schemeClr>
                </a:gs>
                <a:gs pos="50000">
                  <a:schemeClr val="accent5">
                    <a:shade val="99000"/>
                    <a:satMod val="105000"/>
                    <a:lumMod val="100000"/>
                  </a:schemeClr>
                </a:gs>
                <a:gs pos="100000">
                  <a:schemeClr val="accent5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1270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54,52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B09-414C-B0B1-C068F38C7C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3m.</c:v>
                </c:pt>
                <c:pt idx="1">
                  <c:v>4m.</c:v>
                </c:pt>
                <c:pt idx="2">
                  <c:v>5m.</c:v>
                </c:pt>
                <c:pt idx="3">
                  <c:v>6m.</c:v>
                </c:pt>
                <c:pt idx="4">
                  <c:v>Bendras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62.5</c:v>
                </c:pt>
                <c:pt idx="1">
                  <c:v>69.23</c:v>
                </c:pt>
                <c:pt idx="2">
                  <c:v>90.91</c:v>
                </c:pt>
                <c:pt idx="3">
                  <c:v>86.96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AC-4CC4-AC53-3776264340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4193408"/>
        <c:axId val="124207488"/>
      </c:barChart>
      <c:catAx>
        <c:axId val="12419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24207488"/>
        <c:crosses val="autoZero"/>
        <c:auto val="1"/>
        <c:lblAlgn val="ctr"/>
        <c:lblOffset val="100"/>
        <c:noMultiLvlLbl val="0"/>
      </c:catAx>
      <c:valAx>
        <c:axId val="12420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2419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Kpi+KPI Indekso pasiskirstymas pagal klases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0000"/>
                    <a:satMod val="105000"/>
                    <a:lumMod val="105000"/>
                  </a:schemeClr>
                </a:gs>
                <a:gs pos="100000">
                  <a:schemeClr val="accent2">
                    <a:tint val="65000"/>
                    <a:satMod val="100000"/>
                    <a:lumMod val="100000"/>
                  </a:schemeClr>
                </a:gs>
                <a:gs pos="100000">
                  <a:schemeClr val="accent2">
                    <a:tint val="70000"/>
                    <a:satMod val="100000"/>
                    <a:lumMod val="10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Ikimokyklinė</c:v>
                </c:pt>
                <c:pt idx="1">
                  <c:v>Priešmokyklinė</c:v>
                </c:pt>
                <c:pt idx="2">
                  <c:v>Bendra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1.03</c:v>
                </c:pt>
                <c:pt idx="1">
                  <c:v>1.78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5-4DE9-9417-9972FEBF60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5702144"/>
        <c:axId val="125704832"/>
      </c:barChart>
      <c:catAx>
        <c:axId val="12570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25704832"/>
        <c:crosses val="autoZero"/>
        <c:auto val="1"/>
        <c:lblAlgn val="ctr"/>
        <c:lblOffset val="100"/>
        <c:noMultiLvlLbl val="0"/>
      </c:catAx>
      <c:valAx>
        <c:axId val="12570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2570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74037298654147E-2"/>
          <c:y val="3.3022299648168864E-2"/>
          <c:w val="0.93281698365736287"/>
          <c:h val="0.70799853969628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Vaikų, neturinčių ėduonies pažeistų, plombuotų ir išrautų dantų, dalis (proc.)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Sheet1!$A$3:$A$5</c:f>
              <c:strCache>
                <c:ptCount val="3"/>
                <c:pt idx="0">
                  <c:v>Ikimokyklinė</c:v>
                </c:pt>
                <c:pt idx="1">
                  <c:v>Priešmokyklinė</c:v>
                </c:pt>
                <c:pt idx="2">
                  <c:v>Bendras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6.25</c:v>
                </c:pt>
                <c:pt idx="2">
                  <c:v>8.49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9-4DC4-9BFA-A58C03F5EA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Vaikų, neturinčių sąkandžio patologijos, dalis (proc.)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9C49-4DC4-9BFA-A58C03F5EA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Sheet1!$A$3:$A$5</c:f>
              <c:strCache>
                <c:ptCount val="3"/>
                <c:pt idx="0">
                  <c:v>Ikimokyklinė</c:v>
                </c:pt>
                <c:pt idx="1">
                  <c:v>Priešmokyklinė</c:v>
                </c:pt>
                <c:pt idx="2">
                  <c:v>Bendras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75</c:v>
                </c:pt>
                <c:pt idx="1">
                  <c:v>83.33</c:v>
                </c:pt>
                <c:pt idx="2">
                  <c:v>54.52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49-4DC4-9BFA-A58C03F5E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745792"/>
        <c:axId val="125751680"/>
      </c:barChart>
      <c:catAx>
        <c:axId val="1257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25751680"/>
        <c:crosses val="autoZero"/>
        <c:auto val="1"/>
        <c:lblAlgn val="ctr"/>
        <c:lblOffset val="100"/>
        <c:noMultiLvlLbl val="0"/>
      </c:catAx>
      <c:valAx>
        <c:axId val="12575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2574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67537070686678"/>
          <c:y val="0.84677191821610531"/>
          <c:w val="0.7246492585862665"/>
          <c:h val="0.153228081783894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0.89965</cdr:y>
    </cdr:from>
    <cdr:to>
      <cdr:x>0.15899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838200" y="4426972"/>
          <a:ext cx="1719221" cy="493819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F33A9-D8B8-42F3-8960-435322955B96}" type="datetimeFigureOut">
              <a:rPr lang="lt-LT" smtClean="0"/>
              <a:t>2023-02-09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1F059-6B3E-466E-A4D0-53178FCFBE8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91343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63C44-012F-49CC-9303-7A3E5EF933EC}" type="datetimeFigureOut">
              <a:rPr lang="lt-LT" smtClean="0"/>
              <a:t>2023-02-09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14839-20B6-4E42-B368-8BC9C16AD4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806991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D7E7448-87F2-4742-BA0C-012098032616}" type="datetime1">
              <a:rPr lang="lt-LT" smtClean="0"/>
              <a:t>2023-02-09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0368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9120-94FF-4D6B-B90E-A2446B469562}" type="datetime1">
              <a:rPr lang="lt-LT" smtClean="0"/>
              <a:t>2023-02-09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796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B1A9-79C7-4B42-BDEF-0A4652D51E52}" type="datetime1">
              <a:rPr lang="lt-LT" smtClean="0"/>
              <a:t>2023-02-09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306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D83E-3C1A-4BC6-9EB7-CE597BDFDF48}" type="datetime1">
              <a:rPr lang="lt-LT" smtClean="0"/>
              <a:t>2023-02-09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629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14D842-F5C2-405C-A18B-C416DC407FC4}" type="datetime1">
              <a:rPr lang="lt-LT" smtClean="0"/>
              <a:t>2023-02-09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7861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D56E-2C65-47C3-BF13-54B6C881A447}" type="datetime1">
              <a:rPr lang="lt-LT" smtClean="0"/>
              <a:t>2023-02-09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348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DFC6-B48C-470F-947D-2DF207FEC080}" type="datetime1">
              <a:rPr lang="lt-LT" smtClean="0"/>
              <a:t>2023-02-09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347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1523-943E-42D4-8F3C-2BF87B62363E}" type="datetime1">
              <a:rPr lang="lt-LT" smtClean="0"/>
              <a:t>2023-02-09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14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C21C-7B4E-43A2-B905-E7AB11F6F70B}" type="datetime1">
              <a:rPr lang="lt-LT" smtClean="0"/>
              <a:t>2023-02-09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511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649E-8DC8-472B-94F4-0FED006ECA3A}" type="datetime1">
              <a:rPr lang="lt-LT" smtClean="0"/>
              <a:t>2023-02-09</a:t>
            </a:fld>
            <a:endParaRPr lang="lt-L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lt-L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760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EF837DA-14CD-4F7A-8240-A346E4FCC2A7}" type="datetime1">
              <a:rPr lang="lt-LT" smtClean="0"/>
              <a:t>2023-02-09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433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DD9F24-ABF6-46F9-B67C-68D4F4BE2ABF}" type="datetime1">
              <a:rPr lang="lt-LT" smtClean="0"/>
              <a:t>2023-02-09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8B81CF-DA5F-4401-99DA-4C588D01A3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79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uralaukis@sveikatosbiuras.l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882218" y="348791"/>
            <a:ext cx="9144000" cy="3905890"/>
          </a:xfrm>
        </p:spPr>
        <p:txBody>
          <a:bodyPr>
            <a:normAutofit/>
          </a:bodyPr>
          <a:lstStyle/>
          <a:p>
            <a:pPr algn="ctr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Tauralaukio progimnaziją lankančių vaikų profilaktinių sveikatos patikrinimų </a:t>
            </a:r>
            <a:b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– 2023 m. m. duomenų analizė </a:t>
            </a:r>
            <a:b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4000" dirty="0"/>
          </a:p>
        </p:txBody>
      </p:sp>
      <p:sp>
        <p:nvSpPr>
          <p:cNvPr id="5" name="Pavadinimas 1"/>
          <p:cNvSpPr txBox="1">
            <a:spLocks/>
          </p:cNvSpPr>
          <p:nvPr/>
        </p:nvSpPr>
        <p:spPr>
          <a:xfrm>
            <a:off x="6587764" y="5838459"/>
            <a:ext cx="5695362" cy="4289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Visuomenės sveikatos specialistė: Odeta </a:t>
            </a:r>
            <a:r>
              <a:rPr lang="lt-LT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Grudikienė</a:t>
            </a:r>
            <a:endParaRPr lang="lt-LT" i="1" dirty="0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64" y="5450515"/>
            <a:ext cx="4032504" cy="8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7C65851A-72F6-4414-9961-8407F7F53E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21946" y="1775381"/>
            <a:ext cx="8915400" cy="3777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FIZINIO LAVINIMO GRUPĖS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1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1">
            <a:extLst>
              <a:ext uri="{FF2B5EF4-FFF2-40B4-BE49-F238E27FC236}">
                <a16:creationId xmlns:a16="http://schemas.microsoft.com/office/drawing/2014/main" id="{7A799D80-5C3C-4D84-80E9-1FA3667CE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956" y="213939"/>
            <a:ext cx="8911687" cy="1280890"/>
          </a:xfrm>
        </p:spPr>
        <p:txBody>
          <a:bodyPr/>
          <a:lstStyle/>
          <a:p>
            <a:pPr algn="ctr"/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Vaikų pasiskirstymas pagal fizinio ugdymo grupes </a:t>
            </a:r>
            <a:r>
              <a:rPr lang="lt-LT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m. (proc.)</a:t>
            </a:r>
            <a:endParaRPr lang="en-US" sz="2800" dirty="0">
              <a:solidFill>
                <a:srgbClr val="993366"/>
              </a:solidFill>
            </a:endParaRPr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78CF1E3F-5F11-407D-8ED2-FDD04B1A8E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127859"/>
              </p:ext>
            </p:extLst>
          </p:nvPr>
        </p:nvGraphicFramePr>
        <p:xfrm>
          <a:off x="1222326" y="2001624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11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1311579" y="5962596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i="1" dirty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7C65851A-72F6-4414-9961-8407F7F53E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39142" y="1822515"/>
            <a:ext cx="8915400" cy="3777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altLang="lt-LT" sz="2800" b="1" i="0" u="none" strike="noStrike" kern="120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DANTŲ BŪKLĖ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57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vadinimas 1">
            <a:extLst>
              <a:ext uri="{FF2B5EF4-FFF2-40B4-BE49-F238E27FC236}">
                <a16:creationId xmlns:a16="http://schemas.microsoft.com/office/drawing/2014/main" id="{C7D0F48D-AF35-4328-956B-9AB032C4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822" y="175403"/>
            <a:ext cx="8911687" cy="1280890"/>
          </a:xfrm>
        </p:spPr>
        <p:txBody>
          <a:bodyPr/>
          <a:lstStyle/>
          <a:p>
            <a:pPr algn="ctr"/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Dantų ėduonies intensyvumo (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kpi+KPI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indeksas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lt-LT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lt-LT" altLang="lt-LT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m.m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993366"/>
              </a:solidFill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AFAA3433-C84B-4953-8EB2-9CDF9A7C2F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254607"/>
              </p:ext>
            </p:extLst>
          </p:nvPr>
        </p:nvGraphicFramePr>
        <p:xfrm>
          <a:off x="838200" y="1825625"/>
          <a:ext cx="5252224" cy="4166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13</a:t>
            </a:fld>
            <a:endParaRPr lang="lt-LT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BA50A40-2265-4F4A-B520-9576C21136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1920267"/>
              </p:ext>
            </p:extLst>
          </p:nvPr>
        </p:nvGraphicFramePr>
        <p:xfrm>
          <a:off x="6308123" y="2547258"/>
          <a:ext cx="4827979" cy="3521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D15348CB-008E-4339-BA9B-98E40F36DCF9}"/>
              </a:ext>
            </a:extLst>
          </p:cNvPr>
          <p:cNvSpPr/>
          <p:nvPr/>
        </p:nvSpPr>
        <p:spPr>
          <a:xfrm>
            <a:off x="8359221" y="1095023"/>
            <a:ext cx="2592288" cy="14612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kpi+KPI indekso ribos: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Labai žemas - mažiau nei 1,2.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Žemas - 1,2-2,6.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Vidutinis 2,7-4,4.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Aukštas 4,5-6,5.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Labai aukštas - daugiau nei 6,5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kumimoji="0" lang="lt-LT" altLang="lt-LT" sz="16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838200" y="5992297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i="1" dirty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824469" y="6250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Vaikai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turintys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sveikus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dantis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lt-LT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/202</a:t>
            </a:r>
            <a:r>
              <a:rPr lang="lt-LT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m.m.</a:t>
            </a:r>
            <a:endParaRPr lang="lt-LT" sz="2800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467E9C3E-6B40-4A77-BD13-25497B7B10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027454"/>
              </p:ext>
            </p:extLst>
          </p:nvPr>
        </p:nvGraphicFramePr>
        <p:xfrm>
          <a:off x="1514557" y="2011051"/>
          <a:ext cx="9090597" cy="3927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14</a:t>
            </a:fld>
            <a:endParaRPr lang="lt-LT"/>
          </a:p>
        </p:txBody>
      </p:sp>
      <p:sp>
        <p:nvSpPr>
          <p:cNvPr id="5" name="Stačiakampis 4"/>
          <p:cNvSpPr/>
          <p:nvPr/>
        </p:nvSpPr>
        <p:spPr>
          <a:xfrm>
            <a:off x="838200" y="6176963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i="1" dirty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59671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Apibendrinimas</a:t>
            </a: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32131" y="1905000"/>
            <a:ext cx="11192776" cy="3777622"/>
          </a:xfrm>
        </p:spPr>
        <p:txBody>
          <a:bodyPr>
            <a:normAutofit/>
          </a:bodyPr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m. profilaktiškai sveikatą pasitikrino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98,51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proc. vaikų. Dantų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ir žandikaulių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įvertinimą atliko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90,57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proc. vaikų. Įsigaliojus naujai Mokinio sveikatos pažymėjimo formai, nebenurodomi vaikų organų sistemų sutrikimai, bet šeimos gydytojas pateikia bendras arba specialiąsias rekomendacijas, kurių turi būti laikomasi vaikams dalyvaujant ugdymo veikloje.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19,14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proc. vaikų buvo nurodytos bendros, o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16,88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>
                <a:latin typeface="Times New Roman" pitchFamily="18" charset="0"/>
                <a:cs typeface="Times New Roman" pitchFamily="18" charset="0"/>
              </a:rPr>
              <a:t>proc.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vaikų – specialiosios rekomendacijos. Pritaikytas maitinimas buvo paskirstas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1,01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proc. </a:t>
            </a:r>
            <a:r>
              <a:rPr lang="lt-LT" smtClean="0">
                <a:latin typeface="Times New Roman" pitchFamily="18" charset="0"/>
                <a:cs typeface="Times New Roman" pitchFamily="18" charset="0"/>
              </a:rPr>
              <a:t>vaikų.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lt-LT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7,56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proc.</a:t>
            </a:r>
            <a:r>
              <a:rPr lang="lt-LT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vaikų turėjo per didelį, o </a:t>
            </a:r>
            <a:r>
              <a:rPr lang="lt-LT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13,60 </a:t>
            </a: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proc.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vaik</a:t>
            </a:r>
            <a:r>
              <a:rPr lang="lt-LT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ų – per mažą </a:t>
            </a:r>
            <a:r>
              <a:rPr lang="lt-LT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svorį.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lt-LT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97,23 </a:t>
            </a:r>
            <a:r>
              <a:rPr 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</a:t>
            </a:r>
            <a:r>
              <a:rPr 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vaikų, priskirti pagrindinei fizinio ugdymo </a:t>
            </a:r>
            <a:r>
              <a:rPr 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grupei.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lt-LT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lt-LT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8,49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proc. v</a:t>
            </a:r>
            <a:r>
              <a:rPr lang="lt-LT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aikų neturėjo ėduonies pažeistų dantų. </a:t>
            </a:r>
            <a:r>
              <a:rPr 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54,52proc</a:t>
            </a:r>
            <a:r>
              <a:rPr 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vaikų neturėjo </a:t>
            </a:r>
            <a:r>
              <a:rPr 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sąkandžio</a:t>
            </a:r>
            <a:r>
              <a:rPr 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patologijos. </a:t>
            </a:r>
          </a:p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52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869149" y="54473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Rekomendacijos</a:t>
            </a:r>
            <a:endParaRPr lang="lt-LT" sz="2800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7D8425FD-4FD4-40E5-AADC-73FF805CB3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964159" cy="2287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Tikslinga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vaikų tėvus įtraukti į sveikatos stiprinimo veiklas – organizuoti ir vykdyti mokymus, apimančius aiškią, išsamią ir patikimą informaciją apie mitybą, fizinį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aktyvumą.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smtClean="0">
                <a:latin typeface="Times New Roman" pitchFamily="18" charset="0"/>
                <a:cs typeface="Times New Roman" pitchFamily="18" charset="0"/>
              </a:rPr>
              <a:t>Būtina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vaikų sveikatos priežiūrą vykdyti visomis kryptimis, ypatingą dėmesį skiriant regos sutrikimų profilaktikai: tinkamai aplinkai (žaidimų vieta, sėdėjimo poza, apšvietimas, laiko leidimas prie kompiuterio ir televizoriaus), poilsiui (akių mankštelės), pilnavertei mitybai bei profilaktiniam regėjimo tikrinimui</a:t>
            </a:r>
            <a:r>
              <a:rPr lang="lt-LT">
                <a:latin typeface="Times New Roman" pitchFamily="18" charset="0"/>
                <a:cs typeface="Times New Roman" pitchFamily="18" charset="0"/>
              </a:rPr>
              <a:t>. </a:t>
            </a:r>
            <a:endParaRPr lang="lt-LT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smtClean="0">
                <a:latin typeface="Times New Roman" pitchFamily="18" charset="0"/>
                <a:cs typeface="Times New Roman" pitchFamily="18" charset="0"/>
              </a:rPr>
              <a:t>Mažinti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gyvensenos rizikos veiksnius, kurie sąlygotų kvėpavimo sistemos ligas, didelį dėmesį skiriant profilaktikai (tinkama higiena, mityba, fizinis aktyvumas darbo – poilsio režimas).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69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71612" y="1899223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Stiprinkime vaikų sveikatą kartu!</a:t>
            </a:r>
            <a:endParaRPr lang="lt-LT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17</a:t>
            </a:fld>
            <a:endParaRPr lang="lt-LT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64" y="2930784"/>
            <a:ext cx="1714500" cy="171450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486" y="3592862"/>
            <a:ext cx="4032504" cy="816864"/>
          </a:xfrm>
          <a:prstGeom prst="rect">
            <a:avLst/>
          </a:prstGeom>
        </p:spPr>
      </p:pic>
      <p:sp>
        <p:nvSpPr>
          <p:cNvPr id="6" name="Stačiakampis 5"/>
          <p:cNvSpPr/>
          <p:nvPr/>
        </p:nvSpPr>
        <p:spPr>
          <a:xfrm>
            <a:off x="9235002" y="552318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lt-LT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Visuomenės sveikatos specialistė</a:t>
            </a:r>
            <a:endParaRPr lang="lt-LT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lt-LT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Odeta </a:t>
            </a:r>
            <a:r>
              <a:rPr lang="lt-LT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Grudikienė</a:t>
            </a:r>
            <a:endParaRPr lang="lt-LT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lt-LT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 </a:t>
            </a:r>
            <a:r>
              <a:rPr lang="lt-LT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nr.</a:t>
            </a:r>
            <a:r>
              <a:rPr lang="lt-LT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+370 690 37377</a:t>
            </a:r>
            <a:endParaRPr lang="lt-LT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lt-LT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El. p.:  </a:t>
            </a:r>
            <a:r>
              <a:rPr lang="lt-LT" sz="1200" i="1" spc="25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tauralaukis@sveikatosbiuras.lt</a:t>
            </a:r>
            <a:endParaRPr lang="lt-LT" sz="1200" dirty="0">
              <a:solidFill>
                <a:schemeClr val="accent5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7C65851A-72F6-4414-9961-8407F7F53E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40156" y="690098"/>
            <a:ext cx="89116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VAIKŲ SVEIKATOS ANALIZĖS APRAŠYMAS </a:t>
            </a:r>
            <a:r>
              <a:rPr kumimoji="0" lang="lt-LT" altLang="lt-LT" sz="2800" b="1" u="none" strike="noStrike" kern="120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altLang="lt-LT" sz="2800" b="1" u="none" strike="noStrike" kern="120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lt-LT" altLang="lt-LT" sz="2800" b="1" u="none" strike="noStrike" kern="120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en-US" sz="2800" dirty="0">
              <a:solidFill>
                <a:srgbClr val="993366"/>
              </a:solidFill>
            </a:endParaRP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BA9BF71C-1152-4B52-A432-8AC0803DE61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149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lt-LT" altLang="lt-L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alt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Lietuvos </a:t>
            </a:r>
            <a:r>
              <a:rPr lang="lt-LT" altLang="lt-L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Respublikos sveikatos apsaugos ministro 2016 m. sausio 26 d. įsakymu Nr. V-93 patvirtintos Lietuvos higienos normos HN 75:2016 „Ikimokyklinio ir priešmokyklinio ugdymo programų vykdymo bendrieji sveikatos saugos reikalavimai“ 79 punkte nurodyta, kad priimant vaiką į įstaigą ir vėliau kiekvienais metais turi būti pateiktas sveikatos pažymėjimas. 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endParaRPr lang="lt-LT" alt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29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>
            <a:extLst>
              <a:ext uri="{FF2B5EF4-FFF2-40B4-BE49-F238E27FC236}">
                <a16:creationId xmlns:a16="http://schemas.microsoft.com/office/drawing/2014/main" id="{7C65851A-72F6-4414-9961-8407F7F53E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83106" y="544735"/>
            <a:ext cx="8911687" cy="1280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altLang="lt-LT" sz="2800" b="1" i="0" u="none" strike="noStrike" kern="120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VAIKŲ SVEIKATOS ANALIZĖS APRAŠYMAS (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lt-LT" altLang="lt-LT" sz="2800" b="1" i="0" u="none" strike="noStrike" kern="120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BA9BF71C-1152-4B52-A432-8AC0803DE61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751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lt-LT" altLang="lt-LT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Duomenys </a:t>
            </a:r>
            <a:r>
              <a:rPr kumimoji="0" lang="lt-LT" altLang="lt-L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apie vaikų sveikatos būklę gaunami iš statistinės apskaitos formos Nr. E027-1 „Mokinio sveikatos pažymėjimas“, patvirtintos Lietuvos Respublikos sveikatos apsaugos ministro 2019 m. gegužės 14 d. įsakymu Nr. V-565 „Dėl elektroninės statistinės apskaitos formos Nr. E027-1 „Mokinio sveikatos pažymėjimas“ patvirtinimo“. </a:t>
            </a:r>
            <a:endParaRPr kumimoji="0" lang="lt-LT" altLang="lt-LT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lt-LT" altLang="lt-LT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lt-L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alt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uo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2020 m. sausio 1 d. </a:t>
            </a:r>
            <a:r>
              <a:rPr lang="en-US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alt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ažymėjim</a:t>
            </a:r>
            <a:r>
              <a:rPr lang="en-US" alt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teik</a:t>
            </a:r>
            <a:r>
              <a:rPr lang="en-US" alt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iami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per Elektroninės sveikatos paslaugų ir bendradarbiavimo infrastruktūros informacinę sistemą (ESPBI IS). Elektroniniu būdu užpildyti ir pasirašyti </a:t>
            </a:r>
            <a:r>
              <a:rPr lang="en-US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altLang="lt-LT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ažymėjimai</a:t>
            </a:r>
            <a:r>
              <a:rPr lang="lt-LT" altLang="lt-L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perduodami į Higienos instituto Vaikų sveikatos stebėsenos informacinę sistemą (VSS IS). </a:t>
            </a:r>
          </a:p>
          <a:p>
            <a:pPr algn="just" defTabSz="914400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endParaRPr kumimoji="0" lang="en-US" altLang="lt-LT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7C65851A-72F6-4414-9961-8407F7F53E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0183" y="614683"/>
            <a:ext cx="8911687" cy="1280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altLang="lt-LT" sz="2800" b="1" i="0" u="none" strike="noStrike" kern="120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VAIKŲ SVEIKATOS ANALIZĖS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altLang="lt-LT" sz="2800" b="1" i="0" u="none" strike="noStrike" kern="120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REZULTATŲ SVARBA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id="{BA9BF71C-1152-4B52-A432-8AC0803DE61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52107" y="2158738"/>
            <a:ext cx="105525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lt-LT" altLang="lt-LT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Kasmetinių</a:t>
            </a:r>
            <a:r>
              <a:rPr kumimoji="0" lang="en-US" altLang="lt-LT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lt-LT" altLang="lt-L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vaikų profilaktinių patikrinimų duomenys reikalingi kryptingai planuoti ir įgyvendinti sveikatos priežiūrą įstaigoje, organizuoti tikslesnes sveikatos stiprinimo priemones, susijusias su ligų ir traumų profilaktika.</a:t>
            </a:r>
            <a:r>
              <a:rPr kumimoji="0" lang="en-US" altLang="lt-L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lt-LT" altLang="lt-LT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8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7C65851A-72F6-4414-9961-8407F7F53E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76849" y="1426590"/>
            <a:ext cx="8915400" cy="3777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altLang="lt-LT" sz="2800" b="1" i="0" u="none" strike="noStrike" kern="120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PASITIKRINĘ SVEIKATĄ VAIKAI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10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55090" y="64296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Pasitikrinę ir nepasitikrinę sveikatą vaikai</a:t>
            </a:r>
            <a:b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lt-LT" altLang="lt-LT" sz="2800" b="1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m.m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. (proc.)</a:t>
            </a:r>
            <a:endParaRPr lang="lt-LT" sz="2800" dirty="0"/>
          </a:p>
        </p:txBody>
      </p:sp>
      <p:graphicFrame>
        <p:nvGraphicFramePr>
          <p:cNvPr id="12" name="Turinio vietos rezervavimo ženklas 11">
            <a:extLst>
              <a:ext uri="{FF2B5EF4-FFF2-40B4-BE49-F238E27FC236}">
                <a16:creationId xmlns:a16="http://schemas.microsoft.com/office/drawing/2014/main" id="{32C1B8E9-74A4-4B1F-8D72-659652EB9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284229"/>
              </p:ext>
            </p:extLst>
          </p:nvPr>
        </p:nvGraphicFramePr>
        <p:xfrm>
          <a:off x="1486277" y="2114746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6</a:t>
            </a:fld>
            <a:endParaRPr lang="lt-LT"/>
          </a:p>
        </p:txBody>
      </p:sp>
      <p:sp>
        <p:nvSpPr>
          <p:cNvPr id="3" name="Stačiakampis 2"/>
          <p:cNvSpPr/>
          <p:nvPr/>
        </p:nvSpPr>
        <p:spPr>
          <a:xfrm>
            <a:off x="921695" y="6083888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i="1" dirty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2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92DB1379-569B-4C4C-A5FA-4CC01650C7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792660"/>
              </p:ext>
            </p:extLst>
          </p:nvPr>
        </p:nvGraphicFramePr>
        <p:xfrm>
          <a:off x="1668463" y="1907356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7</a:t>
            </a:fld>
            <a:endParaRPr lang="lt-LT"/>
          </a:p>
        </p:txBody>
      </p:sp>
      <p:sp>
        <p:nvSpPr>
          <p:cNvPr id="3" name="Stačiakampis 2"/>
          <p:cNvSpPr/>
          <p:nvPr/>
        </p:nvSpPr>
        <p:spPr>
          <a:xfrm>
            <a:off x="1096963" y="91937"/>
            <a:ext cx="10058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Bendrosios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ir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specialiosios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rekomendacijos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,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pritaikytas</a:t>
            </a:r>
            <a:r>
              <a:rPr lang="en-US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en-US" altLang="lt-LT" sz="2800" b="1" dirty="0" err="1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maitinimas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/>
            </a:r>
            <a:b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lt-LT" altLang="lt-LT" sz="2800" b="1" dirty="0" smtClean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2022-2023 </a:t>
            </a:r>
            <a:r>
              <a:rPr lang="lt-LT" altLang="lt-LT" sz="2800" b="1" dirty="0" err="1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m.m</a:t>
            </a: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. (proc.)</a:t>
            </a:r>
            <a:endParaRPr lang="lt-LT" sz="2800" dirty="0"/>
          </a:p>
        </p:txBody>
      </p:sp>
      <p:sp>
        <p:nvSpPr>
          <p:cNvPr id="7" name="Stačiakampis 6"/>
          <p:cNvSpPr/>
          <p:nvPr/>
        </p:nvSpPr>
        <p:spPr>
          <a:xfrm>
            <a:off x="690483" y="6116030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i="1" dirty="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646532" y="1652833"/>
            <a:ext cx="8915400" cy="3777622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KŪNO MASĖS INDEKSAS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t-LT" altLang="lt-LT" sz="2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(TOLIAU – KMI)</a:t>
            </a:r>
            <a:endParaRPr lang="en-US" sz="2800">
              <a:solidFill>
                <a:srgbClr val="99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30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1">
            <a:extLst>
              <a:ext uri="{FF2B5EF4-FFF2-40B4-BE49-F238E27FC236}">
                <a16:creationId xmlns:a16="http://schemas.microsoft.com/office/drawing/2014/main" id="{B71CF02C-5189-4E35-8064-B3A69C47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21" y="208545"/>
            <a:ext cx="8911687" cy="1280890"/>
          </a:xfrm>
        </p:spPr>
        <p:txBody>
          <a:bodyPr/>
          <a:lstStyle/>
          <a:p>
            <a:pPr algn="ctr"/>
            <a:r>
              <a:rPr lang="lt-LT" altLang="lt-LT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Vaikų pasiskirstymas pagal KMI, </a:t>
            </a:r>
            <a:br>
              <a:rPr lang="lt-LT" altLang="lt-LT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lt-LT" altLang="lt-LT" sz="2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m.m</a:t>
            </a:r>
            <a:r>
              <a:rPr lang="lt-LT" altLang="lt-LT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altLang="lt-LT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(proc.)</a:t>
            </a:r>
            <a:endParaRPr lang="en-US" sz="2800" dirty="0">
              <a:solidFill>
                <a:srgbClr val="660033"/>
              </a:solidFill>
            </a:endParaRPr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id="{04EBA5BD-5682-41D1-B683-993825306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765004"/>
              </p:ext>
            </p:extLst>
          </p:nvPr>
        </p:nvGraphicFramePr>
        <p:xfrm>
          <a:off x="838200" y="1489435"/>
          <a:ext cx="10813330" cy="4920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81CF-DA5F-4401-99DA-4C588D01A395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60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„Savon“">
  <a:themeElements>
    <a:clrScheme name="„Savon“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„Savon“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„Savon“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TM03457510[[fn=Savonas]]</Template>
  <TotalTime>183</TotalTime>
  <Words>608</Words>
  <Application>Microsoft Office PowerPoint</Application>
  <PresentationFormat>Plačiaekranė</PresentationFormat>
  <Paragraphs>81</Paragraphs>
  <Slides>17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Garamond</vt:lpstr>
      <vt:lpstr>Segoe UI Symbol</vt:lpstr>
      <vt:lpstr>Times New Roman</vt:lpstr>
      <vt:lpstr>„Savon“</vt:lpstr>
      <vt:lpstr>Klaipėdos Tauralaukio progimnaziją lankančių vaikų profilaktinių sveikatos patikrinimų  2022 – 2023 m. m. duomenų analizė  </vt:lpstr>
      <vt:lpstr>VAIKŲ SVEIKATOS ANALIZĖS APRAŠYMAS (1)</vt:lpstr>
      <vt:lpstr>VAIKŲ SVEIKATOS ANALIZĖS APRAŠYMAS (2)</vt:lpstr>
      <vt:lpstr>VAIKŲ SVEIKATOS ANALIZĖS  REZULTATŲ SVARBA</vt:lpstr>
      <vt:lpstr>„PowerPoint“ pateiktis</vt:lpstr>
      <vt:lpstr>Pasitikrinę ir nepasitikrinę sveikatą vaikai  2022-2023 m.m. (proc.)</vt:lpstr>
      <vt:lpstr>„PowerPoint“ pateiktis</vt:lpstr>
      <vt:lpstr>„PowerPoint“ pateiktis</vt:lpstr>
      <vt:lpstr>Vaikų pasiskirstymas pagal KMI,  2022-2023 m.m. (proc.)</vt:lpstr>
      <vt:lpstr>„PowerPoint“ pateiktis</vt:lpstr>
      <vt:lpstr>Vaikų pasiskirstymas pagal fizinio ugdymo grupes  2020-2022 m. (proc.)</vt:lpstr>
      <vt:lpstr>„PowerPoint“ pateiktis</vt:lpstr>
      <vt:lpstr>Dantų ėduonies intensyvumo (kpi+KPI) indeksas  2022/2023 m.m.</vt:lpstr>
      <vt:lpstr>Vaikai, turintys sveikus dantis,  2022/2023 m.m.</vt:lpstr>
      <vt:lpstr>Apibendrinimas</vt:lpstr>
      <vt:lpstr>Rekomendacijos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Darbuotojas</dc:creator>
  <cp:lastModifiedBy>Daiva Menclerienė</cp:lastModifiedBy>
  <cp:revision>29</cp:revision>
  <dcterms:created xsi:type="dcterms:W3CDTF">2023-01-23T09:37:56Z</dcterms:created>
  <dcterms:modified xsi:type="dcterms:W3CDTF">2023-02-09T08:57:30Z</dcterms:modified>
</cp:coreProperties>
</file>