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8"/>
  </p:notesMasterIdLst>
  <p:sldIdLst>
    <p:sldId id="256" r:id="rId2"/>
    <p:sldId id="292" r:id="rId3"/>
    <p:sldId id="287" r:id="rId4"/>
    <p:sldId id="284" r:id="rId5"/>
    <p:sldId id="285" r:id="rId6"/>
    <p:sldId id="291" r:id="rId7"/>
    <p:sldId id="288" r:id="rId8"/>
    <p:sldId id="258" r:id="rId9"/>
    <p:sldId id="257" r:id="rId10"/>
    <p:sldId id="260" r:id="rId11"/>
    <p:sldId id="261" r:id="rId12"/>
    <p:sldId id="263" r:id="rId13"/>
    <p:sldId id="264" r:id="rId14"/>
    <p:sldId id="265" r:id="rId15"/>
    <p:sldId id="266" r:id="rId16"/>
    <p:sldId id="267" r:id="rId17"/>
    <p:sldId id="281" r:id="rId18"/>
    <p:sldId id="268" r:id="rId19"/>
    <p:sldId id="274" r:id="rId20"/>
    <p:sldId id="275" r:id="rId21"/>
    <p:sldId id="276" r:id="rId22"/>
    <p:sldId id="279" r:id="rId23"/>
    <p:sldId id="280" r:id="rId24"/>
    <p:sldId id="269" r:id="rId25"/>
    <p:sldId id="270" r:id="rId26"/>
    <p:sldId id="271" r:id="rId27"/>
    <p:sldId id="272" r:id="rId28"/>
    <p:sldId id="273" r:id="rId29"/>
    <p:sldId id="282" r:id="rId30"/>
    <p:sldId id="296" r:id="rId31"/>
    <p:sldId id="293" r:id="rId32"/>
    <p:sldId id="294" r:id="rId33"/>
    <p:sldId id="300" r:id="rId34"/>
    <p:sldId id="299" r:id="rId35"/>
    <p:sldId id="302" r:id="rId36"/>
    <p:sldId id="295" r:id="rId37"/>
    <p:sldId id="303" r:id="rId38"/>
    <p:sldId id="298" r:id="rId39"/>
    <p:sldId id="304" r:id="rId40"/>
    <p:sldId id="305" r:id="rId41"/>
    <p:sldId id="306" r:id="rId42"/>
    <p:sldId id="307" r:id="rId43"/>
    <p:sldId id="308" r:id="rId44"/>
    <p:sldId id="309" r:id="rId45"/>
    <p:sldId id="297" r:id="rId46"/>
    <p:sldId id="283" r:id="rId47"/>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rimas" initials="A" lastIdx="1" clrIdx="0">
    <p:extLst>
      <p:ext uri="{19B8F6BF-5375-455C-9EA6-DF929625EA0E}">
        <p15:presenceInfo xmlns:p15="http://schemas.microsoft.com/office/powerpoint/2012/main" userId="Aurima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5825"/>
    <a:srgbClr val="DF3F9A"/>
    <a:srgbClr val="BD316D"/>
    <a:srgbClr val="E43A87"/>
    <a:srgbClr val="FF46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92" autoAdjust="0"/>
    <p:restoredTop sz="94660"/>
  </p:normalViewPr>
  <p:slideViewPr>
    <p:cSldViewPr snapToGrid="0">
      <p:cViewPr varScale="1">
        <p:scale>
          <a:sx n="113" d="100"/>
          <a:sy n="113" d="100"/>
        </p:scale>
        <p:origin x="45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Darbuotojas\Desktop\fizinis%20paj&#279;gumas%202023m\Diagramos.%20Tauralaukio%20progimnazijos%20mokini&#371;%20fizinio%20paj&#279;gumo%20testavimas.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0.xml"/><Relationship Id="rId1" Type="http://schemas.microsoft.com/office/2011/relationships/chartStyle" Target="style20.xml"/></Relationships>
</file>

<file path=ppt/charts/_rels/chart3.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Darbuotojas\Desktop\fizinis%20paj&#279;gumas%202023m\KOPIJA%20Tauralaukio%20progimnazijos%20mokini&#371;%20fizinio%20paj&#279;gumo%20testavimas.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testavimas.xlsx]Lapas1!PivotTable8</c:name>
    <c:fmtId val="7"/>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200" b="1">
                <a:latin typeface="Times New Roman" panose="02020603050405020304" pitchFamily="18" charset="0"/>
                <a:cs typeface="Times New Roman" panose="02020603050405020304" pitchFamily="18" charset="0"/>
              </a:rPr>
              <a:t>Berniukų šuolio iš vietos į tolį (cm) testo rezultatų pasiskirstymas pagal zonas</a:t>
            </a:r>
          </a:p>
        </c:rich>
      </c:tx>
      <c:overlay val="1"/>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ivotFmts>
      <c:pivotFmt>
        <c:idx val="0"/>
      </c:pivotFmt>
      <c:pivotFmt>
        <c:idx val="1"/>
      </c:pivotFmt>
      <c:pivotFmt>
        <c:idx val="2"/>
      </c:pivotFmt>
      <c:pivotFmt>
        <c:idx val="3"/>
      </c:pivotFmt>
      <c:pivotFmt>
        <c:idx val="4"/>
      </c:pivotFmt>
      <c:pivotFmt>
        <c:idx val="5"/>
      </c:pivotFmt>
      <c:pivotFmt>
        <c:idx val="6"/>
      </c:pivotFmt>
      <c:pivotFmt>
        <c:idx val="7"/>
        <c:dLbl>
          <c:idx val="0"/>
          <c:dLblPos val="outEnd"/>
          <c:showLegendKey val="0"/>
          <c:showVal val="1"/>
          <c:showCatName val="0"/>
          <c:showSerName val="0"/>
          <c:showPercent val="0"/>
          <c:showBubbleSize val="0"/>
          <c:extLst>
            <c:ext xmlns:c15="http://schemas.microsoft.com/office/drawing/2012/chart" uri="{CE6537A1-D6FC-4f65-9D91-7224C49458BB}"/>
          </c:extLst>
        </c:dLbl>
      </c:pivotFmt>
      <c:pivotFmt>
        <c:idx val="8"/>
        <c:dLbl>
          <c:idx val="0"/>
          <c:dLblPos val="outEnd"/>
          <c:showLegendKey val="0"/>
          <c:showVal val="1"/>
          <c:showCatName val="0"/>
          <c:showSerName val="0"/>
          <c:showPercent val="0"/>
          <c:showBubbleSize val="0"/>
          <c:extLst>
            <c:ext xmlns:c15="http://schemas.microsoft.com/office/drawing/2012/chart" uri="{CE6537A1-D6FC-4f65-9D91-7224C49458BB}"/>
          </c:extLst>
        </c:dLbl>
      </c:pivotFmt>
      <c:pivotFmt>
        <c:idx val="9"/>
        <c:dLbl>
          <c:idx val="0"/>
          <c:dLblPos val="outEnd"/>
          <c:showLegendKey val="0"/>
          <c:showVal val="1"/>
          <c:showCatName val="0"/>
          <c:showSerName val="0"/>
          <c:showPercent val="0"/>
          <c:showBubbleSize val="0"/>
          <c:extLst>
            <c:ext xmlns:c15="http://schemas.microsoft.com/office/drawing/2012/chart" uri="{CE6537A1-D6FC-4f65-9D91-7224C49458BB}"/>
          </c:extLst>
        </c:dLbl>
      </c:pivotFmt>
      <c:pivotFmt>
        <c:idx val="10"/>
        <c:dLbl>
          <c:idx val="0"/>
          <c:showLegendKey val="0"/>
          <c:showVal val="1"/>
          <c:showCatName val="0"/>
          <c:showSerName val="0"/>
          <c:showPercent val="0"/>
          <c:showBubbleSize val="0"/>
          <c:extLst>
            <c:ext xmlns:c15="http://schemas.microsoft.com/office/drawing/2012/chart" uri="{CE6537A1-D6FC-4f65-9D91-7224C49458BB}"/>
          </c:extLst>
        </c:dLbl>
      </c:pivotFmt>
      <c:pivotFmt>
        <c:idx val="11"/>
        <c:dLbl>
          <c:idx val="0"/>
          <c:showLegendKey val="0"/>
          <c:showVal val="1"/>
          <c:showCatName val="0"/>
          <c:showSerName val="0"/>
          <c:showPercent val="0"/>
          <c:showBubbleSize val="0"/>
          <c:extLst>
            <c:ext xmlns:c15="http://schemas.microsoft.com/office/drawing/2012/chart" uri="{CE6537A1-D6FC-4f65-9D91-7224C49458BB}"/>
          </c:extLst>
        </c:dLbl>
      </c:pivotFmt>
      <c:pivotFmt>
        <c:idx val="12"/>
        <c:dLbl>
          <c:idx val="0"/>
          <c:showLegendKey val="0"/>
          <c:showVal val="1"/>
          <c:showCatName val="0"/>
          <c:showSerName val="0"/>
          <c:showPercent val="0"/>
          <c:showBubbleSize val="0"/>
          <c:extLst>
            <c:ext xmlns:c15="http://schemas.microsoft.com/office/drawing/2012/chart" uri="{CE6537A1-D6FC-4f65-9D91-7224C49458BB}"/>
          </c:extLst>
        </c:dLbl>
      </c:pivotFmt>
      <c:pivotFmt>
        <c:idx val="1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6"/>
      </c:pivotFmt>
      <c:pivotFmt>
        <c:idx val="17"/>
      </c:pivotFmt>
      <c:pivotFmt>
        <c:idx val="18"/>
      </c:pivotFmt>
      <c:pivotFmt>
        <c:idx val="1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2"/>
        <c:dLbl>
          <c:idx val="0"/>
          <c:tx>
            <c:rich>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r>
                  <a:rPr lang="en-US"/>
                  <a:t>89</a:t>
                </a:r>
              </a:p>
            </c:rich>
          </c:tx>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15:showDataLabelsRange val="0"/>
            </c:ext>
          </c:extLst>
        </c:dLbl>
      </c:pivotFmt>
      <c:pivotFmt>
        <c:idx val="23"/>
        <c:spPr>
          <a:solidFill>
            <a:schemeClr val="accent6">
              <a:lumMod val="40000"/>
              <a:lumOff val="60000"/>
            </a:schemeClr>
          </a:solidFill>
          <a:ln>
            <a:noFill/>
          </a:ln>
          <a:effectLst/>
        </c:spPr>
      </c:pivotFmt>
      <c:pivotFmt>
        <c:idx val="24"/>
        <c:spPr>
          <a:solidFill>
            <a:schemeClr val="accent4">
              <a:lumMod val="40000"/>
              <a:lumOff val="60000"/>
            </a:schemeClr>
          </a:solidFill>
          <a:ln>
            <a:noFill/>
          </a:ln>
          <a:effectLst/>
        </c:spPr>
      </c:pivotFmt>
      <c:pivotFmt>
        <c:idx val="25"/>
        <c:spPr>
          <a:solidFill>
            <a:srgbClr val="FF8379"/>
          </a:solidFill>
          <a:ln>
            <a:noFill/>
          </a:ln>
          <a:effectLst/>
        </c:spPr>
      </c:pivotFmt>
      <c:pivotFmt>
        <c:idx val="26"/>
        <c:dLbl>
          <c:idx val="0"/>
          <c:tx>
            <c:rich>
              <a:bodyPr/>
              <a:lstStyle/>
              <a:p>
                <a:r>
                  <a:rPr lang="en-US"/>
                  <a:t>89%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Lst>
        </c:dLbl>
      </c:pivotFmt>
      <c:pivotFmt>
        <c:idx val="27"/>
        <c:spPr>
          <a:solidFill>
            <a:schemeClr val="accent4">
              <a:lumMod val="40000"/>
              <a:lumOff val="6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8"/>
        <c:spPr>
          <a:solidFill>
            <a:srgbClr val="FF4622"/>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9"/>
        <c:spPr>
          <a:solidFill>
            <a:schemeClr val="accent6">
              <a:lumMod val="40000"/>
              <a:lumOff val="6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30"/>
        <c:spPr>
          <a:solidFill>
            <a:schemeClr val="accent4">
              <a:lumMod val="40000"/>
              <a:lumOff val="6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31"/>
        <c:spPr>
          <a:solidFill>
            <a:srgbClr val="FF4622"/>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32"/>
        <c:spPr>
          <a:solidFill>
            <a:schemeClr val="accent6">
              <a:lumMod val="40000"/>
              <a:lumOff val="6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33"/>
        <c:spPr>
          <a:solidFill>
            <a:schemeClr val="accent4">
              <a:lumMod val="40000"/>
              <a:lumOff val="6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34"/>
        <c:spPr>
          <a:solidFill>
            <a:srgbClr val="FF4622"/>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35"/>
        <c:spPr>
          <a:solidFill>
            <a:schemeClr val="accent6">
              <a:lumMod val="40000"/>
              <a:lumOff val="6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Lapas1!$B$3:$B$4</c:f>
              <c:strCache>
                <c:ptCount val="1"/>
                <c:pt idx="0">
                  <c:v>Tobulėjimo zona</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Lapas1!$A$5:$A$8</c:f>
              <c:strCache>
                <c:ptCount val="4"/>
                <c:pt idx="0">
                  <c:v>7 metų</c:v>
                </c:pt>
                <c:pt idx="1">
                  <c:v>8 metų</c:v>
                </c:pt>
                <c:pt idx="2">
                  <c:v>9 metų</c:v>
                </c:pt>
                <c:pt idx="3">
                  <c:v>10 metų</c:v>
                </c:pt>
              </c:strCache>
            </c:strRef>
          </c:cat>
          <c:val>
            <c:numRef>
              <c:f>Lapas1!$B$5:$B$8</c:f>
              <c:numCache>
                <c:formatCode>0%</c:formatCode>
                <c:ptCount val="4"/>
                <c:pt idx="0">
                  <c:v>0.11070110701107011</c:v>
                </c:pt>
                <c:pt idx="1">
                  <c:v>0.11947019867549669</c:v>
                </c:pt>
                <c:pt idx="2">
                  <c:v>0.29907718120805371</c:v>
                </c:pt>
                <c:pt idx="3">
                  <c:v>4.3057050592034449E-2</c:v>
                </c:pt>
              </c:numCache>
            </c:numRef>
          </c:val>
          <c:extLst>
            <c:ext xmlns:c16="http://schemas.microsoft.com/office/drawing/2014/chart" uri="{C3380CC4-5D6E-409C-BE32-E72D297353CC}">
              <c16:uniqueId val="{00000000-648E-437C-B673-D3F52EB413F7}"/>
            </c:ext>
          </c:extLst>
        </c:ser>
        <c:ser>
          <c:idx val="1"/>
          <c:order val="1"/>
          <c:tx>
            <c:strRef>
              <c:f>Lapas1!$C$3:$C$4</c:f>
              <c:strCache>
                <c:ptCount val="1"/>
                <c:pt idx="0">
                  <c:v>Sveikatos rizikos zona</c:v>
                </c:pt>
              </c:strCache>
            </c:strRef>
          </c:tx>
          <c:spPr>
            <a:solidFill>
              <a:srgbClr val="FF4622"/>
            </a:solidFill>
            <a:ln>
              <a:noFill/>
            </a:ln>
            <a:effectLst/>
          </c:spPr>
          <c:invertIfNegative val="0"/>
          <c:dPt>
            <c:idx val="3"/>
            <c:invertIfNegative val="0"/>
            <c:bubble3D val="0"/>
            <c:spPr>
              <a:solidFill>
                <a:srgbClr val="FF5825"/>
              </a:solidFill>
              <a:ln>
                <a:noFill/>
              </a:ln>
              <a:effectLst/>
            </c:spPr>
            <c:extLst>
              <c:ext xmlns:c16="http://schemas.microsoft.com/office/drawing/2014/chart" uri="{C3380CC4-5D6E-409C-BE32-E72D297353CC}">
                <c16:uniqueId val="{00000003-648E-437C-B673-D3F52EB413F7}"/>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Lapas1!$A$5:$A$8</c:f>
              <c:strCache>
                <c:ptCount val="4"/>
                <c:pt idx="0">
                  <c:v>7 metų</c:v>
                </c:pt>
                <c:pt idx="1">
                  <c:v>8 metų</c:v>
                </c:pt>
                <c:pt idx="2">
                  <c:v>9 metų</c:v>
                </c:pt>
                <c:pt idx="3">
                  <c:v>10 metų</c:v>
                </c:pt>
              </c:strCache>
            </c:strRef>
          </c:cat>
          <c:val>
            <c:numRef>
              <c:f>Lapas1!$C$5:$C$8</c:f>
              <c:numCache>
                <c:formatCode>0%</c:formatCode>
                <c:ptCount val="4"/>
                <c:pt idx="0">
                  <c:v>0</c:v>
                </c:pt>
                <c:pt idx="1">
                  <c:v>0</c:v>
                </c:pt>
                <c:pt idx="2">
                  <c:v>0</c:v>
                </c:pt>
                <c:pt idx="3">
                  <c:v>0.10943667025475422</c:v>
                </c:pt>
              </c:numCache>
            </c:numRef>
          </c:val>
          <c:extLst>
            <c:ext xmlns:c16="http://schemas.microsoft.com/office/drawing/2014/chart" uri="{C3380CC4-5D6E-409C-BE32-E72D297353CC}">
              <c16:uniqueId val="{00000001-648E-437C-B673-D3F52EB413F7}"/>
            </c:ext>
          </c:extLst>
        </c:ser>
        <c:ser>
          <c:idx val="2"/>
          <c:order val="2"/>
          <c:tx>
            <c:strRef>
              <c:f>Lapas1!$D$3:$D$4</c:f>
              <c:strCache>
                <c:ptCount val="1"/>
                <c:pt idx="0">
                  <c:v>Sveikatai palankaus FP zona</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Lapas1!$A$5:$A$8</c:f>
              <c:strCache>
                <c:ptCount val="4"/>
                <c:pt idx="0">
                  <c:v>7 metų</c:v>
                </c:pt>
                <c:pt idx="1">
                  <c:v>8 metų</c:v>
                </c:pt>
                <c:pt idx="2">
                  <c:v>9 metų</c:v>
                </c:pt>
                <c:pt idx="3">
                  <c:v>10 metų</c:v>
                </c:pt>
              </c:strCache>
            </c:strRef>
          </c:cat>
          <c:val>
            <c:numRef>
              <c:f>Lapas1!$D$5:$D$8</c:f>
              <c:numCache>
                <c:formatCode>0%</c:formatCode>
                <c:ptCount val="4"/>
                <c:pt idx="0">
                  <c:v>0.88929889298892983</c:v>
                </c:pt>
                <c:pt idx="1">
                  <c:v>0.88052980132450331</c:v>
                </c:pt>
                <c:pt idx="2">
                  <c:v>0.70092281879194629</c:v>
                </c:pt>
                <c:pt idx="3">
                  <c:v>0.84750627915321131</c:v>
                </c:pt>
              </c:numCache>
            </c:numRef>
          </c:val>
          <c:extLst>
            <c:ext xmlns:c16="http://schemas.microsoft.com/office/drawing/2014/chart" uri="{C3380CC4-5D6E-409C-BE32-E72D297353CC}">
              <c16:uniqueId val="{00000002-648E-437C-B673-D3F52EB413F7}"/>
            </c:ext>
          </c:extLst>
        </c:ser>
        <c:dLbls>
          <c:showLegendKey val="0"/>
          <c:showVal val="0"/>
          <c:showCatName val="0"/>
          <c:showSerName val="0"/>
          <c:showPercent val="0"/>
          <c:showBubbleSize val="0"/>
        </c:dLbls>
        <c:gapWidth val="75"/>
        <c:overlap val="-25"/>
        <c:axId val="332073704"/>
        <c:axId val="332074032"/>
      </c:barChart>
      <c:catAx>
        <c:axId val="3320737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32074032"/>
        <c:crosses val="autoZero"/>
        <c:auto val="1"/>
        <c:lblAlgn val="ctr"/>
        <c:lblOffset val="100"/>
        <c:noMultiLvlLbl val="0"/>
      </c:catAx>
      <c:valAx>
        <c:axId val="3320740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320737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pivotOptions>
    </c:ext>
    <c:ext xmlns:c16="http://schemas.microsoft.com/office/drawing/2014/chart" uri="{E28EC0CA-F0BB-4C9C-879D-F8772B89E7AC}">
      <c16:pivotOptions16>
        <c16:showExpandCollapseFieldButtons val="1"/>
      </c16:pivotOptions16>
    </c:ext>
  </c:extLst>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testavimas.xlsx]Lapas15!PivotTable111</c:name>
    <c:fmtId val="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200" b="1" i="0" baseline="0">
                <a:effectLst/>
                <a:latin typeface="Times New Roman" panose="02020603050405020304" pitchFamily="18" charset="0"/>
                <a:cs typeface="Times New Roman" panose="02020603050405020304" pitchFamily="18" charset="0"/>
              </a:rPr>
              <a:t>Berniukų ,,flamingo" (užlipimų ant buomelio skaičius/1min) testo rezultatų pasiskirstymas pagal zonas</a:t>
            </a:r>
            <a:endParaRPr lang="lt-LT" sz="1200">
              <a:effectLst/>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4"/>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6"/>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4"/>
          </a:solidFill>
          <a:ln>
            <a:noFill/>
          </a:ln>
          <a:effectLst/>
        </c:spPr>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pivotFmt>
      <c:pivotFmt>
        <c:idx val="1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5"/>
        <c:spPr>
          <a:solidFill>
            <a:schemeClr val="accent1"/>
          </a:solidFill>
          <a:ln>
            <a:noFill/>
          </a:ln>
          <a:effectLst/>
        </c:spPr>
        <c:marker>
          <c:symbol val="none"/>
        </c:marker>
      </c:pivotFmt>
    </c:pivotFmts>
    <c:plotArea>
      <c:layout/>
      <c:barChart>
        <c:barDir val="col"/>
        <c:grouping val="clustered"/>
        <c:varyColors val="0"/>
        <c:ser>
          <c:idx val="0"/>
          <c:order val="0"/>
          <c:tx>
            <c:strRef>
              <c:f>Lapas15!$B$3:$B$4</c:f>
              <c:strCache>
                <c:ptCount val="1"/>
                <c:pt idx="0">
                  <c:v>Tobulėjimo zona</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Lapas15!$A$5:$A$9</c:f>
              <c:strCache>
                <c:ptCount val="5"/>
                <c:pt idx="0">
                  <c:v>11 metų</c:v>
                </c:pt>
                <c:pt idx="1">
                  <c:v>12 metų</c:v>
                </c:pt>
                <c:pt idx="2">
                  <c:v>13 metų</c:v>
                </c:pt>
                <c:pt idx="3">
                  <c:v>14 metų</c:v>
                </c:pt>
                <c:pt idx="4">
                  <c:v>15 metų</c:v>
                </c:pt>
              </c:strCache>
            </c:strRef>
          </c:cat>
          <c:val>
            <c:numRef>
              <c:f>Lapas15!$B$5:$B$9</c:f>
              <c:numCache>
                <c:formatCode>0%</c:formatCode>
                <c:ptCount val="5"/>
                <c:pt idx="0">
                  <c:v>0.57894736842105265</c:v>
                </c:pt>
                <c:pt idx="1">
                  <c:v>0.34782608695652173</c:v>
                </c:pt>
                <c:pt idx="2">
                  <c:v>0.21739130434782608</c:v>
                </c:pt>
                <c:pt idx="3">
                  <c:v>0.2</c:v>
                </c:pt>
                <c:pt idx="4">
                  <c:v>0.4</c:v>
                </c:pt>
              </c:numCache>
            </c:numRef>
          </c:val>
          <c:extLst>
            <c:ext xmlns:c16="http://schemas.microsoft.com/office/drawing/2014/chart" uri="{C3380CC4-5D6E-409C-BE32-E72D297353CC}">
              <c16:uniqueId val="{00000000-FFB6-4F4D-8E84-481A82DD35BB}"/>
            </c:ext>
          </c:extLst>
        </c:ser>
        <c:ser>
          <c:idx val="1"/>
          <c:order val="1"/>
          <c:tx>
            <c:strRef>
              <c:f>Lapas15!$C$3:$C$4</c:f>
              <c:strCache>
                <c:ptCount val="1"/>
                <c:pt idx="0">
                  <c:v>Sveikatos rizikos zona</c:v>
                </c:pt>
              </c:strCache>
            </c:strRef>
          </c:tx>
          <c:spPr>
            <a:solidFill>
              <a:srgbClr val="FF582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Lapas15!$A$5:$A$9</c:f>
              <c:strCache>
                <c:ptCount val="5"/>
                <c:pt idx="0">
                  <c:v>11 metų</c:v>
                </c:pt>
                <c:pt idx="1">
                  <c:v>12 metų</c:v>
                </c:pt>
                <c:pt idx="2">
                  <c:v>13 metų</c:v>
                </c:pt>
                <c:pt idx="3">
                  <c:v>14 metų</c:v>
                </c:pt>
                <c:pt idx="4">
                  <c:v>15 metų</c:v>
                </c:pt>
              </c:strCache>
            </c:strRef>
          </c:cat>
          <c:val>
            <c:numRef>
              <c:f>Lapas15!$C$5:$C$9</c:f>
              <c:numCache>
                <c:formatCode>0%</c:formatCode>
                <c:ptCount val="5"/>
                <c:pt idx="0">
                  <c:v>0</c:v>
                </c:pt>
                <c:pt idx="1">
                  <c:v>8.6956521739130432E-2</c:v>
                </c:pt>
                <c:pt idx="2">
                  <c:v>0</c:v>
                </c:pt>
                <c:pt idx="3">
                  <c:v>0</c:v>
                </c:pt>
                <c:pt idx="4">
                  <c:v>0</c:v>
                </c:pt>
              </c:numCache>
            </c:numRef>
          </c:val>
          <c:extLst>
            <c:ext xmlns:c16="http://schemas.microsoft.com/office/drawing/2014/chart" uri="{C3380CC4-5D6E-409C-BE32-E72D297353CC}">
              <c16:uniqueId val="{00000001-FFB6-4F4D-8E84-481A82DD35BB}"/>
            </c:ext>
          </c:extLst>
        </c:ser>
        <c:ser>
          <c:idx val="2"/>
          <c:order val="2"/>
          <c:tx>
            <c:strRef>
              <c:f>Lapas15!$D$3:$D$4</c:f>
              <c:strCache>
                <c:ptCount val="1"/>
                <c:pt idx="0">
                  <c:v>Sveikatai palankaus FP zona</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Lapas15!$A$5:$A$9</c:f>
              <c:strCache>
                <c:ptCount val="5"/>
                <c:pt idx="0">
                  <c:v>11 metų</c:v>
                </c:pt>
                <c:pt idx="1">
                  <c:v>12 metų</c:v>
                </c:pt>
                <c:pt idx="2">
                  <c:v>13 metų</c:v>
                </c:pt>
                <c:pt idx="3">
                  <c:v>14 metų</c:v>
                </c:pt>
                <c:pt idx="4">
                  <c:v>15 metų</c:v>
                </c:pt>
              </c:strCache>
            </c:strRef>
          </c:cat>
          <c:val>
            <c:numRef>
              <c:f>Lapas15!$D$5:$D$9</c:f>
              <c:numCache>
                <c:formatCode>0%</c:formatCode>
                <c:ptCount val="5"/>
                <c:pt idx="0">
                  <c:v>0.42105263157894735</c:v>
                </c:pt>
                <c:pt idx="1">
                  <c:v>0.56521739130434778</c:v>
                </c:pt>
                <c:pt idx="2">
                  <c:v>0.78260869565217395</c:v>
                </c:pt>
                <c:pt idx="3">
                  <c:v>0.8</c:v>
                </c:pt>
                <c:pt idx="4">
                  <c:v>0.6</c:v>
                </c:pt>
              </c:numCache>
            </c:numRef>
          </c:val>
          <c:extLst>
            <c:ext xmlns:c16="http://schemas.microsoft.com/office/drawing/2014/chart" uri="{C3380CC4-5D6E-409C-BE32-E72D297353CC}">
              <c16:uniqueId val="{00000002-FFB6-4F4D-8E84-481A82DD35BB}"/>
            </c:ext>
          </c:extLst>
        </c:ser>
        <c:ser>
          <c:idx val="3"/>
          <c:order val="3"/>
          <c:tx>
            <c:strRef>
              <c:f>Lapas15!$E$3:$E$4</c:f>
              <c:strCache>
                <c:ptCount val="1"/>
                <c:pt idx="0">
                  <c:v>(tuščias)</c:v>
                </c:pt>
              </c:strCache>
            </c:strRef>
          </c:tx>
          <c:spPr>
            <a:solidFill>
              <a:schemeClr val="accent4"/>
            </a:solidFill>
            <a:ln>
              <a:noFill/>
            </a:ln>
            <a:effectLst/>
          </c:spPr>
          <c:invertIfNegative val="0"/>
          <c:dLbls>
            <c:delete val="1"/>
          </c:dLbls>
          <c:cat>
            <c:strRef>
              <c:f>Lapas15!$A$5:$A$9</c:f>
              <c:strCache>
                <c:ptCount val="5"/>
                <c:pt idx="0">
                  <c:v>11 metų</c:v>
                </c:pt>
                <c:pt idx="1">
                  <c:v>12 metų</c:v>
                </c:pt>
                <c:pt idx="2">
                  <c:v>13 metų</c:v>
                </c:pt>
                <c:pt idx="3">
                  <c:v>14 metų</c:v>
                </c:pt>
                <c:pt idx="4">
                  <c:v>15 metų</c:v>
                </c:pt>
              </c:strCache>
            </c:strRef>
          </c:cat>
          <c:val>
            <c:numRef>
              <c:f>Lapas15!$E$5:$E$9</c:f>
              <c:numCache>
                <c:formatCode>0%</c:formatCode>
                <c:ptCount val="5"/>
                <c:pt idx="0">
                  <c:v>0</c:v>
                </c:pt>
                <c:pt idx="1">
                  <c:v>0</c:v>
                </c:pt>
                <c:pt idx="2">
                  <c:v>0</c:v>
                </c:pt>
                <c:pt idx="3">
                  <c:v>0</c:v>
                </c:pt>
                <c:pt idx="4">
                  <c:v>0</c:v>
                </c:pt>
              </c:numCache>
            </c:numRef>
          </c:val>
          <c:extLst>
            <c:ext xmlns:c16="http://schemas.microsoft.com/office/drawing/2014/chart" uri="{C3380CC4-5D6E-409C-BE32-E72D297353CC}">
              <c16:uniqueId val="{00000003-FFB6-4F4D-8E84-481A82DD35BB}"/>
            </c:ext>
          </c:extLst>
        </c:ser>
        <c:dLbls>
          <c:dLblPos val="outEnd"/>
          <c:showLegendKey val="0"/>
          <c:showVal val="1"/>
          <c:showCatName val="0"/>
          <c:showSerName val="0"/>
          <c:showPercent val="0"/>
          <c:showBubbleSize val="0"/>
        </c:dLbls>
        <c:gapWidth val="75"/>
        <c:overlap val="-25"/>
        <c:axId val="474093416"/>
        <c:axId val="474090464"/>
      </c:barChart>
      <c:catAx>
        <c:axId val="474093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474090464"/>
        <c:crosses val="autoZero"/>
        <c:auto val="1"/>
        <c:lblAlgn val="ctr"/>
        <c:lblOffset val="100"/>
        <c:noMultiLvlLbl val="0"/>
      </c:catAx>
      <c:valAx>
        <c:axId val="47409046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474093416"/>
        <c:crosses val="autoZero"/>
        <c:crossBetween val="between"/>
      </c:valAx>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testavimas.xlsx]Lapas16!PivotTable119</c:name>
    <c:fmtId val="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200" b="1" i="0" baseline="0">
                <a:effectLst/>
                <a:latin typeface="Times New Roman" panose="02020603050405020304" pitchFamily="18" charset="0"/>
                <a:cs typeface="Times New Roman" panose="02020603050405020304" pitchFamily="18" charset="0"/>
              </a:rPr>
              <a:t>Berniukų sėdėjimo ir siekimo (cm) testo rezultatų pasiskirstymas pagal zonas</a:t>
            </a:r>
            <a:endParaRPr lang="lt-LT" sz="1200">
              <a:effectLst/>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chemeClr val="accent1"/>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2"/>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Lapas16!$B$3:$B$4</c:f>
              <c:strCache>
                <c:ptCount val="1"/>
                <c:pt idx="0">
                  <c:v>Tobulėjimo zona</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Lapas16!$A$5:$A$9</c:f>
              <c:strCache>
                <c:ptCount val="5"/>
                <c:pt idx="0">
                  <c:v>11 metų</c:v>
                </c:pt>
                <c:pt idx="1">
                  <c:v>12 metų</c:v>
                </c:pt>
                <c:pt idx="2">
                  <c:v>13 metų</c:v>
                </c:pt>
                <c:pt idx="3">
                  <c:v>14 metų</c:v>
                </c:pt>
                <c:pt idx="4">
                  <c:v>15 metų</c:v>
                </c:pt>
              </c:strCache>
            </c:strRef>
          </c:cat>
          <c:val>
            <c:numRef>
              <c:f>Lapas16!$B$5:$B$9</c:f>
              <c:numCache>
                <c:formatCode>0%</c:formatCode>
                <c:ptCount val="5"/>
                <c:pt idx="0">
                  <c:v>0.2</c:v>
                </c:pt>
                <c:pt idx="1">
                  <c:v>0.60869565217391308</c:v>
                </c:pt>
                <c:pt idx="2">
                  <c:v>0.47826086956521741</c:v>
                </c:pt>
                <c:pt idx="3">
                  <c:v>0.18181818181818182</c:v>
                </c:pt>
                <c:pt idx="4">
                  <c:v>0.4</c:v>
                </c:pt>
              </c:numCache>
            </c:numRef>
          </c:val>
          <c:extLst>
            <c:ext xmlns:c16="http://schemas.microsoft.com/office/drawing/2014/chart" uri="{C3380CC4-5D6E-409C-BE32-E72D297353CC}">
              <c16:uniqueId val="{00000000-16E2-45B5-93F3-B69A61F86C2E}"/>
            </c:ext>
          </c:extLst>
        </c:ser>
        <c:ser>
          <c:idx val="1"/>
          <c:order val="1"/>
          <c:tx>
            <c:strRef>
              <c:f>Lapas16!$C$3:$C$4</c:f>
              <c:strCache>
                <c:ptCount val="1"/>
                <c:pt idx="0">
                  <c:v>Sveikatai palankaus FP zona</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Lapas16!$A$5:$A$9</c:f>
              <c:strCache>
                <c:ptCount val="5"/>
                <c:pt idx="0">
                  <c:v>11 metų</c:v>
                </c:pt>
                <c:pt idx="1">
                  <c:v>12 metų</c:v>
                </c:pt>
                <c:pt idx="2">
                  <c:v>13 metų</c:v>
                </c:pt>
                <c:pt idx="3">
                  <c:v>14 metų</c:v>
                </c:pt>
                <c:pt idx="4">
                  <c:v>15 metų</c:v>
                </c:pt>
              </c:strCache>
            </c:strRef>
          </c:cat>
          <c:val>
            <c:numRef>
              <c:f>Lapas16!$C$5:$C$9</c:f>
              <c:numCache>
                <c:formatCode>0%</c:formatCode>
                <c:ptCount val="5"/>
                <c:pt idx="0">
                  <c:v>0.8</c:v>
                </c:pt>
                <c:pt idx="1">
                  <c:v>0.39130434782608697</c:v>
                </c:pt>
                <c:pt idx="2">
                  <c:v>0.52173913043478259</c:v>
                </c:pt>
                <c:pt idx="3">
                  <c:v>0.81818181818181823</c:v>
                </c:pt>
                <c:pt idx="4">
                  <c:v>0.6</c:v>
                </c:pt>
              </c:numCache>
            </c:numRef>
          </c:val>
          <c:extLst>
            <c:ext xmlns:c16="http://schemas.microsoft.com/office/drawing/2014/chart" uri="{C3380CC4-5D6E-409C-BE32-E72D297353CC}">
              <c16:uniqueId val="{00000001-16E2-45B5-93F3-B69A61F86C2E}"/>
            </c:ext>
          </c:extLst>
        </c:ser>
        <c:dLbls>
          <c:dLblPos val="outEnd"/>
          <c:showLegendKey val="0"/>
          <c:showVal val="1"/>
          <c:showCatName val="0"/>
          <c:showSerName val="0"/>
          <c:showPercent val="0"/>
          <c:showBubbleSize val="0"/>
        </c:dLbls>
        <c:gapWidth val="75"/>
        <c:overlap val="-25"/>
        <c:axId val="474067832"/>
        <c:axId val="474065536"/>
      </c:barChart>
      <c:catAx>
        <c:axId val="474067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474065536"/>
        <c:crosses val="autoZero"/>
        <c:auto val="1"/>
        <c:lblAlgn val="ctr"/>
        <c:lblOffset val="100"/>
        <c:noMultiLvlLbl val="0"/>
      </c:catAx>
      <c:valAx>
        <c:axId val="4740655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4740678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testavimas.xlsx]Lapas17!PivotTable127</c:name>
    <c:fmtId val="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200" b="1" i="0" baseline="0">
                <a:effectLst/>
                <a:latin typeface="Times New Roman" panose="02020603050405020304" pitchFamily="18" charset="0"/>
                <a:cs typeface="Times New Roman" panose="02020603050405020304" pitchFamily="18" charset="0"/>
              </a:rPr>
              <a:t>Berniukų šuolio iš vietos į tolį (cm) testo rezultatų pasiskirstymas pagal zonas</a:t>
            </a:r>
            <a:endParaRPr lang="lt-LT" sz="1200">
              <a:effectLst/>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4"/>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Lapas17!$B$3:$B$4</c:f>
              <c:strCache>
                <c:ptCount val="1"/>
                <c:pt idx="0">
                  <c:v>Tobulėjimo zona</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Lapas17!$A$5:$A$9</c:f>
              <c:strCache>
                <c:ptCount val="5"/>
                <c:pt idx="0">
                  <c:v>11 metų</c:v>
                </c:pt>
                <c:pt idx="1">
                  <c:v>12 metų</c:v>
                </c:pt>
                <c:pt idx="2">
                  <c:v>13 metų</c:v>
                </c:pt>
                <c:pt idx="3">
                  <c:v>14 metų</c:v>
                </c:pt>
                <c:pt idx="4">
                  <c:v>15 metų</c:v>
                </c:pt>
              </c:strCache>
            </c:strRef>
          </c:cat>
          <c:val>
            <c:numRef>
              <c:f>Lapas17!$B$5:$B$9</c:f>
              <c:numCache>
                <c:formatCode>0%</c:formatCode>
                <c:ptCount val="5"/>
                <c:pt idx="0">
                  <c:v>0.35</c:v>
                </c:pt>
                <c:pt idx="1">
                  <c:v>0.56521739130434778</c:v>
                </c:pt>
                <c:pt idx="2">
                  <c:v>0.2608695652173913</c:v>
                </c:pt>
                <c:pt idx="3">
                  <c:v>0.54545454545454541</c:v>
                </c:pt>
                <c:pt idx="4">
                  <c:v>0.6</c:v>
                </c:pt>
              </c:numCache>
            </c:numRef>
          </c:val>
          <c:extLst>
            <c:ext xmlns:c16="http://schemas.microsoft.com/office/drawing/2014/chart" uri="{C3380CC4-5D6E-409C-BE32-E72D297353CC}">
              <c16:uniqueId val="{00000000-70F4-4A4D-BE89-5F4442A3A0E4}"/>
            </c:ext>
          </c:extLst>
        </c:ser>
        <c:ser>
          <c:idx val="1"/>
          <c:order val="1"/>
          <c:tx>
            <c:strRef>
              <c:f>Lapas17!$C$3:$C$4</c:f>
              <c:strCache>
                <c:ptCount val="1"/>
                <c:pt idx="0">
                  <c:v>Sveikatos rizikos zona</c:v>
                </c:pt>
              </c:strCache>
            </c:strRef>
          </c:tx>
          <c:spPr>
            <a:solidFill>
              <a:srgbClr val="FF582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Lapas17!$A$5:$A$9</c:f>
              <c:strCache>
                <c:ptCount val="5"/>
                <c:pt idx="0">
                  <c:v>11 metų</c:v>
                </c:pt>
                <c:pt idx="1">
                  <c:v>12 metų</c:v>
                </c:pt>
                <c:pt idx="2">
                  <c:v>13 metų</c:v>
                </c:pt>
                <c:pt idx="3">
                  <c:v>14 metų</c:v>
                </c:pt>
                <c:pt idx="4">
                  <c:v>15 metų</c:v>
                </c:pt>
              </c:strCache>
            </c:strRef>
          </c:cat>
          <c:val>
            <c:numRef>
              <c:f>Lapas17!$C$5:$C$9</c:f>
              <c:numCache>
                <c:formatCode>0%</c:formatCode>
                <c:ptCount val="5"/>
                <c:pt idx="0">
                  <c:v>0.05</c:v>
                </c:pt>
                <c:pt idx="1">
                  <c:v>0.13043478260869565</c:v>
                </c:pt>
                <c:pt idx="2">
                  <c:v>0.17391304347826086</c:v>
                </c:pt>
                <c:pt idx="3">
                  <c:v>0</c:v>
                </c:pt>
                <c:pt idx="4">
                  <c:v>0.4</c:v>
                </c:pt>
              </c:numCache>
            </c:numRef>
          </c:val>
          <c:extLst>
            <c:ext xmlns:c16="http://schemas.microsoft.com/office/drawing/2014/chart" uri="{C3380CC4-5D6E-409C-BE32-E72D297353CC}">
              <c16:uniqueId val="{00000001-70F4-4A4D-BE89-5F4442A3A0E4}"/>
            </c:ext>
          </c:extLst>
        </c:ser>
        <c:ser>
          <c:idx val="2"/>
          <c:order val="2"/>
          <c:tx>
            <c:strRef>
              <c:f>Lapas17!$D$3:$D$4</c:f>
              <c:strCache>
                <c:ptCount val="1"/>
                <c:pt idx="0">
                  <c:v>Sveikatai palankaus FP zona</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Lapas17!$A$5:$A$9</c:f>
              <c:strCache>
                <c:ptCount val="5"/>
                <c:pt idx="0">
                  <c:v>11 metų</c:v>
                </c:pt>
                <c:pt idx="1">
                  <c:v>12 metų</c:v>
                </c:pt>
                <c:pt idx="2">
                  <c:v>13 metų</c:v>
                </c:pt>
                <c:pt idx="3">
                  <c:v>14 metų</c:v>
                </c:pt>
                <c:pt idx="4">
                  <c:v>15 metų</c:v>
                </c:pt>
              </c:strCache>
            </c:strRef>
          </c:cat>
          <c:val>
            <c:numRef>
              <c:f>Lapas17!$D$5:$D$9</c:f>
              <c:numCache>
                <c:formatCode>0%</c:formatCode>
                <c:ptCount val="5"/>
                <c:pt idx="0">
                  <c:v>0.6</c:v>
                </c:pt>
                <c:pt idx="1">
                  <c:v>0.30434782608695654</c:v>
                </c:pt>
                <c:pt idx="2">
                  <c:v>0.56521739130434778</c:v>
                </c:pt>
                <c:pt idx="3">
                  <c:v>0.45454545454545453</c:v>
                </c:pt>
                <c:pt idx="4">
                  <c:v>0</c:v>
                </c:pt>
              </c:numCache>
            </c:numRef>
          </c:val>
          <c:extLst>
            <c:ext xmlns:c16="http://schemas.microsoft.com/office/drawing/2014/chart" uri="{C3380CC4-5D6E-409C-BE32-E72D297353CC}">
              <c16:uniqueId val="{00000002-70F4-4A4D-BE89-5F4442A3A0E4}"/>
            </c:ext>
          </c:extLst>
        </c:ser>
        <c:dLbls>
          <c:dLblPos val="outEnd"/>
          <c:showLegendKey val="0"/>
          <c:showVal val="1"/>
          <c:showCatName val="0"/>
          <c:showSerName val="0"/>
          <c:showPercent val="0"/>
          <c:showBubbleSize val="0"/>
        </c:dLbls>
        <c:gapWidth val="75"/>
        <c:overlap val="-25"/>
        <c:axId val="329474968"/>
        <c:axId val="329475624"/>
      </c:barChart>
      <c:catAx>
        <c:axId val="3294749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29475624"/>
        <c:crosses val="autoZero"/>
        <c:auto val="1"/>
        <c:lblAlgn val="ctr"/>
        <c:lblOffset val="100"/>
        <c:noMultiLvlLbl val="0"/>
      </c:catAx>
      <c:valAx>
        <c:axId val="32947562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294749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testavimas.xlsx]Lapas18!PivotTable135</c:name>
    <c:fmtId val="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200" b="1" i="0" baseline="0">
                <a:effectLst/>
                <a:latin typeface="Times New Roman" panose="02020603050405020304" pitchFamily="18" charset="0"/>
                <a:cs typeface="Times New Roman" panose="02020603050405020304" pitchFamily="18" charset="0"/>
              </a:rPr>
              <a:t>Berniukų bėgimo šaudykle (s) 10 × 5 m testo rezultatų pasiskirstymas pagal zonas</a:t>
            </a:r>
            <a:endParaRPr lang="lt-LT" sz="1200">
              <a:effectLst/>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chemeClr val="accent1"/>
          </a:solidFill>
          <a:ln>
            <a:noFill/>
          </a:ln>
          <a:effectLst/>
        </c:spPr>
        <c:marker>
          <c:symbol val="none"/>
        </c:marker>
      </c:pivotFmt>
      <c:pivotFmt>
        <c:idx val="4"/>
        <c:spPr>
          <a:solidFill>
            <a:schemeClr val="accent1"/>
          </a:solidFill>
          <a:ln>
            <a:noFill/>
          </a:ln>
          <a:effectLst/>
        </c:spPr>
        <c:marker>
          <c:symbol val="none"/>
        </c:marker>
      </c:pivotFmt>
      <c:pivotFmt>
        <c:idx val="5"/>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6"/>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7"/>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2"/>
        <c:spPr>
          <a:solidFill>
            <a:schemeClr val="accent1"/>
          </a:solidFill>
          <a:ln>
            <a:noFill/>
          </a:ln>
          <a:effectLst/>
        </c:spPr>
        <c:marker>
          <c:symbol val="none"/>
        </c:marker>
      </c:pivotFmt>
      <c:pivotFmt>
        <c:idx val="1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6"/>
        <c:spPr>
          <a:solidFill>
            <a:schemeClr val="accent1"/>
          </a:solidFill>
          <a:ln>
            <a:noFill/>
          </a:ln>
          <a:effectLst/>
        </c:spPr>
        <c:marker>
          <c:symbol val="none"/>
        </c:marker>
      </c:pivotFmt>
    </c:pivotFmts>
    <c:plotArea>
      <c:layout/>
      <c:barChart>
        <c:barDir val="col"/>
        <c:grouping val="clustered"/>
        <c:varyColors val="0"/>
        <c:ser>
          <c:idx val="0"/>
          <c:order val="0"/>
          <c:tx>
            <c:strRef>
              <c:f>Lapas18!$B$3:$B$4</c:f>
              <c:strCache>
                <c:ptCount val="1"/>
                <c:pt idx="0">
                  <c:v>Tobulėjimo zona</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Lapas18!$A$5:$A$9</c:f>
              <c:strCache>
                <c:ptCount val="5"/>
                <c:pt idx="0">
                  <c:v>11 metų</c:v>
                </c:pt>
                <c:pt idx="1">
                  <c:v>12 metų</c:v>
                </c:pt>
                <c:pt idx="2">
                  <c:v>13 metų</c:v>
                </c:pt>
                <c:pt idx="3">
                  <c:v>14 metų</c:v>
                </c:pt>
                <c:pt idx="4">
                  <c:v>15 metų</c:v>
                </c:pt>
              </c:strCache>
            </c:strRef>
          </c:cat>
          <c:val>
            <c:numRef>
              <c:f>Lapas18!$B$5:$B$9</c:f>
              <c:numCache>
                <c:formatCode>0%</c:formatCode>
                <c:ptCount val="5"/>
                <c:pt idx="0">
                  <c:v>0.36842105263157893</c:v>
                </c:pt>
                <c:pt idx="1">
                  <c:v>0.34782608695652173</c:v>
                </c:pt>
                <c:pt idx="2">
                  <c:v>0.2608695652173913</c:v>
                </c:pt>
                <c:pt idx="3">
                  <c:v>0.18181818181818182</c:v>
                </c:pt>
                <c:pt idx="4">
                  <c:v>0.2</c:v>
                </c:pt>
              </c:numCache>
            </c:numRef>
          </c:val>
          <c:extLst>
            <c:ext xmlns:c16="http://schemas.microsoft.com/office/drawing/2014/chart" uri="{C3380CC4-5D6E-409C-BE32-E72D297353CC}">
              <c16:uniqueId val="{00000000-696B-4393-B82D-0383D047BFA5}"/>
            </c:ext>
          </c:extLst>
        </c:ser>
        <c:ser>
          <c:idx val="1"/>
          <c:order val="1"/>
          <c:tx>
            <c:strRef>
              <c:f>Lapas18!$C$3:$C$4</c:f>
              <c:strCache>
                <c:ptCount val="1"/>
                <c:pt idx="0">
                  <c:v>Sveikatos rizikos zona</c:v>
                </c:pt>
              </c:strCache>
            </c:strRef>
          </c:tx>
          <c:spPr>
            <a:solidFill>
              <a:srgbClr val="FF582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Lapas18!$A$5:$A$9</c:f>
              <c:strCache>
                <c:ptCount val="5"/>
                <c:pt idx="0">
                  <c:v>11 metų</c:v>
                </c:pt>
                <c:pt idx="1">
                  <c:v>12 metų</c:v>
                </c:pt>
                <c:pt idx="2">
                  <c:v>13 metų</c:v>
                </c:pt>
                <c:pt idx="3">
                  <c:v>14 metų</c:v>
                </c:pt>
                <c:pt idx="4">
                  <c:v>15 metų</c:v>
                </c:pt>
              </c:strCache>
            </c:strRef>
          </c:cat>
          <c:val>
            <c:numRef>
              <c:f>Lapas18!$C$5:$C$9</c:f>
              <c:numCache>
                <c:formatCode>0%</c:formatCode>
                <c:ptCount val="5"/>
                <c:pt idx="0">
                  <c:v>5.2631578947368418E-2</c:v>
                </c:pt>
                <c:pt idx="1">
                  <c:v>4.3478260869565216E-2</c:v>
                </c:pt>
                <c:pt idx="2">
                  <c:v>4.3478260869565216E-2</c:v>
                </c:pt>
                <c:pt idx="3">
                  <c:v>0</c:v>
                </c:pt>
                <c:pt idx="4">
                  <c:v>0.2</c:v>
                </c:pt>
              </c:numCache>
            </c:numRef>
          </c:val>
          <c:extLst>
            <c:ext xmlns:c16="http://schemas.microsoft.com/office/drawing/2014/chart" uri="{C3380CC4-5D6E-409C-BE32-E72D297353CC}">
              <c16:uniqueId val="{00000001-696B-4393-B82D-0383D047BFA5}"/>
            </c:ext>
          </c:extLst>
        </c:ser>
        <c:ser>
          <c:idx val="2"/>
          <c:order val="2"/>
          <c:tx>
            <c:strRef>
              <c:f>Lapas18!$D$3:$D$4</c:f>
              <c:strCache>
                <c:ptCount val="1"/>
                <c:pt idx="0">
                  <c:v>Sveikatai palankaus FP zona</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Lapas18!$A$5:$A$9</c:f>
              <c:strCache>
                <c:ptCount val="5"/>
                <c:pt idx="0">
                  <c:v>11 metų</c:v>
                </c:pt>
                <c:pt idx="1">
                  <c:v>12 metų</c:v>
                </c:pt>
                <c:pt idx="2">
                  <c:v>13 metų</c:v>
                </c:pt>
                <c:pt idx="3">
                  <c:v>14 metų</c:v>
                </c:pt>
                <c:pt idx="4">
                  <c:v>15 metų</c:v>
                </c:pt>
              </c:strCache>
            </c:strRef>
          </c:cat>
          <c:val>
            <c:numRef>
              <c:f>Lapas18!$D$5:$D$9</c:f>
              <c:numCache>
                <c:formatCode>0%</c:formatCode>
                <c:ptCount val="5"/>
                <c:pt idx="0">
                  <c:v>0.57894736842105265</c:v>
                </c:pt>
                <c:pt idx="1">
                  <c:v>0.60869565217391308</c:v>
                </c:pt>
                <c:pt idx="2">
                  <c:v>0.69565217391304346</c:v>
                </c:pt>
                <c:pt idx="3">
                  <c:v>0.81818181818181823</c:v>
                </c:pt>
                <c:pt idx="4">
                  <c:v>0.6</c:v>
                </c:pt>
              </c:numCache>
            </c:numRef>
          </c:val>
          <c:extLst>
            <c:ext xmlns:c16="http://schemas.microsoft.com/office/drawing/2014/chart" uri="{C3380CC4-5D6E-409C-BE32-E72D297353CC}">
              <c16:uniqueId val="{00000002-696B-4393-B82D-0383D047BFA5}"/>
            </c:ext>
          </c:extLst>
        </c:ser>
        <c:ser>
          <c:idx val="3"/>
          <c:order val="3"/>
          <c:tx>
            <c:strRef>
              <c:f>Lapas18!$E$3:$E$4</c:f>
              <c:strCache>
                <c:ptCount val="1"/>
                <c:pt idx="0">
                  <c:v>(tuščias)</c:v>
                </c:pt>
              </c:strCache>
            </c:strRef>
          </c:tx>
          <c:spPr>
            <a:solidFill>
              <a:schemeClr val="accent4"/>
            </a:solidFill>
            <a:ln>
              <a:noFill/>
            </a:ln>
            <a:effectLst/>
          </c:spPr>
          <c:invertIfNegative val="0"/>
          <c:dLbls>
            <c:delete val="1"/>
          </c:dLbls>
          <c:cat>
            <c:strRef>
              <c:f>Lapas18!$A$5:$A$9</c:f>
              <c:strCache>
                <c:ptCount val="5"/>
                <c:pt idx="0">
                  <c:v>11 metų</c:v>
                </c:pt>
                <c:pt idx="1">
                  <c:v>12 metų</c:v>
                </c:pt>
                <c:pt idx="2">
                  <c:v>13 metų</c:v>
                </c:pt>
                <c:pt idx="3">
                  <c:v>14 metų</c:v>
                </c:pt>
                <c:pt idx="4">
                  <c:v>15 metų</c:v>
                </c:pt>
              </c:strCache>
            </c:strRef>
          </c:cat>
          <c:val>
            <c:numRef>
              <c:f>Lapas18!$E$5:$E$9</c:f>
              <c:numCache>
                <c:formatCode>0%</c:formatCode>
                <c:ptCount val="5"/>
                <c:pt idx="0">
                  <c:v>0</c:v>
                </c:pt>
                <c:pt idx="1">
                  <c:v>0</c:v>
                </c:pt>
                <c:pt idx="2">
                  <c:v>0</c:v>
                </c:pt>
                <c:pt idx="3">
                  <c:v>0</c:v>
                </c:pt>
                <c:pt idx="4">
                  <c:v>0</c:v>
                </c:pt>
              </c:numCache>
            </c:numRef>
          </c:val>
          <c:extLst>
            <c:ext xmlns:c16="http://schemas.microsoft.com/office/drawing/2014/chart" uri="{C3380CC4-5D6E-409C-BE32-E72D297353CC}">
              <c16:uniqueId val="{00000003-696B-4393-B82D-0383D047BFA5}"/>
            </c:ext>
          </c:extLst>
        </c:ser>
        <c:dLbls>
          <c:dLblPos val="outEnd"/>
          <c:showLegendKey val="0"/>
          <c:showVal val="1"/>
          <c:showCatName val="0"/>
          <c:showSerName val="0"/>
          <c:showPercent val="0"/>
          <c:showBubbleSize val="0"/>
        </c:dLbls>
        <c:gapWidth val="75"/>
        <c:overlap val="-25"/>
        <c:axId val="341567208"/>
        <c:axId val="341567864"/>
      </c:barChart>
      <c:catAx>
        <c:axId val="341567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41567864"/>
        <c:crosses val="autoZero"/>
        <c:auto val="1"/>
        <c:lblAlgn val="ctr"/>
        <c:lblOffset val="100"/>
        <c:noMultiLvlLbl val="0"/>
      </c:catAx>
      <c:valAx>
        <c:axId val="34156786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41567208"/>
        <c:crosses val="autoZero"/>
        <c:crossBetween val="between"/>
      </c:valAx>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testavimas.xlsx]Lapas19!PivotTable143</c:name>
    <c:fmtId val="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200" b="1" i="0" baseline="0">
                <a:effectLst/>
                <a:latin typeface="Times New Roman" panose="02020603050405020304" pitchFamily="18" charset="0"/>
                <a:cs typeface="Times New Roman" panose="02020603050405020304" pitchFamily="18" charset="0"/>
              </a:rPr>
              <a:t>Berniukų bėgimo šaudykle (min) 20m testo rezultatų pasiskirstymas pagal zonas</a:t>
            </a:r>
            <a:endParaRPr lang="lt-LT" sz="1200">
              <a:effectLst/>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chemeClr val="accent1"/>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2"/>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3"/>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4"/>
          </a:solidFill>
          <a:ln>
            <a:noFill/>
          </a:ln>
          <a:effectLst/>
        </c:spPr>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4"/>
        <c:spPr>
          <a:solidFill>
            <a:schemeClr val="accent1"/>
          </a:solidFill>
          <a:ln>
            <a:noFill/>
          </a:ln>
          <a:effectLst/>
        </c:spPr>
        <c:marker>
          <c:symbol val="none"/>
        </c:marker>
      </c:pivotFmt>
    </c:pivotFmts>
    <c:plotArea>
      <c:layout/>
      <c:barChart>
        <c:barDir val="col"/>
        <c:grouping val="clustered"/>
        <c:varyColors val="0"/>
        <c:ser>
          <c:idx val="0"/>
          <c:order val="0"/>
          <c:tx>
            <c:strRef>
              <c:f>Lapas19!$B$3:$B$4</c:f>
              <c:strCache>
                <c:ptCount val="1"/>
                <c:pt idx="0">
                  <c:v>Tobulėjimo zona</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Lapas19!$A$5:$A$9</c:f>
              <c:strCache>
                <c:ptCount val="5"/>
                <c:pt idx="0">
                  <c:v>11 metų</c:v>
                </c:pt>
                <c:pt idx="1">
                  <c:v>12 metų</c:v>
                </c:pt>
                <c:pt idx="2">
                  <c:v>13 metų</c:v>
                </c:pt>
                <c:pt idx="3">
                  <c:v>14 metų</c:v>
                </c:pt>
                <c:pt idx="4">
                  <c:v>15 metų</c:v>
                </c:pt>
              </c:strCache>
            </c:strRef>
          </c:cat>
          <c:val>
            <c:numRef>
              <c:f>Lapas19!$B$5:$B$9</c:f>
              <c:numCache>
                <c:formatCode>0%</c:formatCode>
                <c:ptCount val="5"/>
                <c:pt idx="0">
                  <c:v>0.31578947368421051</c:v>
                </c:pt>
                <c:pt idx="1">
                  <c:v>0.65217391304347827</c:v>
                </c:pt>
                <c:pt idx="2">
                  <c:v>0.52173913043478259</c:v>
                </c:pt>
                <c:pt idx="3">
                  <c:v>0.1</c:v>
                </c:pt>
                <c:pt idx="4">
                  <c:v>0.6</c:v>
                </c:pt>
              </c:numCache>
            </c:numRef>
          </c:val>
          <c:extLst>
            <c:ext xmlns:c16="http://schemas.microsoft.com/office/drawing/2014/chart" uri="{C3380CC4-5D6E-409C-BE32-E72D297353CC}">
              <c16:uniqueId val="{00000000-DEC3-4FE5-B8A5-D7D898F8E087}"/>
            </c:ext>
          </c:extLst>
        </c:ser>
        <c:ser>
          <c:idx val="1"/>
          <c:order val="1"/>
          <c:tx>
            <c:strRef>
              <c:f>Lapas19!$C$3:$C$4</c:f>
              <c:strCache>
                <c:ptCount val="1"/>
                <c:pt idx="0">
                  <c:v>Sveikatos rizikos zona</c:v>
                </c:pt>
              </c:strCache>
            </c:strRef>
          </c:tx>
          <c:spPr>
            <a:solidFill>
              <a:srgbClr val="FF582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Lapas19!$A$5:$A$9</c:f>
              <c:strCache>
                <c:ptCount val="5"/>
                <c:pt idx="0">
                  <c:v>11 metų</c:v>
                </c:pt>
                <c:pt idx="1">
                  <c:v>12 metų</c:v>
                </c:pt>
                <c:pt idx="2">
                  <c:v>13 metų</c:v>
                </c:pt>
                <c:pt idx="3">
                  <c:v>14 metų</c:v>
                </c:pt>
                <c:pt idx="4">
                  <c:v>15 metų</c:v>
                </c:pt>
              </c:strCache>
            </c:strRef>
          </c:cat>
          <c:val>
            <c:numRef>
              <c:f>Lapas19!$C$5:$C$9</c:f>
              <c:numCache>
                <c:formatCode>0%</c:formatCode>
                <c:ptCount val="5"/>
                <c:pt idx="0">
                  <c:v>0</c:v>
                </c:pt>
                <c:pt idx="1">
                  <c:v>4.3478260869565216E-2</c:v>
                </c:pt>
                <c:pt idx="2">
                  <c:v>8.6956521739130432E-2</c:v>
                </c:pt>
                <c:pt idx="3">
                  <c:v>0</c:v>
                </c:pt>
                <c:pt idx="4">
                  <c:v>0</c:v>
                </c:pt>
              </c:numCache>
            </c:numRef>
          </c:val>
          <c:extLst>
            <c:ext xmlns:c16="http://schemas.microsoft.com/office/drawing/2014/chart" uri="{C3380CC4-5D6E-409C-BE32-E72D297353CC}">
              <c16:uniqueId val="{00000001-DEC3-4FE5-B8A5-D7D898F8E087}"/>
            </c:ext>
          </c:extLst>
        </c:ser>
        <c:ser>
          <c:idx val="2"/>
          <c:order val="2"/>
          <c:tx>
            <c:strRef>
              <c:f>Lapas19!$D$3:$D$4</c:f>
              <c:strCache>
                <c:ptCount val="1"/>
                <c:pt idx="0">
                  <c:v>Sveikatai palankaus FP zona</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Lapas19!$A$5:$A$9</c:f>
              <c:strCache>
                <c:ptCount val="5"/>
                <c:pt idx="0">
                  <c:v>11 metų</c:v>
                </c:pt>
                <c:pt idx="1">
                  <c:v>12 metų</c:v>
                </c:pt>
                <c:pt idx="2">
                  <c:v>13 metų</c:v>
                </c:pt>
                <c:pt idx="3">
                  <c:v>14 metų</c:v>
                </c:pt>
                <c:pt idx="4">
                  <c:v>15 metų</c:v>
                </c:pt>
              </c:strCache>
            </c:strRef>
          </c:cat>
          <c:val>
            <c:numRef>
              <c:f>Lapas19!$D$5:$D$9</c:f>
              <c:numCache>
                <c:formatCode>0%</c:formatCode>
                <c:ptCount val="5"/>
                <c:pt idx="0">
                  <c:v>0.68421052631578949</c:v>
                </c:pt>
                <c:pt idx="1">
                  <c:v>0.30434782608695654</c:v>
                </c:pt>
                <c:pt idx="2">
                  <c:v>0.39130434782608697</c:v>
                </c:pt>
                <c:pt idx="3">
                  <c:v>0.9</c:v>
                </c:pt>
                <c:pt idx="4">
                  <c:v>0.4</c:v>
                </c:pt>
              </c:numCache>
            </c:numRef>
          </c:val>
          <c:extLst>
            <c:ext xmlns:c16="http://schemas.microsoft.com/office/drawing/2014/chart" uri="{C3380CC4-5D6E-409C-BE32-E72D297353CC}">
              <c16:uniqueId val="{00000002-DEC3-4FE5-B8A5-D7D898F8E087}"/>
            </c:ext>
          </c:extLst>
        </c:ser>
        <c:ser>
          <c:idx val="3"/>
          <c:order val="3"/>
          <c:tx>
            <c:strRef>
              <c:f>Lapas19!$E$3:$E$4</c:f>
              <c:strCache>
                <c:ptCount val="1"/>
                <c:pt idx="0">
                  <c:v>(tuščias)</c:v>
                </c:pt>
              </c:strCache>
            </c:strRef>
          </c:tx>
          <c:spPr>
            <a:solidFill>
              <a:schemeClr val="accent4"/>
            </a:solidFill>
            <a:ln>
              <a:noFill/>
            </a:ln>
            <a:effectLst/>
          </c:spPr>
          <c:invertIfNegative val="0"/>
          <c:dLbls>
            <c:delete val="1"/>
          </c:dLbls>
          <c:cat>
            <c:strRef>
              <c:f>Lapas19!$A$5:$A$9</c:f>
              <c:strCache>
                <c:ptCount val="5"/>
                <c:pt idx="0">
                  <c:v>11 metų</c:v>
                </c:pt>
                <c:pt idx="1">
                  <c:v>12 metų</c:v>
                </c:pt>
                <c:pt idx="2">
                  <c:v>13 metų</c:v>
                </c:pt>
                <c:pt idx="3">
                  <c:v>14 metų</c:v>
                </c:pt>
                <c:pt idx="4">
                  <c:v>15 metų</c:v>
                </c:pt>
              </c:strCache>
            </c:strRef>
          </c:cat>
          <c:val>
            <c:numRef>
              <c:f>Lapas19!$E$5:$E$9</c:f>
              <c:numCache>
                <c:formatCode>0%</c:formatCode>
                <c:ptCount val="5"/>
                <c:pt idx="0">
                  <c:v>0</c:v>
                </c:pt>
                <c:pt idx="1">
                  <c:v>0</c:v>
                </c:pt>
                <c:pt idx="2">
                  <c:v>0</c:v>
                </c:pt>
                <c:pt idx="3">
                  <c:v>0</c:v>
                </c:pt>
                <c:pt idx="4">
                  <c:v>0</c:v>
                </c:pt>
              </c:numCache>
            </c:numRef>
          </c:val>
          <c:extLst>
            <c:ext xmlns:c16="http://schemas.microsoft.com/office/drawing/2014/chart" uri="{C3380CC4-5D6E-409C-BE32-E72D297353CC}">
              <c16:uniqueId val="{00000003-DEC3-4FE5-B8A5-D7D898F8E087}"/>
            </c:ext>
          </c:extLst>
        </c:ser>
        <c:dLbls>
          <c:dLblPos val="outEnd"/>
          <c:showLegendKey val="0"/>
          <c:showVal val="1"/>
          <c:showCatName val="0"/>
          <c:showSerName val="0"/>
          <c:showPercent val="0"/>
          <c:showBubbleSize val="0"/>
        </c:dLbls>
        <c:gapWidth val="75"/>
        <c:overlap val="-25"/>
        <c:axId val="331958872"/>
        <c:axId val="331961824"/>
      </c:barChart>
      <c:catAx>
        <c:axId val="331958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31961824"/>
        <c:crosses val="autoZero"/>
        <c:auto val="1"/>
        <c:lblAlgn val="ctr"/>
        <c:lblOffset val="100"/>
        <c:noMultiLvlLbl val="0"/>
      </c:catAx>
      <c:valAx>
        <c:axId val="33196182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31958872"/>
        <c:crosses val="autoZero"/>
        <c:crossBetween val="between"/>
      </c:valAx>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testavimas.xlsx]Lapas20!PivotTable151</c:name>
    <c:fmtId val="4"/>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200" b="1" dirty="0">
                <a:latin typeface="Times New Roman" panose="02020603050405020304" pitchFamily="18" charset="0"/>
                <a:cs typeface="Times New Roman" panose="02020603050405020304" pitchFamily="18" charset="0"/>
              </a:rPr>
              <a:t>Mergaičių</a:t>
            </a:r>
            <a:r>
              <a:rPr lang="lt-LT" sz="1200" b="1" baseline="0" dirty="0">
                <a:latin typeface="Times New Roman" panose="02020603050405020304" pitchFamily="18" charset="0"/>
                <a:cs typeface="Times New Roman" panose="02020603050405020304" pitchFamily="18" charset="0"/>
              </a:rPr>
              <a:t> </a:t>
            </a:r>
            <a:r>
              <a:rPr lang="lt-LT" sz="1200" b="1" dirty="0">
                <a:latin typeface="Times New Roman" panose="02020603050405020304" pitchFamily="18" charset="0"/>
                <a:cs typeface="Times New Roman" panose="02020603050405020304" pitchFamily="18" charset="0"/>
              </a:rPr>
              <a:t>,,flamingo"</a:t>
            </a:r>
            <a:r>
              <a:rPr lang="lt-LT" sz="1200" b="1" baseline="0" dirty="0">
                <a:latin typeface="Times New Roman" panose="02020603050405020304" pitchFamily="18" charset="0"/>
                <a:cs typeface="Times New Roman" panose="02020603050405020304" pitchFamily="18" charset="0"/>
              </a:rPr>
              <a:t> (užlipimų ant </a:t>
            </a:r>
            <a:r>
              <a:rPr lang="lt-LT" sz="1200" b="1" baseline="0" dirty="0" err="1">
                <a:latin typeface="Times New Roman" panose="02020603050405020304" pitchFamily="18" charset="0"/>
                <a:cs typeface="Times New Roman" panose="02020603050405020304" pitchFamily="18" charset="0"/>
              </a:rPr>
              <a:t>buomelio</a:t>
            </a:r>
            <a:r>
              <a:rPr lang="lt-LT" sz="1200" b="1" baseline="0" dirty="0">
                <a:latin typeface="Times New Roman" panose="02020603050405020304" pitchFamily="18" charset="0"/>
                <a:cs typeface="Times New Roman" panose="02020603050405020304" pitchFamily="18" charset="0"/>
              </a:rPr>
              <a:t> skaičius/1min) testo rezultatų pasiskirstymas pagal zonas</a:t>
            </a:r>
            <a:endParaRPr lang="lt-LT" sz="1200" b="1"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chemeClr val="accent1"/>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2"/>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3"/>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4"/>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Lapas20!$B$3:$B$4</c:f>
              <c:strCache>
                <c:ptCount val="1"/>
                <c:pt idx="0">
                  <c:v>Tobulėjimo zona</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Lapas20!$A$5:$A$9</c:f>
              <c:strCache>
                <c:ptCount val="5"/>
                <c:pt idx="0">
                  <c:v>11 metų</c:v>
                </c:pt>
                <c:pt idx="1">
                  <c:v>12 metų</c:v>
                </c:pt>
                <c:pt idx="2">
                  <c:v>13 metų</c:v>
                </c:pt>
                <c:pt idx="3">
                  <c:v>14 metų</c:v>
                </c:pt>
                <c:pt idx="4">
                  <c:v>15 metų</c:v>
                </c:pt>
              </c:strCache>
            </c:strRef>
          </c:cat>
          <c:val>
            <c:numRef>
              <c:f>Lapas20!$B$5:$B$9</c:f>
              <c:numCache>
                <c:formatCode>0%</c:formatCode>
                <c:ptCount val="5"/>
                <c:pt idx="0">
                  <c:v>0.63636363636363635</c:v>
                </c:pt>
                <c:pt idx="1">
                  <c:v>0.4375</c:v>
                </c:pt>
                <c:pt idx="2">
                  <c:v>0.2857142857142857</c:v>
                </c:pt>
                <c:pt idx="3">
                  <c:v>0.21428571428571427</c:v>
                </c:pt>
                <c:pt idx="4">
                  <c:v>0.33333333333333331</c:v>
                </c:pt>
              </c:numCache>
            </c:numRef>
          </c:val>
          <c:extLst>
            <c:ext xmlns:c16="http://schemas.microsoft.com/office/drawing/2014/chart" uri="{C3380CC4-5D6E-409C-BE32-E72D297353CC}">
              <c16:uniqueId val="{00000000-D7E1-4C13-A3EB-6E4BE8303867}"/>
            </c:ext>
          </c:extLst>
        </c:ser>
        <c:ser>
          <c:idx val="1"/>
          <c:order val="1"/>
          <c:tx>
            <c:strRef>
              <c:f>Lapas20!$C$3:$C$4</c:f>
              <c:strCache>
                <c:ptCount val="1"/>
                <c:pt idx="0">
                  <c:v>Sveikatos rizikos zona</c:v>
                </c:pt>
              </c:strCache>
            </c:strRef>
          </c:tx>
          <c:spPr>
            <a:solidFill>
              <a:srgbClr val="FF582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Lapas20!$A$5:$A$9</c:f>
              <c:strCache>
                <c:ptCount val="5"/>
                <c:pt idx="0">
                  <c:v>11 metų</c:v>
                </c:pt>
                <c:pt idx="1">
                  <c:v>12 metų</c:v>
                </c:pt>
                <c:pt idx="2">
                  <c:v>13 metų</c:v>
                </c:pt>
                <c:pt idx="3">
                  <c:v>14 metų</c:v>
                </c:pt>
                <c:pt idx="4">
                  <c:v>15 metų</c:v>
                </c:pt>
              </c:strCache>
            </c:strRef>
          </c:cat>
          <c:val>
            <c:numRef>
              <c:f>Lapas20!$C$5:$C$9</c:f>
              <c:numCache>
                <c:formatCode>0%</c:formatCode>
                <c:ptCount val="5"/>
                <c:pt idx="0">
                  <c:v>9.0909090909090912E-2</c:v>
                </c:pt>
                <c:pt idx="1">
                  <c:v>0</c:v>
                </c:pt>
                <c:pt idx="2">
                  <c:v>0</c:v>
                </c:pt>
                <c:pt idx="3">
                  <c:v>0</c:v>
                </c:pt>
                <c:pt idx="4">
                  <c:v>0</c:v>
                </c:pt>
              </c:numCache>
            </c:numRef>
          </c:val>
          <c:extLst>
            <c:ext xmlns:c16="http://schemas.microsoft.com/office/drawing/2014/chart" uri="{C3380CC4-5D6E-409C-BE32-E72D297353CC}">
              <c16:uniqueId val="{00000001-D7E1-4C13-A3EB-6E4BE8303867}"/>
            </c:ext>
          </c:extLst>
        </c:ser>
        <c:ser>
          <c:idx val="2"/>
          <c:order val="2"/>
          <c:tx>
            <c:strRef>
              <c:f>Lapas20!$D$3:$D$4</c:f>
              <c:strCache>
                <c:ptCount val="1"/>
                <c:pt idx="0">
                  <c:v>Sveikatai palankaus FP zona</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Lapas20!$A$5:$A$9</c:f>
              <c:strCache>
                <c:ptCount val="5"/>
                <c:pt idx="0">
                  <c:v>11 metų</c:v>
                </c:pt>
                <c:pt idx="1">
                  <c:v>12 metų</c:v>
                </c:pt>
                <c:pt idx="2">
                  <c:v>13 metų</c:v>
                </c:pt>
                <c:pt idx="3">
                  <c:v>14 metų</c:v>
                </c:pt>
                <c:pt idx="4">
                  <c:v>15 metų</c:v>
                </c:pt>
              </c:strCache>
            </c:strRef>
          </c:cat>
          <c:val>
            <c:numRef>
              <c:f>Lapas20!$D$5:$D$9</c:f>
              <c:numCache>
                <c:formatCode>0%</c:formatCode>
                <c:ptCount val="5"/>
                <c:pt idx="0">
                  <c:v>0.27272727272727271</c:v>
                </c:pt>
                <c:pt idx="1">
                  <c:v>0.5625</c:v>
                </c:pt>
                <c:pt idx="2">
                  <c:v>0.7142857142857143</c:v>
                </c:pt>
                <c:pt idx="3">
                  <c:v>0.7857142857142857</c:v>
                </c:pt>
                <c:pt idx="4">
                  <c:v>0.66666666666666663</c:v>
                </c:pt>
              </c:numCache>
            </c:numRef>
          </c:val>
          <c:extLst>
            <c:ext xmlns:c16="http://schemas.microsoft.com/office/drawing/2014/chart" uri="{C3380CC4-5D6E-409C-BE32-E72D297353CC}">
              <c16:uniqueId val="{00000002-D7E1-4C13-A3EB-6E4BE8303867}"/>
            </c:ext>
          </c:extLst>
        </c:ser>
        <c:ser>
          <c:idx val="3"/>
          <c:order val="3"/>
          <c:tx>
            <c:strRef>
              <c:f>Lapas20!$E$3:$E$4</c:f>
              <c:strCache>
                <c:ptCount val="1"/>
                <c:pt idx="0">
                  <c:v>(tuščias)</c:v>
                </c:pt>
              </c:strCache>
            </c:strRef>
          </c:tx>
          <c:spPr>
            <a:solidFill>
              <a:schemeClr val="accent4"/>
            </a:solidFill>
            <a:ln>
              <a:noFill/>
            </a:ln>
            <a:effectLst/>
          </c:spPr>
          <c:invertIfNegative val="0"/>
          <c:dLbls>
            <c:delete val="1"/>
          </c:dLbls>
          <c:cat>
            <c:strRef>
              <c:f>Lapas20!$A$5:$A$9</c:f>
              <c:strCache>
                <c:ptCount val="5"/>
                <c:pt idx="0">
                  <c:v>11 metų</c:v>
                </c:pt>
                <c:pt idx="1">
                  <c:v>12 metų</c:v>
                </c:pt>
                <c:pt idx="2">
                  <c:v>13 metų</c:v>
                </c:pt>
                <c:pt idx="3">
                  <c:v>14 metų</c:v>
                </c:pt>
                <c:pt idx="4">
                  <c:v>15 metų</c:v>
                </c:pt>
              </c:strCache>
            </c:strRef>
          </c:cat>
          <c:val>
            <c:numRef>
              <c:f>Lapas20!$E$5:$E$9</c:f>
              <c:numCache>
                <c:formatCode>0%</c:formatCode>
                <c:ptCount val="5"/>
                <c:pt idx="0">
                  <c:v>0</c:v>
                </c:pt>
                <c:pt idx="1">
                  <c:v>0</c:v>
                </c:pt>
                <c:pt idx="2">
                  <c:v>0</c:v>
                </c:pt>
                <c:pt idx="3">
                  <c:v>0</c:v>
                </c:pt>
                <c:pt idx="4">
                  <c:v>0</c:v>
                </c:pt>
              </c:numCache>
            </c:numRef>
          </c:val>
          <c:extLst>
            <c:ext xmlns:c16="http://schemas.microsoft.com/office/drawing/2014/chart" uri="{C3380CC4-5D6E-409C-BE32-E72D297353CC}">
              <c16:uniqueId val="{00000003-D7E1-4C13-A3EB-6E4BE8303867}"/>
            </c:ext>
          </c:extLst>
        </c:ser>
        <c:dLbls>
          <c:dLblPos val="outEnd"/>
          <c:showLegendKey val="0"/>
          <c:showVal val="1"/>
          <c:showCatName val="0"/>
          <c:showSerName val="0"/>
          <c:showPercent val="0"/>
          <c:showBubbleSize val="0"/>
        </c:dLbls>
        <c:gapWidth val="75"/>
        <c:overlap val="-25"/>
        <c:axId val="331044056"/>
        <c:axId val="331038152"/>
      </c:barChart>
      <c:catAx>
        <c:axId val="3310440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31038152"/>
        <c:crosses val="autoZero"/>
        <c:auto val="1"/>
        <c:lblAlgn val="ctr"/>
        <c:lblOffset val="100"/>
        <c:noMultiLvlLbl val="0"/>
      </c:catAx>
      <c:valAx>
        <c:axId val="33103815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31044056"/>
        <c:crosses val="autoZero"/>
        <c:crossBetween val="between"/>
      </c:valAx>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testavimas.xlsx]Lapas21!PivotTable159</c:name>
    <c:fmtId val="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200" b="1" dirty="0">
                <a:latin typeface="Times New Roman" panose="02020603050405020304" pitchFamily="18" charset="0"/>
                <a:cs typeface="Times New Roman" panose="02020603050405020304" pitchFamily="18" charset="0"/>
              </a:rPr>
              <a:t>Mergaičių sėdėjimo ir siekimo (cm) testo rezultatų pasiskirstymas pagal zonas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chemeClr val="accent1"/>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2"/>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3"/>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4"/>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Lapas21!$B$3:$B$4</c:f>
              <c:strCache>
                <c:ptCount val="1"/>
                <c:pt idx="0">
                  <c:v>Tobulėjimo zona</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Lapas21!$A$5:$A$9</c:f>
              <c:strCache>
                <c:ptCount val="5"/>
                <c:pt idx="0">
                  <c:v>11 metų</c:v>
                </c:pt>
                <c:pt idx="1">
                  <c:v>12 metų</c:v>
                </c:pt>
                <c:pt idx="2">
                  <c:v>13 metų</c:v>
                </c:pt>
                <c:pt idx="3">
                  <c:v>14 metų</c:v>
                </c:pt>
                <c:pt idx="4">
                  <c:v>15 metų</c:v>
                </c:pt>
              </c:strCache>
            </c:strRef>
          </c:cat>
          <c:val>
            <c:numRef>
              <c:f>Lapas21!$B$5:$B$9</c:f>
              <c:numCache>
                <c:formatCode>0%</c:formatCode>
                <c:ptCount val="5"/>
                <c:pt idx="0">
                  <c:v>0.35714285714285715</c:v>
                </c:pt>
                <c:pt idx="1">
                  <c:v>0.1875</c:v>
                </c:pt>
                <c:pt idx="2">
                  <c:v>0.42857142857142855</c:v>
                </c:pt>
                <c:pt idx="3">
                  <c:v>0.46153846153846156</c:v>
                </c:pt>
                <c:pt idx="4">
                  <c:v>0.66666666666666663</c:v>
                </c:pt>
              </c:numCache>
            </c:numRef>
          </c:val>
          <c:extLst>
            <c:ext xmlns:c16="http://schemas.microsoft.com/office/drawing/2014/chart" uri="{C3380CC4-5D6E-409C-BE32-E72D297353CC}">
              <c16:uniqueId val="{00000000-DEB8-403A-8201-E62F36133E17}"/>
            </c:ext>
          </c:extLst>
        </c:ser>
        <c:ser>
          <c:idx val="1"/>
          <c:order val="1"/>
          <c:tx>
            <c:strRef>
              <c:f>Lapas21!$C$3:$C$4</c:f>
              <c:strCache>
                <c:ptCount val="1"/>
                <c:pt idx="0">
                  <c:v>Sveikatos rizikos zona</c:v>
                </c:pt>
              </c:strCache>
            </c:strRef>
          </c:tx>
          <c:spPr>
            <a:solidFill>
              <a:srgbClr val="FF582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Lapas21!$A$5:$A$9</c:f>
              <c:strCache>
                <c:ptCount val="5"/>
                <c:pt idx="0">
                  <c:v>11 metų</c:v>
                </c:pt>
                <c:pt idx="1">
                  <c:v>12 metų</c:v>
                </c:pt>
                <c:pt idx="2">
                  <c:v>13 metų</c:v>
                </c:pt>
                <c:pt idx="3">
                  <c:v>14 metų</c:v>
                </c:pt>
                <c:pt idx="4">
                  <c:v>15 metų</c:v>
                </c:pt>
              </c:strCache>
            </c:strRef>
          </c:cat>
          <c:val>
            <c:numRef>
              <c:f>Lapas21!$C$5:$C$9</c:f>
              <c:numCache>
                <c:formatCode>0%</c:formatCode>
                <c:ptCount val="5"/>
                <c:pt idx="0">
                  <c:v>0.14285714285714285</c:v>
                </c:pt>
                <c:pt idx="1">
                  <c:v>0.125</c:v>
                </c:pt>
                <c:pt idx="2">
                  <c:v>0</c:v>
                </c:pt>
                <c:pt idx="3">
                  <c:v>0</c:v>
                </c:pt>
                <c:pt idx="4">
                  <c:v>0</c:v>
                </c:pt>
              </c:numCache>
            </c:numRef>
          </c:val>
          <c:extLst>
            <c:ext xmlns:c16="http://schemas.microsoft.com/office/drawing/2014/chart" uri="{C3380CC4-5D6E-409C-BE32-E72D297353CC}">
              <c16:uniqueId val="{00000001-DEB8-403A-8201-E62F36133E17}"/>
            </c:ext>
          </c:extLst>
        </c:ser>
        <c:ser>
          <c:idx val="2"/>
          <c:order val="2"/>
          <c:tx>
            <c:strRef>
              <c:f>Lapas21!$D$3:$D$4</c:f>
              <c:strCache>
                <c:ptCount val="1"/>
                <c:pt idx="0">
                  <c:v>Sveikatai palankaus FP zona</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Lapas21!$A$5:$A$9</c:f>
              <c:strCache>
                <c:ptCount val="5"/>
                <c:pt idx="0">
                  <c:v>11 metų</c:v>
                </c:pt>
                <c:pt idx="1">
                  <c:v>12 metų</c:v>
                </c:pt>
                <c:pt idx="2">
                  <c:v>13 metų</c:v>
                </c:pt>
                <c:pt idx="3">
                  <c:v>14 metų</c:v>
                </c:pt>
                <c:pt idx="4">
                  <c:v>15 metų</c:v>
                </c:pt>
              </c:strCache>
            </c:strRef>
          </c:cat>
          <c:val>
            <c:numRef>
              <c:f>Lapas21!$D$5:$D$9</c:f>
              <c:numCache>
                <c:formatCode>0%</c:formatCode>
                <c:ptCount val="5"/>
                <c:pt idx="0">
                  <c:v>0.5</c:v>
                </c:pt>
                <c:pt idx="1">
                  <c:v>0.6875</c:v>
                </c:pt>
                <c:pt idx="2">
                  <c:v>0.5714285714285714</c:v>
                </c:pt>
                <c:pt idx="3">
                  <c:v>0.53846153846153844</c:v>
                </c:pt>
                <c:pt idx="4">
                  <c:v>0.33333333333333331</c:v>
                </c:pt>
              </c:numCache>
            </c:numRef>
          </c:val>
          <c:extLst>
            <c:ext xmlns:c16="http://schemas.microsoft.com/office/drawing/2014/chart" uri="{C3380CC4-5D6E-409C-BE32-E72D297353CC}">
              <c16:uniqueId val="{00000002-DEB8-403A-8201-E62F36133E17}"/>
            </c:ext>
          </c:extLst>
        </c:ser>
        <c:ser>
          <c:idx val="3"/>
          <c:order val="3"/>
          <c:tx>
            <c:strRef>
              <c:f>Lapas21!$E$3:$E$4</c:f>
              <c:strCache>
                <c:ptCount val="1"/>
                <c:pt idx="0">
                  <c:v>(tuščias)</c:v>
                </c:pt>
              </c:strCache>
            </c:strRef>
          </c:tx>
          <c:spPr>
            <a:solidFill>
              <a:schemeClr val="accent4"/>
            </a:solidFill>
            <a:ln>
              <a:noFill/>
            </a:ln>
            <a:effectLst/>
          </c:spPr>
          <c:invertIfNegative val="0"/>
          <c:dLbls>
            <c:delete val="1"/>
          </c:dLbls>
          <c:cat>
            <c:strRef>
              <c:f>Lapas21!$A$5:$A$9</c:f>
              <c:strCache>
                <c:ptCount val="5"/>
                <c:pt idx="0">
                  <c:v>11 metų</c:v>
                </c:pt>
                <c:pt idx="1">
                  <c:v>12 metų</c:v>
                </c:pt>
                <c:pt idx="2">
                  <c:v>13 metų</c:v>
                </c:pt>
                <c:pt idx="3">
                  <c:v>14 metų</c:v>
                </c:pt>
                <c:pt idx="4">
                  <c:v>15 metų</c:v>
                </c:pt>
              </c:strCache>
            </c:strRef>
          </c:cat>
          <c:val>
            <c:numRef>
              <c:f>Lapas21!$E$5:$E$9</c:f>
              <c:numCache>
                <c:formatCode>0%</c:formatCode>
                <c:ptCount val="5"/>
                <c:pt idx="0">
                  <c:v>0</c:v>
                </c:pt>
                <c:pt idx="1">
                  <c:v>0</c:v>
                </c:pt>
                <c:pt idx="2">
                  <c:v>0</c:v>
                </c:pt>
                <c:pt idx="3">
                  <c:v>0</c:v>
                </c:pt>
                <c:pt idx="4">
                  <c:v>0</c:v>
                </c:pt>
              </c:numCache>
            </c:numRef>
          </c:val>
          <c:extLst>
            <c:ext xmlns:c16="http://schemas.microsoft.com/office/drawing/2014/chart" uri="{C3380CC4-5D6E-409C-BE32-E72D297353CC}">
              <c16:uniqueId val="{00000003-DEB8-403A-8201-E62F36133E17}"/>
            </c:ext>
          </c:extLst>
        </c:ser>
        <c:dLbls>
          <c:dLblPos val="outEnd"/>
          <c:showLegendKey val="0"/>
          <c:showVal val="1"/>
          <c:showCatName val="0"/>
          <c:showSerName val="0"/>
          <c:showPercent val="0"/>
          <c:showBubbleSize val="0"/>
        </c:dLbls>
        <c:gapWidth val="75"/>
        <c:overlap val="-25"/>
        <c:axId val="480328064"/>
        <c:axId val="480322488"/>
      </c:barChart>
      <c:catAx>
        <c:axId val="480328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480322488"/>
        <c:crosses val="autoZero"/>
        <c:auto val="1"/>
        <c:lblAlgn val="ctr"/>
        <c:lblOffset val="100"/>
        <c:noMultiLvlLbl val="0"/>
      </c:catAx>
      <c:valAx>
        <c:axId val="4803224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480328064"/>
        <c:crosses val="autoZero"/>
        <c:crossBetween val="between"/>
      </c:valAx>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testavimas.xlsx]Lapas22!PivotTable167</c:name>
    <c:fmtId val="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200" b="1" dirty="0">
                <a:latin typeface="Times New Roman" panose="02020603050405020304" pitchFamily="18" charset="0"/>
                <a:cs typeface="Times New Roman" panose="02020603050405020304" pitchFamily="18" charset="0"/>
              </a:rPr>
              <a:t>Mergaičių šuolio</a:t>
            </a:r>
            <a:r>
              <a:rPr lang="lt-LT" sz="1200" b="1" baseline="0" dirty="0">
                <a:latin typeface="Times New Roman" panose="02020603050405020304" pitchFamily="18" charset="0"/>
                <a:cs typeface="Times New Roman" panose="02020603050405020304" pitchFamily="18" charset="0"/>
              </a:rPr>
              <a:t> iš vietos į tolį (cm) testo rezultatų pasiskirstymas pagal zonas</a:t>
            </a:r>
            <a:endParaRPr lang="lt-LT" sz="1200" b="1"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chemeClr val="accent1"/>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2"/>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3"/>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Lapas22!$B$3:$B$4</c:f>
              <c:strCache>
                <c:ptCount val="1"/>
                <c:pt idx="0">
                  <c:v>Tobulėjimo zona</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Lapas22!$A$5:$A$9</c:f>
              <c:strCache>
                <c:ptCount val="5"/>
                <c:pt idx="0">
                  <c:v>11 metų</c:v>
                </c:pt>
                <c:pt idx="1">
                  <c:v>12 metų</c:v>
                </c:pt>
                <c:pt idx="2">
                  <c:v>13 metų</c:v>
                </c:pt>
                <c:pt idx="3">
                  <c:v>14 metų</c:v>
                </c:pt>
                <c:pt idx="4">
                  <c:v>15 metų</c:v>
                </c:pt>
              </c:strCache>
            </c:strRef>
          </c:cat>
          <c:val>
            <c:numRef>
              <c:f>Lapas22!$B$5:$B$9</c:f>
              <c:numCache>
                <c:formatCode>0%</c:formatCode>
                <c:ptCount val="5"/>
                <c:pt idx="0">
                  <c:v>0.5</c:v>
                </c:pt>
                <c:pt idx="1">
                  <c:v>0.6875</c:v>
                </c:pt>
                <c:pt idx="2">
                  <c:v>0.5</c:v>
                </c:pt>
                <c:pt idx="3">
                  <c:v>0.6428571428571429</c:v>
                </c:pt>
                <c:pt idx="4">
                  <c:v>0.66666666666666663</c:v>
                </c:pt>
              </c:numCache>
            </c:numRef>
          </c:val>
          <c:extLst>
            <c:ext xmlns:c16="http://schemas.microsoft.com/office/drawing/2014/chart" uri="{C3380CC4-5D6E-409C-BE32-E72D297353CC}">
              <c16:uniqueId val="{00000000-2F32-465E-8ED7-6E5C095DB4D0}"/>
            </c:ext>
          </c:extLst>
        </c:ser>
        <c:ser>
          <c:idx val="1"/>
          <c:order val="1"/>
          <c:tx>
            <c:strRef>
              <c:f>Lapas22!$C$3:$C$4</c:f>
              <c:strCache>
                <c:ptCount val="1"/>
                <c:pt idx="0">
                  <c:v>Sveikatos rizikos zona</c:v>
                </c:pt>
              </c:strCache>
            </c:strRef>
          </c:tx>
          <c:spPr>
            <a:solidFill>
              <a:srgbClr val="FF582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Lapas22!$A$5:$A$9</c:f>
              <c:strCache>
                <c:ptCount val="5"/>
                <c:pt idx="0">
                  <c:v>11 metų</c:v>
                </c:pt>
                <c:pt idx="1">
                  <c:v>12 metų</c:v>
                </c:pt>
                <c:pt idx="2">
                  <c:v>13 metų</c:v>
                </c:pt>
                <c:pt idx="3">
                  <c:v>14 metų</c:v>
                </c:pt>
                <c:pt idx="4">
                  <c:v>15 metų</c:v>
                </c:pt>
              </c:strCache>
            </c:strRef>
          </c:cat>
          <c:val>
            <c:numRef>
              <c:f>Lapas22!$C$5:$C$9</c:f>
              <c:numCache>
                <c:formatCode>0%</c:formatCode>
                <c:ptCount val="5"/>
                <c:pt idx="0">
                  <c:v>0.14285714285714285</c:v>
                </c:pt>
                <c:pt idx="1">
                  <c:v>0</c:v>
                </c:pt>
                <c:pt idx="2">
                  <c:v>0.21428571428571427</c:v>
                </c:pt>
                <c:pt idx="3">
                  <c:v>0.14285714285714285</c:v>
                </c:pt>
                <c:pt idx="4">
                  <c:v>0.33333333333333331</c:v>
                </c:pt>
              </c:numCache>
            </c:numRef>
          </c:val>
          <c:extLst>
            <c:ext xmlns:c16="http://schemas.microsoft.com/office/drawing/2014/chart" uri="{C3380CC4-5D6E-409C-BE32-E72D297353CC}">
              <c16:uniqueId val="{00000001-2F32-465E-8ED7-6E5C095DB4D0}"/>
            </c:ext>
          </c:extLst>
        </c:ser>
        <c:ser>
          <c:idx val="2"/>
          <c:order val="2"/>
          <c:tx>
            <c:strRef>
              <c:f>Lapas22!$D$3:$D$4</c:f>
              <c:strCache>
                <c:ptCount val="1"/>
                <c:pt idx="0">
                  <c:v>Sveikatai palankaus FP zona</c:v>
                </c:pt>
              </c:strCache>
            </c:strRef>
          </c:tx>
          <c:spPr>
            <a:solidFill>
              <a:schemeClr val="accent6">
                <a:lumMod val="40000"/>
                <a:lumOff val="60000"/>
              </a:schemeClr>
            </a:solidFill>
            <a:ln>
              <a:noFill/>
            </a:ln>
            <a:effectLst/>
          </c:spPr>
          <c:invertIfNegative val="0"/>
          <c:dLbls>
            <c:dLbl>
              <c:idx val="3"/>
              <c:tx>
                <c:rich>
                  <a:bodyPr/>
                  <a:lstStyle/>
                  <a:p>
                    <a:r>
                      <a:rPr lang="en-US"/>
                      <a:t>22%</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2F32-465E-8ED7-6E5C095DB4D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Lapas22!$A$5:$A$9</c:f>
              <c:strCache>
                <c:ptCount val="5"/>
                <c:pt idx="0">
                  <c:v>11 metų</c:v>
                </c:pt>
                <c:pt idx="1">
                  <c:v>12 metų</c:v>
                </c:pt>
                <c:pt idx="2">
                  <c:v>13 metų</c:v>
                </c:pt>
                <c:pt idx="3">
                  <c:v>14 metų</c:v>
                </c:pt>
                <c:pt idx="4">
                  <c:v>15 metų</c:v>
                </c:pt>
              </c:strCache>
            </c:strRef>
          </c:cat>
          <c:val>
            <c:numRef>
              <c:f>Lapas22!$D$5:$D$9</c:f>
              <c:numCache>
                <c:formatCode>0%</c:formatCode>
                <c:ptCount val="5"/>
                <c:pt idx="0">
                  <c:v>0.35714285714285715</c:v>
                </c:pt>
                <c:pt idx="1">
                  <c:v>0.3125</c:v>
                </c:pt>
                <c:pt idx="2">
                  <c:v>0.2857142857142857</c:v>
                </c:pt>
                <c:pt idx="3">
                  <c:v>0.21428571428571427</c:v>
                </c:pt>
                <c:pt idx="4">
                  <c:v>0</c:v>
                </c:pt>
              </c:numCache>
            </c:numRef>
          </c:val>
          <c:extLst>
            <c:ext xmlns:c16="http://schemas.microsoft.com/office/drawing/2014/chart" uri="{C3380CC4-5D6E-409C-BE32-E72D297353CC}">
              <c16:uniqueId val="{00000002-2F32-465E-8ED7-6E5C095DB4D0}"/>
            </c:ext>
          </c:extLst>
        </c:ser>
        <c:dLbls>
          <c:dLblPos val="outEnd"/>
          <c:showLegendKey val="0"/>
          <c:showVal val="1"/>
          <c:showCatName val="0"/>
          <c:showSerName val="0"/>
          <c:showPercent val="0"/>
          <c:showBubbleSize val="0"/>
        </c:dLbls>
        <c:gapWidth val="75"/>
        <c:overlap val="-25"/>
        <c:axId val="517234416"/>
        <c:axId val="517235400"/>
      </c:barChart>
      <c:catAx>
        <c:axId val="517234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517235400"/>
        <c:crosses val="autoZero"/>
        <c:auto val="1"/>
        <c:lblAlgn val="ctr"/>
        <c:lblOffset val="100"/>
        <c:noMultiLvlLbl val="0"/>
      </c:catAx>
      <c:valAx>
        <c:axId val="51723540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5172344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testavimas.xlsx]Lapas23!PivotTable175</c:name>
    <c:fmtId val="4"/>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200" b="1" i="0" baseline="0" dirty="0">
                <a:effectLst/>
                <a:latin typeface="Times New Roman" panose="02020603050405020304" pitchFamily="18" charset="0"/>
                <a:cs typeface="Times New Roman" panose="02020603050405020304" pitchFamily="18" charset="0"/>
              </a:rPr>
              <a:t>Mergaičių bėgimo šaudykle (s) 10 × 5 m testo rezultatų pasiskirstymas pagal zonas</a:t>
            </a:r>
            <a:endParaRPr lang="lt-LT" sz="1200" dirty="0">
              <a:effectLst/>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chemeClr val="accent1"/>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2"/>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Lapas23!$B$3:$B$4</c:f>
              <c:strCache>
                <c:ptCount val="1"/>
                <c:pt idx="0">
                  <c:v>Tobulėjimo zona</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Lapas23!$A$5:$A$9</c:f>
              <c:strCache>
                <c:ptCount val="5"/>
                <c:pt idx="0">
                  <c:v>11 metų</c:v>
                </c:pt>
                <c:pt idx="1">
                  <c:v>12 metų</c:v>
                </c:pt>
                <c:pt idx="2">
                  <c:v>13 metų</c:v>
                </c:pt>
                <c:pt idx="3">
                  <c:v>14 metų</c:v>
                </c:pt>
                <c:pt idx="4">
                  <c:v>15 metų</c:v>
                </c:pt>
              </c:strCache>
            </c:strRef>
          </c:cat>
          <c:val>
            <c:numRef>
              <c:f>Lapas23!$B$5:$B$9</c:f>
              <c:numCache>
                <c:formatCode>0%</c:formatCode>
                <c:ptCount val="5"/>
                <c:pt idx="0">
                  <c:v>0.6428571428571429</c:v>
                </c:pt>
                <c:pt idx="1">
                  <c:v>0.625</c:v>
                </c:pt>
                <c:pt idx="2">
                  <c:v>0.5</c:v>
                </c:pt>
                <c:pt idx="3">
                  <c:v>0.2857142857142857</c:v>
                </c:pt>
                <c:pt idx="4">
                  <c:v>0.33333333333333331</c:v>
                </c:pt>
              </c:numCache>
            </c:numRef>
          </c:val>
          <c:extLst>
            <c:ext xmlns:c16="http://schemas.microsoft.com/office/drawing/2014/chart" uri="{C3380CC4-5D6E-409C-BE32-E72D297353CC}">
              <c16:uniqueId val="{00000002-5008-48FA-A8D1-C975D5C474DF}"/>
            </c:ext>
          </c:extLst>
        </c:ser>
        <c:ser>
          <c:idx val="1"/>
          <c:order val="1"/>
          <c:tx>
            <c:strRef>
              <c:f>Lapas23!$C$3:$C$4</c:f>
              <c:strCache>
                <c:ptCount val="1"/>
                <c:pt idx="0">
                  <c:v>Sveikatai palankaus FP zona</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Lapas23!$A$5:$A$9</c:f>
              <c:strCache>
                <c:ptCount val="5"/>
                <c:pt idx="0">
                  <c:v>11 metų</c:v>
                </c:pt>
                <c:pt idx="1">
                  <c:v>12 metų</c:v>
                </c:pt>
                <c:pt idx="2">
                  <c:v>13 metų</c:v>
                </c:pt>
                <c:pt idx="3">
                  <c:v>14 metų</c:v>
                </c:pt>
                <c:pt idx="4">
                  <c:v>15 metų</c:v>
                </c:pt>
              </c:strCache>
            </c:strRef>
          </c:cat>
          <c:val>
            <c:numRef>
              <c:f>Lapas23!$C$5:$C$9</c:f>
              <c:numCache>
                <c:formatCode>0%</c:formatCode>
                <c:ptCount val="5"/>
                <c:pt idx="0">
                  <c:v>0.35714285714285715</c:v>
                </c:pt>
                <c:pt idx="1">
                  <c:v>0.375</c:v>
                </c:pt>
                <c:pt idx="2">
                  <c:v>0.5</c:v>
                </c:pt>
                <c:pt idx="3">
                  <c:v>0.7142857142857143</c:v>
                </c:pt>
                <c:pt idx="4">
                  <c:v>0.66666666666666663</c:v>
                </c:pt>
              </c:numCache>
            </c:numRef>
          </c:val>
          <c:extLst>
            <c:ext xmlns:c16="http://schemas.microsoft.com/office/drawing/2014/chart" uri="{C3380CC4-5D6E-409C-BE32-E72D297353CC}">
              <c16:uniqueId val="{00000003-5008-48FA-A8D1-C975D5C474DF}"/>
            </c:ext>
          </c:extLst>
        </c:ser>
        <c:dLbls>
          <c:dLblPos val="outEnd"/>
          <c:showLegendKey val="0"/>
          <c:showVal val="1"/>
          <c:showCatName val="0"/>
          <c:showSerName val="0"/>
          <c:showPercent val="0"/>
          <c:showBubbleSize val="0"/>
        </c:dLbls>
        <c:gapWidth val="75"/>
        <c:overlap val="-25"/>
        <c:axId val="517234744"/>
        <c:axId val="517227856"/>
      </c:barChart>
      <c:catAx>
        <c:axId val="517234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517227856"/>
        <c:crosses val="autoZero"/>
        <c:auto val="1"/>
        <c:lblAlgn val="ctr"/>
        <c:lblOffset val="100"/>
        <c:noMultiLvlLbl val="0"/>
      </c:catAx>
      <c:valAx>
        <c:axId val="5172278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5172347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[Diagramos. Tauralaukio progimnazijos mokinių fizinio pajėgumo testavimas.xlsx]Lapas24!PivotTable183</c:name>
    <c:fmtId val="7"/>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200" b="1" i="0" baseline="0">
                <a:effectLst/>
                <a:latin typeface="Times New Roman" panose="02020603050405020304" pitchFamily="18" charset="0"/>
                <a:cs typeface="Times New Roman" panose="02020603050405020304" pitchFamily="18" charset="0"/>
              </a:rPr>
              <a:t>Mergaičių bėgimo šaudykle (min) 20m testo rezultatų pasiskirstymas pagal zonas</a:t>
            </a:r>
            <a:endParaRPr lang="lt-LT" sz="1200">
              <a:effectLst/>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ivotFmts>
      <c:pivotFmt>
        <c:idx val="0"/>
      </c:pivotFmt>
      <c:pivotFmt>
        <c:idx val="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pivotFmt>
      <c:pivotFmt>
        <c:idx val="5"/>
        <c:spPr>
          <a:solidFill>
            <a:schemeClr val="accent1"/>
          </a:solidFill>
          <a:ln>
            <a:noFill/>
          </a:ln>
          <a:effectLst/>
        </c:spPr>
        <c:marker>
          <c:symbol val="none"/>
        </c:marker>
      </c:pivotFmt>
      <c:pivotFmt>
        <c:idx val="6"/>
        <c:spPr>
          <a:solidFill>
            <a:schemeClr val="accent1"/>
          </a:solidFill>
          <a:ln>
            <a:noFill/>
          </a:ln>
          <a:effectLst/>
        </c:spPr>
        <c:marker>
          <c:symbol val="none"/>
        </c:marker>
      </c:pivotFmt>
      <c:pivotFmt>
        <c:idx val="7"/>
      </c:pivotFmt>
      <c:pivotFmt>
        <c:idx val="8"/>
      </c:pivotFmt>
      <c:pivotFmt>
        <c:idx val="9"/>
      </c:pivotFmt>
      <c:pivotFmt>
        <c:idx val="10"/>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4"/>
        <c:spPr>
          <a:solidFill>
            <a:schemeClr val="accent1"/>
          </a:solidFill>
          <a:ln>
            <a:noFill/>
          </a:ln>
          <a:effectLst/>
        </c:spPr>
        <c:marker>
          <c:symbol val="none"/>
        </c:marker>
      </c:pivotFmt>
      <c:pivotFmt>
        <c:idx val="1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8"/>
        <c:spPr>
          <a:solidFill>
            <a:schemeClr val="accent1"/>
          </a:solidFill>
          <a:ln>
            <a:noFill/>
          </a:ln>
          <a:effectLst/>
        </c:spPr>
        <c:marker>
          <c:symbol val="none"/>
        </c:marker>
      </c:pivotFmt>
      <c:pivotFmt>
        <c:idx val="1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2"/>
        <c:spPr>
          <a:solidFill>
            <a:schemeClr val="accent1"/>
          </a:solidFill>
          <a:ln>
            <a:noFill/>
          </a:ln>
          <a:effectLst/>
        </c:spPr>
        <c:marker>
          <c:symbol val="none"/>
        </c:marker>
      </c:pivotFmt>
    </c:pivotFmts>
    <c:plotArea>
      <c:layout/>
      <c:barChart>
        <c:barDir val="col"/>
        <c:grouping val="clustered"/>
        <c:varyColors val="0"/>
        <c:ser>
          <c:idx val="0"/>
          <c:order val="0"/>
          <c:tx>
            <c:strRef>
              <c:f>Lapas24!$B$3:$B$4</c:f>
              <c:strCache>
                <c:ptCount val="1"/>
                <c:pt idx="0">
                  <c:v>Tobulėjimo zona</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Lapas24!$A$5:$A$9</c:f>
              <c:strCache>
                <c:ptCount val="5"/>
                <c:pt idx="0">
                  <c:v>11 metų</c:v>
                </c:pt>
                <c:pt idx="1">
                  <c:v>12 metų</c:v>
                </c:pt>
                <c:pt idx="2">
                  <c:v>13 metų</c:v>
                </c:pt>
                <c:pt idx="3">
                  <c:v>14 metų</c:v>
                </c:pt>
                <c:pt idx="4">
                  <c:v>15 metų</c:v>
                </c:pt>
              </c:strCache>
            </c:strRef>
          </c:cat>
          <c:val>
            <c:numRef>
              <c:f>Lapas24!$B$5:$B$9</c:f>
              <c:numCache>
                <c:formatCode>0%</c:formatCode>
                <c:ptCount val="5"/>
                <c:pt idx="0">
                  <c:v>0.45454545454545453</c:v>
                </c:pt>
                <c:pt idx="1">
                  <c:v>0.73333333333333328</c:v>
                </c:pt>
                <c:pt idx="2">
                  <c:v>0.5</c:v>
                </c:pt>
                <c:pt idx="3">
                  <c:v>0.8571428571428571</c:v>
                </c:pt>
                <c:pt idx="4">
                  <c:v>1</c:v>
                </c:pt>
              </c:numCache>
            </c:numRef>
          </c:val>
          <c:extLst>
            <c:ext xmlns:c16="http://schemas.microsoft.com/office/drawing/2014/chart" uri="{C3380CC4-5D6E-409C-BE32-E72D297353CC}">
              <c16:uniqueId val="{00000000-4A8A-4B4C-8DAD-F672AB77CC7A}"/>
            </c:ext>
          </c:extLst>
        </c:ser>
        <c:ser>
          <c:idx val="1"/>
          <c:order val="1"/>
          <c:tx>
            <c:strRef>
              <c:f>Lapas24!$C$3:$C$4</c:f>
              <c:strCache>
                <c:ptCount val="1"/>
                <c:pt idx="0">
                  <c:v>Sveikatos rizikos zona</c:v>
                </c:pt>
              </c:strCache>
            </c:strRef>
          </c:tx>
          <c:spPr>
            <a:solidFill>
              <a:srgbClr val="FF5825"/>
            </a:solidFill>
            <a:ln>
              <a:noFill/>
            </a:ln>
            <a:effectLst/>
          </c:spPr>
          <c:invertIfNegative val="0"/>
          <c:dPt>
            <c:idx val="1"/>
            <c:invertIfNegative val="0"/>
            <c:bubble3D val="0"/>
            <c:extLst>
              <c:ext xmlns:c16="http://schemas.microsoft.com/office/drawing/2014/chart" uri="{C3380CC4-5D6E-409C-BE32-E72D297353CC}">
                <c16:uniqueId val="{00000001-4A8A-4B4C-8DAD-F672AB77CC7A}"/>
              </c:ext>
            </c:extLst>
          </c:dPt>
          <c:dPt>
            <c:idx val="3"/>
            <c:invertIfNegative val="0"/>
            <c:bubble3D val="0"/>
            <c:extLst>
              <c:ext xmlns:c16="http://schemas.microsoft.com/office/drawing/2014/chart" uri="{C3380CC4-5D6E-409C-BE32-E72D297353CC}">
                <c16:uniqueId val="{00000002-4A8A-4B4C-8DAD-F672AB77CC7A}"/>
              </c:ext>
            </c:extLst>
          </c:dPt>
          <c:dPt>
            <c:idx val="4"/>
            <c:invertIfNegative val="0"/>
            <c:bubble3D val="0"/>
            <c:extLst>
              <c:ext xmlns:c16="http://schemas.microsoft.com/office/drawing/2014/chart" uri="{C3380CC4-5D6E-409C-BE32-E72D297353CC}">
                <c16:uniqueId val="{00000003-4A8A-4B4C-8DAD-F672AB77CC7A}"/>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Lapas24!$A$5:$A$9</c:f>
              <c:strCache>
                <c:ptCount val="5"/>
                <c:pt idx="0">
                  <c:v>11 metų</c:v>
                </c:pt>
                <c:pt idx="1">
                  <c:v>12 metų</c:v>
                </c:pt>
                <c:pt idx="2">
                  <c:v>13 metų</c:v>
                </c:pt>
                <c:pt idx="3">
                  <c:v>14 metų</c:v>
                </c:pt>
                <c:pt idx="4">
                  <c:v>15 metų</c:v>
                </c:pt>
              </c:strCache>
            </c:strRef>
          </c:cat>
          <c:val>
            <c:numRef>
              <c:f>Lapas24!$C$5:$C$9</c:f>
              <c:numCache>
                <c:formatCode>0%</c:formatCode>
                <c:ptCount val="5"/>
                <c:pt idx="0">
                  <c:v>9.0909090909090912E-2</c:v>
                </c:pt>
                <c:pt idx="1">
                  <c:v>0</c:v>
                </c:pt>
                <c:pt idx="2">
                  <c:v>7.1428571428571425E-2</c:v>
                </c:pt>
                <c:pt idx="3">
                  <c:v>0</c:v>
                </c:pt>
                <c:pt idx="4">
                  <c:v>0</c:v>
                </c:pt>
              </c:numCache>
            </c:numRef>
          </c:val>
          <c:extLst>
            <c:ext xmlns:c16="http://schemas.microsoft.com/office/drawing/2014/chart" uri="{C3380CC4-5D6E-409C-BE32-E72D297353CC}">
              <c16:uniqueId val="{00000004-4A8A-4B4C-8DAD-F672AB77CC7A}"/>
            </c:ext>
          </c:extLst>
        </c:ser>
        <c:ser>
          <c:idx val="2"/>
          <c:order val="2"/>
          <c:tx>
            <c:strRef>
              <c:f>Lapas24!$D$3:$D$4</c:f>
              <c:strCache>
                <c:ptCount val="1"/>
                <c:pt idx="0">
                  <c:v>Sveikatai palankaus FP zona</c:v>
                </c:pt>
              </c:strCache>
            </c:strRef>
          </c:tx>
          <c:spPr>
            <a:solidFill>
              <a:schemeClr val="accent6">
                <a:lumMod val="40000"/>
                <a:lumOff val="60000"/>
              </a:schemeClr>
            </a:solidFill>
            <a:ln>
              <a:noFill/>
            </a:ln>
            <a:effectLst/>
          </c:spPr>
          <c:invertIfNegative val="0"/>
          <c:dPt>
            <c:idx val="4"/>
            <c:invertIfNegative val="0"/>
            <c:bubble3D val="0"/>
            <c:extLst>
              <c:ext xmlns:c16="http://schemas.microsoft.com/office/drawing/2014/chart" uri="{C3380CC4-5D6E-409C-BE32-E72D297353CC}">
                <c16:uniqueId val="{00000005-4A8A-4B4C-8DAD-F672AB77CC7A}"/>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Lapas24!$A$5:$A$9</c:f>
              <c:strCache>
                <c:ptCount val="5"/>
                <c:pt idx="0">
                  <c:v>11 metų</c:v>
                </c:pt>
                <c:pt idx="1">
                  <c:v>12 metų</c:v>
                </c:pt>
                <c:pt idx="2">
                  <c:v>13 metų</c:v>
                </c:pt>
                <c:pt idx="3">
                  <c:v>14 metų</c:v>
                </c:pt>
                <c:pt idx="4">
                  <c:v>15 metų</c:v>
                </c:pt>
              </c:strCache>
            </c:strRef>
          </c:cat>
          <c:val>
            <c:numRef>
              <c:f>Lapas24!$D$5:$D$9</c:f>
              <c:numCache>
                <c:formatCode>0%</c:formatCode>
                <c:ptCount val="5"/>
                <c:pt idx="0">
                  <c:v>0.45454545454545453</c:v>
                </c:pt>
                <c:pt idx="1">
                  <c:v>0.26666666666666666</c:v>
                </c:pt>
                <c:pt idx="2">
                  <c:v>0.42857142857142855</c:v>
                </c:pt>
                <c:pt idx="3">
                  <c:v>0.14285714285714285</c:v>
                </c:pt>
                <c:pt idx="4">
                  <c:v>0</c:v>
                </c:pt>
              </c:numCache>
            </c:numRef>
          </c:val>
          <c:extLst>
            <c:ext xmlns:c16="http://schemas.microsoft.com/office/drawing/2014/chart" uri="{C3380CC4-5D6E-409C-BE32-E72D297353CC}">
              <c16:uniqueId val="{00000006-4A8A-4B4C-8DAD-F672AB77CC7A}"/>
            </c:ext>
          </c:extLst>
        </c:ser>
        <c:ser>
          <c:idx val="3"/>
          <c:order val="3"/>
          <c:tx>
            <c:strRef>
              <c:f>Lapas24!$E$3:$E$4</c:f>
              <c:strCache>
                <c:ptCount val="1"/>
                <c:pt idx="0">
                  <c:v>(tuščias)</c:v>
                </c:pt>
              </c:strCache>
            </c:strRef>
          </c:tx>
          <c:spPr>
            <a:solidFill>
              <a:schemeClr val="accent4"/>
            </a:solidFill>
            <a:ln>
              <a:noFill/>
            </a:ln>
            <a:effectLst/>
          </c:spPr>
          <c:invertIfNegative val="0"/>
          <c:dLbls>
            <c:delete val="1"/>
          </c:dLbls>
          <c:cat>
            <c:strRef>
              <c:f>Lapas24!$A$5:$A$9</c:f>
              <c:strCache>
                <c:ptCount val="5"/>
                <c:pt idx="0">
                  <c:v>11 metų</c:v>
                </c:pt>
                <c:pt idx="1">
                  <c:v>12 metų</c:v>
                </c:pt>
                <c:pt idx="2">
                  <c:v>13 metų</c:v>
                </c:pt>
                <c:pt idx="3">
                  <c:v>14 metų</c:v>
                </c:pt>
                <c:pt idx="4">
                  <c:v>15 metų</c:v>
                </c:pt>
              </c:strCache>
            </c:strRef>
          </c:cat>
          <c:val>
            <c:numRef>
              <c:f>Lapas24!$E$5:$E$9</c:f>
              <c:numCache>
                <c:formatCode>0%</c:formatCode>
                <c:ptCount val="5"/>
                <c:pt idx="0">
                  <c:v>0</c:v>
                </c:pt>
                <c:pt idx="1">
                  <c:v>0</c:v>
                </c:pt>
                <c:pt idx="2">
                  <c:v>0</c:v>
                </c:pt>
                <c:pt idx="3">
                  <c:v>0</c:v>
                </c:pt>
                <c:pt idx="4">
                  <c:v>0</c:v>
                </c:pt>
              </c:numCache>
            </c:numRef>
          </c:val>
          <c:extLst>
            <c:ext xmlns:c16="http://schemas.microsoft.com/office/drawing/2014/chart" uri="{C3380CC4-5D6E-409C-BE32-E72D297353CC}">
              <c16:uniqueId val="{00000007-4A8A-4B4C-8DAD-F672AB77CC7A}"/>
            </c:ext>
          </c:extLst>
        </c:ser>
        <c:dLbls>
          <c:dLblPos val="outEnd"/>
          <c:showLegendKey val="0"/>
          <c:showVal val="1"/>
          <c:showCatName val="0"/>
          <c:showSerName val="0"/>
          <c:showPercent val="0"/>
          <c:showBubbleSize val="0"/>
        </c:dLbls>
        <c:gapWidth val="75"/>
        <c:overlap val="-25"/>
        <c:axId val="480285424"/>
        <c:axId val="480286080"/>
      </c:barChart>
      <c:catAx>
        <c:axId val="480285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480286080"/>
        <c:crosses val="autoZero"/>
        <c:auto val="1"/>
        <c:lblAlgn val="ctr"/>
        <c:lblOffset val="100"/>
        <c:noMultiLvlLbl val="0"/>
      </c:catAx>
      <c:valAx>
        <c:axId val="480286080"/>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480285424"/>
        <c:crosses val="autoZero"/>
        <c:crossBetween val="between"/>
      </c:valAx>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testavimas.xlsx]Lapas2!PivotTable16</c:name>
    <c:fmtId val="6"/>
  </c:pivotSource>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lt-LT" sz="1200" b="1">
                <a:latin typeface="Times New Roman" panose="02020603050405020304" pitchFamily="18" charset="0"/>
                <a:cs typeface="Times New Roman" panose="02020603050405020304" pitchFamily="18" charset="0"/>
              </a:rPr>
              <a:t>Berniukų teniso kamuoliuko metimo</a:t>
            </a:r>
            <a:r>
              <a:rPr lang="lt-LT" sz="1200" b="1" baseline="0">
                <a:latin typeface="Times New Roman" panose="02020603050405020304" pitchFamily="18" charset="0"/>
                <a:cs typeface="Times New Roman" panose="02020603050405020304" pitchFamily="18" charset="0"/>
              </a:rPr>
              <a:t> (m) testo rezultatų pasiskirstymas pagal zonas</a:t>
            </a:r>
            <a:endParaRPr lang="lt-LT" sz="1200" b="1">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rgbClr val="FFFF00"/>
          </a:solidFill>
          <a:ln>
            <a:solidFill>
              <a:sysClr val="windowText" lastClr="000000"/>
            </a:solidFill>
          </a:ln>
          <a:effectLst/>
        </c:spPr>
        <c:marker>
          <c:symbol val="none"/>
        </c:marker>
      </c:pivotFmt>
      <c:pivotFmt>
        <c:idx val="4"/>
        <c:spPr>
          <a:solidFill>
            <a:schemeClr val="accent6"/>
          </a:solidFill>
          <a:ln>
            <a:solidFill>
              <a:sysClr val="windowText" lastClr="000000"/>
            </a:solidFill>
          </a:ln>
          <a:effectLst/>
        </c:spPr>
      </c:pivotFmt>
      <c:pivotFmt>
        <c:idx val="5"/>
        <c:spPr>
          <a:solidFill>
            <a:schemeClr val="accent1"/>
          </a:solidFill>
          <a:ln>
            <a:solidFill>
              <a:sysClr val="windowText" lastClr="000000"/>
            </a:solidFill>
          </a:ln>
          <a:effectLst/>
        </c:spPr>
        <c:marker>
          <c:symbol val="none"/>
        </c:marker>
      </c:pivotFmt>
      <c:pivotFmt>
        <c:idx val="6"/>
        <c:spPr>
          <a:solidFill>
            <a:schemeClr val="accent6">
              <a:lumMod val="40000"/>
              <a:lumOff val="6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4">
              <a:lumMod val="40000"/>
              <a:lumOff val="6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4">
              <a:lumMod val="40000"/>
              <a:lumOff val="6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6">
              <a:lumMod val="40000"/>
              <a:lumOff val="6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4">
              <a:lumMod val="40000"/>
              <a:lumOff val="6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6">
              <a:lumMod val="40000"/>
              <a:lumOff val="6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Lapas2!$B$3:$B$4</c:f>
              <c:strCache>
                <c:ptCount val="1"/>
                <c:pt idx="0">
                  <c:v>Tobulėjimo zona</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Lapas2!$A$5:$A$8</c:f>
              <c:strCache>
                <c:ptCount val="4"/>
                <c:pt idx="0">
                  <c:v>7 metų</c:v>
                </c:pt>
                <c:pt idx="1">
                  <c:v>8 metų</c:v>
                </c:pt>
                <c:pt idx="2">
                  <c:v>9 metų</c:v>
                </c:pt>
                <c:pt idx="3">
                  <c:v>10 metų</c:v>
                </c:pt>
              </c:strCache>
            </c:strRef>
          </c:cat>
          <c:val>
            <c:numRef>
              <c:f>Lapas2!$B$5:$B$8</c:f>
              <c:numCache>
                <c:formatCode>0%</c:formatCode>
                <c:ptCount val="4"/>
                <c:pt idx="0">
                  <c:v>0.13043478260869565</c:v>
                </c:pt>
                <c:pt idx="1">
                  <c:v>0.5357142857142857</c:v>
                </c:pt>
                <c:pt idx="2">
                  <c:v>0.23529411764705882</c:v>
                </c:pt>
                <c:pt idx="3">
                  <c:v>0.31578947368421051</c:v>
                </c:pt>
              </c:numCache>
            </c:numRef>
          </c:val>
          <c:extLst>
            <c:ext xmlns:c16="http://schemas.microsoft.com/office/drawing/2014/chart" uri="{C3380CC4-5D6E-409C-BE32-E72D297353CC}">
              <c16:uniqueId val="{00000000-8592-4865-A8B7-AE4CF306A45E}"/>
            </c:ext>
          </c:extLst>
        </c:ser>
        <c:ser>
          <c:idx val="1"/>
          <c:order val="1"/>
          <c:tx>
            <c:strRef>
              <c:f>Lapas2!$C$3:$C$4</c:f>
              <c:strCache>
                <c:ptCount val="1"/>
                <c:pt idx="0">
                  <c:v>Sveikatai palankaus FP zona</c:v>
                </c:pt>
              </c:strCache>
            </c:strRef>
          </c:tx>
          <c:spPr>
            <a:solidFill>
              <a:schemeClr val="accent6">
                <a:lumMod val="40000"/>
                <a:lumOff val="60000"/>
              </a:schemeClr>
            </a:solidFill>
            <a:ln>
              <a:noFill/>
            </a:ln>
            <a:effectLst/>
          </c:spPr>
          <c:invertIfNegative val="0"/>
          <c:dPt>
            <c:idx val="0"/>
            <c:invertIfNegative val="0"/>
            <c:bubble3D val="0"/>
            <c:extLst>
              <c:ext xmlns:c16="http://schemas.microsoft.com/office/drawing/2014/chart" uri="{C3380CC4-5D6E-409C-BE32-E72D297353CC}">
                <c16:uniqueId val="{00000001-8592-4865-A8B7-AE4CF306A45E}"/>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Lapas2!$A$5:$A$8</c:f>
              <c:strCache>
                <c:ptCount val="4"/>
                <c:pt idx="0">
                  <c:v>7 metų</c:v>
                </c:pt>
                <c:pt idx="1">
                  <c:v>8 metų</c:v>
                </c:pt>
                <c:pt idx="2">
                  <c:v>9 metų</c:v>
                </c:pt>
                <c:pt idx="3">
                  <c:v>10 metų</c:v>
                </c:pt>
              </c:strCache>
            </c:strRef>
          </c:cat>
          <c:val>
            <c:numRef>
              <c:f>Lapas2!$C$5:$C$8</c:f>
              <c:numCache>
                <c:formatCode>0%</c:formatCode>
                <c:ptCount val="4"/>
                <c:pt idx="0">
                  <c:v>0.86956521739130432</c:v>
                </c:pt>
                <c:pt idx="1">
                  <c:v>0.4642857142857143</c:v>
                </c:pt>
                <c:pt idx="2">
                  <c:v>0.76470588235294112</c:v>
                </c:pt>
                <c:pt idx="3">
                  <c:v>0.68421052631578949</c:v>
                </c:pt>
              </c:numCache>
            </c:numRef>
          </c:val>
          <c:extLst>
            <c:ext xmlns:c16="http://schemas.microsoft.com/office/drawing/2014/chart" uri="{C3380CC4-5D6E-409C-BE32-E72D297353CC}">
              <c16:uniqueId val="{00000002-8592-4865-A8B7-AE4CF306A45E}"/>
            </c:ext>
          </c:extLst>
        </c:ser>
        <c:dLbls>
          <c:showLegendKey val="0"/>
          <c:showVal val="0"/>
          <c:showCatName val="0"/>
          <c:showSerName val="0"/>
          <c:showPercent val="0"/>
          <c:showBubbleSize val="0"/>
        </c:dLbls>
        <c:gapWidth val="75"/>
        <c:overlap val="-25"/>
        <c:axId val="335865736"/>
        <c:axId val="335858192"/>
      </c:barChart>
      <c:catAx>
        <c:axId val="3358657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35858192"/>
        <c:crosses val="autoZero"/>
        <c:auto val="1"/>
        <c:lblAlgn val="ctr"/>
        <c:lblOffset val="100"/>
        <c:noMultiLvlLbl val="0"/>
      </c:catAx>
      <c:valAx>
        <c:axId val="3358581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358657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lt-LT" sz="1200" b="1" dirty="0">
                <a:latin typeface="Times New Roman" panose="02020603050405020304" pitchFamily="18" charset="0"/>
                <a:cs typeface="Times New Roman" panose="02020603050405020304" pitchFamily="18" charset="0"/>
              </a:rPr>
              <a:t>Berniukų</a:t>
            </a:r>
            <a:r>
              <a:rPr lang="lt-LT" sz="1200" b="1" baseline="0" dirty="0">
                <a:latin typeface="Times New Roman" panose="02020603050405020304" pitchFamily="18" charset="0"/>
                <a:cs typeface="Times New Roman" panose="02020603050405020304" pitchFamily="18" charset="0"/>
              </a:rPr>
              <a:t> ir mergaičių flamingo, sėdėjimo ir siekimo (cm), šuolio iš vietos į tolį (cm), bėgimo šaudykle 10</a:t>
            </a:r>
            <a:r>
              <a:rPr lang="lt-LT" sz="1200" b="1" i="0" u="none" strike="noStrike" baseline="0" dirty="0">
                <a:effectLst/>
                <a:latin typeface="Times New Roman" panose="02020603050405020304" pitchFamily="18" charset="0"/>
                <a:cs typeface="Times New Roman" panose="02020603050405020304" pitchFamily="18" charset="0"/>
              </a:rPr>
              <a:t>×5 m ir 20m testų rezultatų pasiskirstymas pagal sveikatos rizikos zoną</a:t>
            </a:r>
            <a:endParaRPr lang="lt-LT" sz="1200" b="1"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Berniukai</c:v>
                </c:pt>
              </c:strCache>
            </c:strRef>
          </c:tx>
          <c:spPr>
            <a:solidFill>
              <a:schemeClr val="accent5">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Flamingas (užlipimų ant buomelio sk./1 min)</c:v>
                </c:pt>
                <c:pt idx="1">
                  <c:v>Sėstis ir siekti (cm)</c:v>
                </c:pt>
                <c:pt idx="2">
                  <c:v>Šuolis iš vietos į tolį (cm)</c:v>
                </c:pt>
                <c:pt idx="3">
                  <c:v>Bėgimas šaudykle 10×5 m</c:v>
                </c:pt>
                <c:pt idx="4">
                  <c:v>Bėgimas šaudykle 20 m</c:v>
                </c:pt>
              </c:strCache>
            </c:strRef>
          </c:cat>
          <c:val>
            <c:numRef>
              <c:f>Lapas1!$B$2:$B$6</c:f>
              <c:numCache>
                <c:formatCode>General</c:formatCode>
                <c:ptCount val="5"/>
                <c:pt idx="0">
                  <c:v>2</c:v>
                </c:pt>
                <c:pt idx="1">
                  <c:v>0</c:v>
                </c:pt>
                <c:pt idx="2">
                  <c:v>10</c:v>
                </c:pt>
                <c:pt idx="3">
                  <c:v>4</c:v>
                </c:pt>
                <c:pt idx="4">
                  <c:v>3</c:v>
                </c:pt>
              </c:numCache>
            </c:numRef>
          </c:val>
          <c:extLst>
            <c:ext xmlns:c16="http://schemas.microsoft.com/office/drawing/2014/chart" uri="{C3380CC4-5D6E-409C-BE32-E72D297353CC}">
              <c16:uniqueId val="{00000000-62E9-4DAE-8305-A7B4DF8456FD}"/>
            </c:ext>
          </c:extLst>
        </c:ser>
        <c:ser>
          <c:idx val="1"/>
          <c:order val="1"/>
          <c:tx>
            <c:strRef>
              <c:f>Lapas1!$C$1</c:f>
              <c:strCache>
                <c:ptCount val="1"/>
                <c:pt idx="0">
                  <c:v>Mergaitės</c:v>
                </c:pt>
              </c:strCache>
            </c:strRef>
          </c:tx>
          <c:spPr>
            <a:solidFill>
              <a:srgbClr val="DF3F9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Lapas1!$A$2:$A$6</c:f>
              <c:strCache>
                <c:ptCount val="5"/>
                <c:pt idx="0">
                  <c:v>Flamingas (užlipimų ant buomelio sk./1 min)</c:v>
                </c:pt>
                <c:pt idx="1">
                  <c:v>Sėstis ir siekti (cm)</c:v>
                </c:pt>
                <c:pt idx="2">
                  <c:v>Šuolis iš vietos į tolį (cm)</c:v>
                </c:pt>
                <c:pt idx="3">
                  <c:v>Bėgimas šaudykle 10×5 m</c:v>
                </c:pt>
                <c:pt idx="4">
                  <c:v>Bėgimas šaudykle 20 m</c:v>
                </c:pt>
              </c:strCache>
            </c:strRef>
          </c:cat>
          <c:val>
            <c:numRef>
              <c:f>Lapas1!$C$2:$C$6</c:f>
              <c:numCache>
                <c:formatCode>General</c:formatCode>
                <c:ptCount val="5"/>
                <c:pt idx="0">
                  <c:v>1</c:v>
                </c:pt>
                <c:pt idx="1">
                  <c:v>4</c:v>
                </c:pt>
                <c:pt idx="2">
                  <c:v>8</c:v>
                </c:pt>
                <c:pt idx="3">
                  <c:v>0</c:v>
                </c:pt>
                <c:pt idx="4">
                  <c:v>2</c:v>
                </c:pt>
              </c:numCache>
            </c:numRef>
          </c:val>
          <c:extLst>
            <c:ext xmlns:c16="http://schemas.microsoft.com/office/drawing/2014/chart" uri="{C3380CC4-5D6E-409C-BE32-E72D297353CC}">
              <c16:uniqueId val="{00000001-62E9-4DAE-8305-A7B4DF8456FD}"/>
            </c:ext>
          </c:extLst>
        </c:ser>
        <c:dLbls>
          <c:dLblPos val="outEnd"/>
          <c:showLegendKey val="0"/>
          <c:showVal val="1"/>
          <c:showCatName val="0"/>
          <c:showSerName val="0"/>
          <c:showPercent val="0"/>
          <c:showBubbleSize val="0"/>
        </c:dLbls>
        <c:gapWidth val="219"/>
        <c:overlap val="-27"/>
        <c:axId val="455405888"/>
        <c:axId val="455411464"/>
      </c:barChart>
      <c:catAx>
        <c:axId val="455405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455411464"/>
        <c:crosses val="autoZero"/>
        <c:auto val="1"/>
        <c:lblAlgn val="ctr"/>
        <c:lblOffset val="100"/>
        <c:noMultiLvlLbl val="0"/>
      </c:catAx>
      <c:valAx>
        <c:axId val="45541146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4554058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testavimas.xlsx]Lapas3!PivotTable24</c:name>
    <c:fmtId val="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200" b="1" dirty="0">
                <a:latin typeface="Times New Roman" panose="02020603050405020304" pitchFamily="18" charset="0"/>
                <a:cs typeface="Times New Roman" panose="02020603050405020304" pitchFamily="18" charset="0"/>
              </a:rPr>
              <a:t>Berniukų bėgimo</a:t>
            </a:r>
            <a:r>
              <a:rPr lang="lt-LT" sz="1200" b="1" baseline="0" dirty="0">
                <a:latin typeface="Times New Roman" panose="02020603050405020304" pitchFamily="18" charset="0"/>
                <a:cs typeface="Times New Roman" panose="02020603050405020304" pitchFamily="18" charset="0"/>
              </a:rPr>
              <a:t> šaudykle (s) 10 × 5 m testo rezultatų pasiskirstymas pagal zonas</a:t>
            </a:r>
            <a:endParaRPr lang="lt-LT" sz="1200" b="1"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rgbClr val="FFFF00"/>
          </a:solidFill>
          <a:ln>
            <a:solidFill>
              <a:sysClr val="windowText" lastClr="000000"/>
            </a:solidFill>
          </a:ln>
          <a:effectLst/>
        </c:spPr>
        <c:marker>
          <c:symbol val="none"/>
        </c:marker>
      </c:pivotFmt>
      <c:pivotFmt>
        <c:idx val="4"/>
        <c:spPr>
          <a:solidFill>
            <a:schemeClr val="accent6"/>
          </a:solidFill>
          <a:ln>
            <a:solidFill>
              <a:sysClr val="windowText" lastClr="000000"/>
            </a:solidFill>
          </a:ln>
          <a:effectLst/>
        </c:spPr>
        <c:marker>
          <c:symbol val="none"/>
        </c:marker>
      </c:pivotFmt>
      <c:pivotFmt>
        <c:idx val="5"/>
        <c:spPr>
          <a:solidFill>
            <a:schemeClr val="accent1"/>
          </a:solidFill>
          <a:ln>
            <a:noFill/>
          </a:ln>
          <a:effectLst/>
        </c:spPr>
        <c:marker>
          <c:symbol val="none"/>
        </c:marker>
      </c:pivotFmt>
      <c:pivotFmt>
        <c:idx val="6"/>
        <c:spPr>
          <a:solidFill>
            <a:schemeClr val="accent1"/>
          </a:solidFill>
          <a:ln>
            <a:noFill/>
          </a:ln>
          <a:effectLst/>
        </c:spPr>
        <c:marker>
          <c:symbol val="none"/>
        </c:marker>
      </c:pivotFmt>
      <c:pivotFmt>
        <c:idx val="7"/>
        <c:spPr>
          <a:solidFill>
            <a:schemeClr val="accent4">
              <a:lumMod val="40000"/>
              <a:lumOff val="60000"/>
            </a:schemeClr>
          </a:solidFill>
          <a:ln>
            <a:noFill/>
          </a:ln>
          <a:effectLst/>
        </c:spPr>
        <c:marker>
          <c:symbol val="none"/>
        </c:marker>
      </c:pivotFmt>
      <c:pivotFmt>
        <c:idx val="8"/>
        <c:spPr>
          <a:solidFill>
            <a:srgbClr val="FF8379"/>
          </a:solidFill>
          <a:ln>
            <a:noFill/>
          </a:ln>
          <a:effectLst/>
        </c:spPr>
        <c:marker>
          <c:symbol val="none"/>
        </c:marker>
      </c:pivotFmt>
      <c:pivotFmt>
        <c:idx val="9"/>
        <c:spPr>
          <a:solidFill>
            <a:schemeClr val="accent6">
              <a:lumMod val="40000"/>
              <a:lumOff val="60000"/>
            </a:schemeClr>
          </a:solidFill>
          <a:ln>
            <a:noFill/>
          </a:ln>
          <a:effectLst/>
        </c:spPr>
        <c:marker>
          <c:symbol val="none"/>
        </c:marker>
      </c:pivotFmt>
      <c:pivotFmt>
        <c:idx val="10"/>
        <c:spPr>
          <a:solidFill>
            <a:schemeClr val="accent4">
              <a:lumMod val="40000"/>
              <a:lumOff val="60000"/>
            </a:schemeClr>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6">
              <a:lumMod val="40000"/>
              <a:lumOff val="60000"/>
            </a:schemeClr>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2"/>
        <c:spPr>
          <a:solidFill>
            <a:srgbClr val="FF8379"/>
          </a:solidFill>
          <a:ln>
            <a:noFill/>
          </a:ln>
          <a:effectLst/>
        </c:spP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3"/>
        <c:spPr>
          <a:solidFill>
            <a:schemeClr val="accent4">
              <a:lumMod val="40000"/>
              <a:lumOff val="6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4"/>
        <c:spPr>
          <a:solidFill>
            <a:srgbClr val="FF8379"/>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5"/>
        <c:spPr>
          <a:solidFill>
            <a:schemeClr val="accent6">
              <a:lumMod val="40000"/>
              <a:lumOff val="6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6"/>
        <c:spPr>
          <a:solidFill>
            <a:schemeClr val="accent4">
              <a:lumMod val="40000"/>
              <a:lumOff val="6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7"/>
        <c:spPr>
          <a:solidFill>
            <a:srgbClr val="FF8379"/>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8"/>
        <c:spPr>
          <a:solidFill>
            <a:schemeClr val="accent6">
              <a:lumMod val="40000"/>
              <a:lumOff val="60000"/>
            </a:schemeClr>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Lapas3!$B$3:$B$4</c:f>
              <c:strCache>
                <c:ptCount val="1"/>
                <c:pt idx="0">
                  <c:v>Tobulėjimo zona</c:v>
                </c:pt>
              </c:strCache>
            </c:strRef>
          </c:tx>
          <c:spPr>
            <a:solidFill>
              <a:schemeClr val="accent4">
                <a:lumMod val="40000"/>
                <a:lumOff val="60000"/>
              </a:schemeClr>
            </a:solidFill>
            <a:ln>
              <a:noFill/>
            </a:ln>
            <a:effectLst/>
          </c:spPr>
          <c:invertIfNegative val="0"/>
          <c:dLbls>
            <c:dLbl>
              <c:idx val="2"/>
              <c:tx>
                <c:rich>
                  <a:bodyPr/>
                  <a:lstStyle/>
                  <a:p>
                    <a:r>
                      <a:rPr lang="en-US"/>
                      <a:t>63%</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FC7F-43D6-8B36-7338A2B9183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Lapas3!$A$5:$A$8</c:f>
              <c:strCache>
                <c:ptCount val="4"/>
                <c:pt idx="0">
                  <c:v>7 metų</c:v>
                </c:pt>
                <c:pt idx="1">
                  <c:v>8 metų</c:v>
                </c:pt>
                <c:pt idx="2">
                  <c:v>9 metų</c:v>
                </c:pt>
                <c:pt idx="3">
                  <c:v>10 metų</c:v>
                </c:pt>
              </c:strCache>
            </c:strRef>
          </c:cat>
          <c:val>
            <c:numRef>
              <c:f>Lapas3!$B$5:$B$8</c:f>
              <c:numCache>
                <c:formatCode>0%</c:formatCode>
                <c:ptCount val="4"/>
                <c:pt idx="0">
                  <c:v>0.73913043478260865</c:v>
                </c:pt>
                <c:pt idx="1">
                  <c:v>0.5714285714285714</c:v>
                </c:pt>
                <c:pt idx="2">
                  <c:v>0.6470588235294118</c:v>
                </c:pt>
                <c:pt idx="3">
                  <c:v>0.21052631578947367</c:v>
                </c:pt>
              </c:numCache>
            </c:numRef>
          </c:val>
          <c:extLst>
            <c:ext xmlns:c16="http://schemas.microsoft.com/office/drawing/2014/chart" uri="{C3380CC4-5D6E-409C-BE32-E72D297353CC}">
              <c16:uniqueId val="{00000000-FC7F-43D6-8B36-7338A2B9183C}"/>
            </c:ext>
          </c:extLst>
        </c:ser>
        <c:ser>
          <c:idx val="1"/>
          <c:order val="1"/>
          <c:tx>
            <c:strRef>
              <c:f>Lapas3!$C$3:$C$4</c:f>
              <c:strCache>
                <c:ptCount val="1"/>
                <c:pt idx="0">
                  <c:v>Sveikatos rizikos zona</c:v>
                </c:pt>
              </c:strCache>
            </c:strRef>
          </c:tx>
          <c:spPr>
            <a:solidFill>
              <a:srgbClr val="FF8379"/>
            </a:solidFill>
            <a:ln>
              <a:noFill/>
            </a:ln>
            <a:effectLst/>
          </c:spPr>
          <c:invertIfNegative val="0"/>
          <c:dPt>
            <c:idx val="1"/>
            <c:invertIfNegative val="0"/>
            <c:bubble3D val="0"/>
            <c:spPr>
              <a:solidFill>
                <a:srgbClr val="FF5825"/>
              </a:solidFill>
              <a:ln>
                <a:noFill/>
              </a:ln>
              <a:effectLst/>
            </c:spPr>
            <c:extLst>
              <c:ext xmlns:c16="http://schemas.microsoft.com/office/drawing/2014/chart" uri="{C3380CC4-5D6E-409C-BE32-E72D297353CC}">
                <c16:uniqueId val="{00000003-FC7F-43D6-8B36-7338A2B9183C}"/>
              </c:ext>
            </c:extLst>
          </c:dPt>
          <c:dPt>
            <c:idx val="2"/>
            <c:invertIfNegative val="0"/>
            <c:bubble3D val="0"/>
            <c:spPr>
              <a:solidFill>
                <a:srgbClr val="FF5825"/>
              </a:solidFill>
              <a:ln>
                <a:noFill/>
              </a:ln>
              <a:effectLst/>
            </c:spPr>
            <c:extLst>
              <c:ext xmlns:c16="http://schemas.microsoft.com/office/drawing/2014/chart" uri="{C3380CC4-5D6E-409C-BE32-E72D297353CC}">
                <c16:uniqueId val="{00000004-FC7F-43D6-8B36-7338A2B9183C}"/>
              </c:ext>
            </c:extLst>
          </c:dPt>
          <c:dPt>
            <c:idx val="3"/>
            <c:invertIfNegative val="0"/>
            <c:bubble3D val="0"/>
            <c:spPr>
              <a:solidFill>
                <a:srgbClr val="FF5825"/>
              </a:solidFill>
              <a:ln>
                <a:noFill/>
              </a:ln>
              <a:effectLst/>
            </c:spPr>
            <c:extLst>
              <c:ext xmlns:c16="http://schemas.microsoft.com/office/drawing/2014/chart" uri="{C3380CC4-5D6E-409C-BE32-E72D297353CC}">
                <c16:uniqueId val="{00000005-FC7F-43D6-8B36-7338A2B9183C}"/>
              </c:ext>
            </c:extLst>
          </c:dPt>
          <c:dLbls>
            <c:dLbl>
              <c:idx val="1"/>
              <c:tx>
                <c:rich>
                  <a:bodyPr/>
                  <a:lstStyle/>
                  <a:p>
                    <a:r>
                      <a:rPr lang="en-US"/>
                      <a:t>22%</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FC7F-43D6-8B36-7338A2B9183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Lapas3!$A$5:$A$8</c:f>
              <c:strCache>
                <c:ptCount val="4"/>
                <c:pt idx="0">
                  <c:v>7 metų</c:v>
                </c:pt>
                <c:pt idx="1">
                  <c:v>8 metų</c:v>
                </c:pt>
                <c:pt idx="2">
                  <c:v>9 metų</c:v>
                </c:pt>
                <c:pt idx="3">
                  <c:v>10 metų</c:v>
                </c:pt>
              </c:strCache>
            </c:strRef>
          </c:cat>
          <c:val>
            <c:numRef>
              <c:f>Lapas3!$C$5:$C$8</c:f>
              <c:numCache>
                <c:formatCode>0%</c:formatCode>
                <c:ptCount val="4"/>
                <c:pt idx="0">
                  <c:v>0</c:v>
                </c:pt>
                <c:pt idx="1">
                  <c:v>0.21428571428571427</c:v>
                </c:pt>
                <c:pt idx="2">
                  <c:v>0.17647058823529413</c:v>
                </c:pt>
                <c:pt idx="3">
                  <c:v>0.21052631578947367</c:v>
                </c:pt>
              </c:numCache>
            </c:numRef>
          </c:val>
          <c:extLst>
            <c:ext xmlns:c16="http://schemas.microsoft.com/office/drawing/2014/chart" uri="{C3380CC4-5D6E-409C-BE32-E72D297353CC}">
              <c16:uniqueId val="{00000001-FC7F-43D6-8B36-7338A2B9183C}"/>
            </c:ext>
          </c:extLst>
        </c:ser>
        <c:ser>
          <c:idx val="2"/>
          <c:order val="2"/>
          <c:tx>
            <c:strRef>
              <c:f>Lapas3!$D$3:$D$4</c:f>
              <c:strCache>
                <c:ptCount val="1"/>
                <c:pt idx="0">
                  <c:v>Sveikatai palankaus FP zona</c:v>
                </c:pt>
              </c:strCache>
            </c:strRef>
          </c:tx>
          <c:spPr>
            <a:solidFill>
              <a:schemeClr val="accent6">
                <a:lumMod val="40000"/>
                <a:lumOff val="60000"/>
              </a:schemeClr>
            </a:solidFill>
            <a:ln>
              <a:noFill/>
            </a:ln>
            <a:effectLst/>
          </c:spPr>
          <c:invertIfNegative val="0"/>
          <c:dLbls>
            <c:dLbl>
              <c:idx val="2"/>
              <c:tx>
                <c:rich>
                  <a:bodyPr/>
                  <a:lstStyle/>
                  <a:p>
                    <a:r>
                      <a:rPr lang="en-US"/>
                      <a:t>19%</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FC7F-43D6-8B36-7338A2B9183C}"/>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Lapas3!$A$5:$A$8</c:f>
              <c:strCache>
                <c:ptCount val="4"/>
                <c:pt idx="0">
                  <c:v>7 metų</c:v>
                </c:pt>
                <c:pt idx="1">
                  <c:v>8 metų</c:v>
                </c:pt>
                <c:pt idx="2">
                  <c:v>9 metų</c:v>
                </c:pt>
                <c:pt idx="3">
                  <c:v>10 metų</c:v>
                </c:pt>
              </c:strCache>
            </c:strRef>
          </c:cat>
          <c:val>
            <c:numRef>
              <c:f>Lapas3!$D$5:$D$8</c:f>
              <c:numCache>
                <c:formatCode>0%</c:formatCode>
                <c:ptCount val="4"/>
                <c:pt idx="0">
                  <c:v>0.2608695652173913</c:v>
                </c:pt>
                <c:pt idx="1">
                  <c:v>0.21428571428571427</c:v>
                </c:pt>
                <c:pt idx="2">
                  <c:v>0.17647058823529413</c:v>
                </c:pt>
                <c:pt idx="3">
                  <c:v>0.57894736842105265</c:v>
                </c:pt>
              </c:numCache>
            </c:numRef>
          </c:val>
          <c:extLst>
            <c:ext xmlns:c16="http://schemas.microsoft.com/office/drawing/2014/chart" uri="{C3380CC4-5D6E-409C-BE32-E72D297353CC}">
              <c16:uniqueId val="{00000002-FC7F-43D6-8B36-7338A2B9183C}"/>
            </c:ext>
          </c:extLst>
        </c:ser>
        <c:dLbls>
          <c:showLegendKey val="0"/>
          <c:showVal val="0"/>
          <c:showCatName val="0"/>
          <c:showSerName val="0"/>
          <c:showPercent val="0"/>
          <c:showBubbleSize val="0"/>
        </c:dLbls>
        <c:gapWidth val="75"/>
        <c:overlap val="-25"/>
        <c:axId val="335841792"/>
        <c:axId val="335836872"/>
      </c:barChart>
      <c:catAx>
        <c:axId val="3358417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35836872"/>
        <c:crosses val="autoZero"/>
        <c:auto val="1"/>
        <c:lblAlgn val="ctr"/>
        <c:lblOffset val="100"/>
        <c:noMultiLvlLbl val="0"/>
      </c:catAx>
      <c:valAx>
        <c:axId val="3358368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358417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testavimas.xlsx]Lapas8!PivotTable8</c:name>
    <c:fmtId val="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200" b="1" dirty="0">
                <a:latin typeface="Times New Roman" panose="02020603050405020304" pitchFamily="18" charset="0"/>
                <a:cs typeface="Times New Roman" panose="02020603050405020304" pitchFamily="18" charset="0"/>
              </a:rPr>
              <a:t>Berniukų 6 min. bėgimo</a:t>
            </a:r>
            <a:r>
              <a:rPr lang="lt-LT" sz="1200" b="1" baseline="0" dirty="0">
                <a:latin typeface="Times New Roman" panose="02020603050405020304" pitchFamily="18" charset="0"/>
                <a:cs typeface="Times New Roman" panose="02020603050405020304" pitchFamily="18" charset="0"/>
              </a:rPr>
              <a:t> (m) testo rezultatų pasiskirstymas pagal zonas</a:t>
            </a:r>
            <a:endParaRPr lang="lt-LT" sz="1200" b="1" dirty="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Lapas8!$B$3:$B$4</c:f>
              <c:strCache>
                <c:ptCount val="1"/>
                <c:pt idx="0">
                  <c:v>Tobulėjimo zona</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Lapas8!$A$5:$A$8</c:f>
              <c:strCache>
                <c:ptCount val="4"/>
                <c:pt idx="0">
                  <c:v>7 metų</c:v>
                </c:pt>
                <c:pt idx="1">
                  <c:v>8 metų</c:v>
                </c:pt>
                <c:pt idx="2">
                  <c:v>9 metų</c:v>
                </c:pt>
                <c:pt idx="3">
                  <c:v>10 metų</c:v>
                </c:pt>
              </c:strCache>
            </c:strRef>
          </c:cat>
          <c:val>
            <c:numRef>
              <c:f>Lapas8!$B$5:$B$8</c:f>
              <c:numCache>
                <c:formatCode>0%</c:formatCode>
                <c:ptCount val="4"/>
                <c:pt idx="0">
                  <c:v>0.39130434782608697</c:v>
                </c:pt>
                <c:pt idx="1">
                  <c:v>0.33333333333333331</c:v>
                </c:pt>
                <c:pt idx="2">
                  <c:v>0.25</c:v>
                </c:pt>
                <c:pt idx="3">
                  <c:v>0.26315789473684209</c:v>
                </c:pt>
              </c:numCache>
            </c:numRef>
          </c:val>
          <c:extLst>
            <c:ext xmlns:c16="http://schemas.microsoft.com/office/drawing/2014/chart" uri="{C3380CC4-5D6E-409C-BE32-E72D297353CC}">
              <c16:uniqueId val="{00000000-4EF3-44C8-9B09-B65F65126322}"/>
            </c:ext>
          </c:extLst>
        </c:ser>
        <c:ser>
          <c:idx val="1"/>
          <c:order val="1"/>
          <c:tx>
            <c:strRef>
              <c:f>Lapas8!$C$3:$C$4</c:f>
              <c:strCache>
                <c:ptCount val="1"/>
                <c:pt idx="0">
                  <c:v>Sveikatos rizikos zona</c:v>
                </c:pt>
              </c:strCache>
            </c:strRef>
          </c:tx>
          <c:spPr>
            <a:solidFill>
              <a:srgbClr val="FF582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Lapas8!$A$5:$A$8</c:f>
              <c:strCache>
                <c:ptCount val="4"/>
                <c:pt idx="0">
                  <c:v>7 metų</c:v>
                </c:pt>
                <c:pt idx="1">
                  <c:v>8 metų</c:v>
                </c:pt>
                <c:pt idx="2">
                  <c:v>9 metų</c:v>
                </c:pt>
                <c:pt idx="3">
                  <c:v>10 metų</c:v>
                </c:pt>
              </c:strCache>
            </c:strRef>
          </c:cat>
          <c:val>
            <c:numRef>
              <c:f>Lapas8!$C$5:$C$8</c:f>
              <c:numCache>
                <c:formatCode>0%</c:formatCode>
                <c:ptCount val="4"/>
                <c:pt idx="0">
                  <c:v>0</c:v>
                </c:pt>
                <c:pt idx="1">
                  <c:v>3.7037037037037035E-2</c:v>
                </c:pt>
                <c:pt idx="2">
                  <c:v>0.125</c:v>
                </c:pt>
                <c:pt idx="3">
                  <c:v>5.2631578947368418E-2</c:v>
                </c:pt>
              </c:numCache>
            </c:numRef>
          </c:val>
          <c:extLst>
            <c:ext xmlns:c16="http://schemas.microsoft.com/office/drawing/2014/chart" uri="{C3380CC4-5D6E-409C-BE32-E72D297353CC}">
              <c16:uniqueId val="{00000001-4EF3-44C8-9B09-B65F65126322}"/>
            </c:ext>
          </c:extLst>
        </c:ser>
        <c:ser>
          <c:idx val="2"/>
          <c:order val="2"/>
          <c:tx>
            <c:strRef>
              <c:f>Lapas8!$D$3:$D$4</c:f>
              <c:strCache>
                <c:ptCount val="1"/>
                <c:pt idx="0">
                  <c:v>Sveikatai palankaus FP zona</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Lapas8!$A$5:$A$8</c:f>
              <c:strCache>
                <c:ptCount val="4"/>
                <c:pt idx="0">
                  <c:v>7 metų</c:v>
                </c:pt>
                <c:pt idx="1">
                  <c:v>8 metų</c:v>
                </c:pt>
                <c:pt idx="2">
                  <c:v>9 metų</c:v>
                </c:pt>
                <c:pt idx="3">
                  <c:v>10 metų</c:v>
                </c:pt>
              </c:strCache>
            </c:strRef>
          </c:cat>
          <c:val>
            <c:numRef>
              <c:f>Lapas8!$D$5:$D$8</c:f>
              <c:numCache>
                <c:formatCode>0%</c:formatCode>
                <c:ptCount val="4"/>
                <c:pt idx="0">
                  <c:v>0.60869565217391308</c:v>
                </c:pt>
                <c:pt idx="1">
                  <c:v>0.62962962962962965</c:v>
                </c:pt>
                <c:pt idx="2">
                  <c:v>0.625</c:v>
                </c:pt>
                <c:pt idx="3">
                  <c:v>0.68421052631578949</c:v>
                </c:pt>
              </c:numCache>
            </c:numRef>
          </c:val>
          <c:extLst>
            <c:ext xmlns:c16="http://schemas.microsoft.com/office/drawing/2014/chart" uri="{C3380CC4-5D6E-409C-BE32-E72D297353CC}">
              <c16:uniqueId val="{00000002-4EF3-44C8-9B09-B65F65126322}"/>
            </c:ext>
          </c:extLst>
        </c:ser>
        <c:ser>
          <c:idx val="3"/>
          <c:order val="3"/>
          <c:tx>
            <c:strRef>
              <c:f>Lapas8!$E$3:$E$4</c:f>
              <c:strCache>
                <c:ptCount val="1"/>
                <c:pt idx="0">
                  <c:v>(tuščias)</c:v>
                </c:pt>
              </c:strCache>
            </c:strRef>
          </c:tx>
          <c:spPr>
            <a:solidFill>
              <a:schemeClr val="accent4"/>
            </a:solidFill>
            <a:ln>
              <a:noFill/>
            </a:ln>
            <a:effectLst/>
          </c:spPr>
          <c:invertIfNegative val="0"/>
          <c:dLbls>
            <c:delete val="1"/>
          </c:dLbls>
          <c:cat>
            <c:strRef>
              <c:f>Lapas8!$A$5:$A$8</c:f>
              <c:strCache>
                <c:ptCount val="4"/>
                <c:pt idx="0">
                  <c:v>7 metų</c:v>
                </c:pt>
                <c:pt idx="1">
                  <c:v>8 metų</c:v>
                </c:pt>
                <c:pt idx="2">
                  <c:v>9 metų</c:v>
                </c:pt>
                <c:pt idx="3">
                  <c:v>10 metų</c:v>
                </c:pt>
              </c:strCache>
            </c:strRef>
          </c:cat>
          <c:val>
            <c:numRef>
              <c:f>Lapas8!$E$5:$E$8</c:f>
              <c:numCache>
                <c:formatCode>0%</c:formatCode>
                <c:ptCount val="4"/>
                <c:pt idx="0">
                  <c:v>0</c:v>
                </c:pt>
                <c:pt idx="1">
                  <c:v>0</c:v>
                </c:pt>
                <c:pt idx="2">
                  <c:v>0</c:v>
                </c:pt>
                <c:pt idx="3">
                  <c:v>0</c:v>
                </c:pt>
              </c:numCache>
            </c:numRef>
          </c:val>
          <c:extLst>
            <c:ext xmlns:c16="http://schemas.microsoft.com/office/drawing/2014/chart" uri="{C3380CC4-5D6E-409C-BE32-E72D297353CC}">
              <c16:uniqueId val="{00000003-4EF3-44C8-9B09-B65F65126322}"/>
            </c:ext>
          </c:extLst>
        </c:ser>
        <c:dLbls>
          <c:dLblPos val="outEnd"/>
          <c:showLegendKey val="0"/>
          <c:showVal val="1"/>
          <c:showCatName val="0"/>
          <c:showSerName val="0"/>
          <c:showPercent val="0"/>
          <c:showBubbleSize val="0"/>
        </c:dLbls>
        <c:gapWidth val="75"/>
        <c:overlap val="-25"/>
        <c:axId val="402988448"/>
        <c:axId val="402990416"/>
      </c:barChart>
      <c:catAx>
        <c:axId val="402988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402990416"/>
        <c:crosses val="autoZero"/>
        <c:auto val="1"/>
        <c:lblAlgn val="ctr"/>
        <c:lblOffset val="100"/>
        <c:noMultiLvlLbl val="0"/>
      </c:catAx>
      <c:valAx>
        <c:axId val="40299041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402988448"/>
        <c:crosses val="autoZero"/>
        <c:crossBetween val="between"/>
      </c:valAx>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testavimas.xlsx]Lapas5!PivotTable40</c:name>
    <c:fmtId val="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200" b="1">
                <a:latin typeface="Times New Roman" panose="02020603050405020304" pitchFamily="18" charset="0"/>
                <a:cs typeface="Times New Roman" panose="02020603050405020304" pitchFamily="18" charset="0"/>
              </a:rPr>
              <a:t>Mergaičių šuolio iš vietos į tolį (cm)</a:t>
            </a:r>
            <a:r>
              <a:rPr lang="lt-LT" sz="1200" b="1" baseline="0">
                <a:latin typeface="Times New Roman" panose="02020603050405020304" pitchFamily="18" charset="0"/>
                <a:cs typeface="Times New Roman" panose="02020603050405020304" pitchFamily="18" charset="0"/>
              </a:rPr>
              <a:t> testo rezultatų pasiskirstymas pagal zonas</a:t>
            </a:r>
            <a:endParaRPr lang="lt-LT" sz="1200" b="1">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rgbClr val="FFFF00"/>
          </a:solidFill>
          <a:ln>
            <a:solidFill>
              <a:sysClr val="windowText" lastClr="000000"/>
            </a:solidFill>
          </a:ln>
          <a:effectLst/>
        </c:spPr>
        <c:marker>
          <c:symbol val="none"/>
        </c:marker>
      </c:pivotFmt>
      <c:pivotFmt>
        <c:idx val="4"/>
        <c:spPr>
          <a:solidFill>
            <a:schemeClr val="accent6"/>
          </a:solidFill>
          <a:ln>
            <a:solidFill>
              <a:sysClr val="windowText" lastClr="000000"/>
            </a:solidFill>
          </a:ln>
          <a:effectLst/>
        </c:spPr>
        <c:marker>
          <c:symbol val="none"/>
        </c:marker>
      </c:pivotFmt>
      <c:pivotFmt>
        <c:idx val="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Lapas5!$B$3:$B$4</c:f>
              <c:strCache>
                <c:ptCount val="1"/>
                <c:pt idx="0">
                  <c:v>Tobulėjimo zona</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Lapas5!$A$5:$A$8</c:f>
              <c:strCache>
                <c:ptCount val="4"/>
                <c:pt idx="0">
                  <c:v>7 metų</c:v>
                </c:pt>
                <c:pt idx="1">
                  <c:v>8 metų</c:v>
                </c:pt>
                <c:pt idx="2">
                  <c:v>9 metų</c:v>
                </c:pt>
                <c:pt idx="3">
                  <c:v>10 metų</c:v>
                </c:pt>
              </c:strCache>
            </c:strRef>
          </c:cat>
          <c:val>
            <c:numRef>
              <c:f>Lapas5!$B$5:$B$8</c:f>
              <c:numCache>
                <c:formatCode>0%</c:formatCode>
                <c:ptCount val="4"/>
                <c:pt idx="0">
                  <c:v>0.22222222222222221</c:v>
                </c:pt>
                <c:pt idx="1">
                  <c:v>0.15625</c:v>
                </c:pt>
                <c:pt idx="2">
                  <c:v>0.41935483870967744</c:v>
                </c:pt>
                <c:pt idx="3">
                  <c:v>0.29166666666666669</c:v>
                </c:pt>
              </c:numCache>
            </c:numRef>
          </c:val>
          <c:extLst>
            <c:ext xmlns:c16="http://schemas.microsoft.com/office/drawing/2014/chart" uri="{C3380CC4-5D6E-409C-BE32-E72D297353CC}">
              <c16:uniqueId val="{00000000-FFD6-4846-B797-0974CB5702E2}"/>
            </c:ext>
          </c:extLst>
        </c:ser>
        <c:ser>
          <c:idx val="1"/>
          <c:order val="1"/>
          <c:tx>
            <c:strRef>
              <c:f>Lapas5!$C$3:$C$4</c:f>
              <c:strCache>
                <c:ptCount val="1"/>
                <c:pt idx="0">
                  <c:v>Sveikatai palankaus FP zona</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Lapas5!$A$5:$A$8</c:f>
              <c:strCache>
                <c:ptCount val="4"/>
                <c:pt idx="0">
                  <c:v>7 metų</c:v>
                </c:pt>
                <c:pt idx="1">
                  <c:v>8 metų</c:v>
                </c:pt>
                <c:pt idx="2">
                  <c:v>9 metų</c:v>
                </c:pt>
                <c:pt idx="3">
                  <c:v>10 metų</c:v>
                </c:pt>
              </c:strCache>
            </c:strRef>
          </c:cat>
          <c:val>
            <c:numRef>
              <c:f>Lapas5!$C$5:$C$8</c:f>
              <c:numCache>
                <c:formatCode>0%</c:formatCode>
                <c:ptCount val="4"/>
                <c:pt idx="0">
                  <c:v>0.77777777777777779</c:v>
                </c:pt>
                <c:pt idx="1">
                  <c:v>0.84375</c:v>
                </c:pt>
                <c:pt idx="2">
                  <c:v>0.58064516129032262</c:v>
                </c:pt>
                <c:pt idx="3">
                  <c:v>0.70833333333333337</c:v>
                </c:pt>
              </c:numCache>
            </c:numRef>
          </c:val>
          <c:extLst>
            <c:ext xmlns:c16="http://schemas.microsoft.com/office/drawing/2014/chart" uri="{C3380CC4-5D6E-409C-BE32-E72D297353CC}">
              <c16:uniqueId val="{00000001-FFD6-4846-B797-0974CB5702E2}"/>
            </c:ext>
          </c:extLst>
        </c:ser>
        <c:dLbls>
          <c:dLblPos val="outEnd"/>
          <c:showLegendKey val="0"/>
          <c:showVal val="1"/>
          <c:showCatName val="0"/>
          <c:showSerName val="0"/>
          <c:showPercent val="0"/>
          <c:showBubbleSize val="0"/>
        </c:dLbls>
        <c:gapWidth val="75"/>
        <c:overlap val="-25"/>
        <c:axId val="335851304"/>
        <c:axId val="335847368"/>
      </c:barChart>
      <c:catAx>
        <c:axId val="335851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35847368"/>
        <c:crosses val="autoZero"/>
        <c:auto val="1"/>
        <c:lblAlgn val="ctr"/>
        <c:lblOffset val="100"/>
        <c:noMultiLvlLbl val="0"/>
      </c:catAx>
      <c:valAx>
        <c:axId val="33584736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358513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 6!PivotTable64</c:name>
    <c:fmtId val="6"/>
  </c:pivotSource>
  <c:chart>
    <c:title>
      <c:tx>
        <c:rich>
          <a:bodyPr rot="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r>
              <a:rPr lang="lt-LT" sz="1200" b="1">
                <a:latin typeface="Times New Roman" panose="02020603050405020304" pitchFamily="18" charset="0"/>
                <a:cs typeface="Times New Roman" panose="02020603050405020304" pitchFamily="18" charset="0"/>
              </a:rPr>
              <a:t>Mergaičių </a:t>
            </a:r>
            <a:r>
              <a:rPr lang="lt-LT" sz="1200" b="1" i="0" baseline="0">
                <a:effectLst/>
                <a:latin typeface="Times New Roman" panose="02020603050405020304" pitchFamily="18" charset="0"/>
                <a:cs typeface="Times New Roman" panose="02020603050405020304" pitchFamily="18" charset="0"/>
              </a:rPr>
              <a:t>teniso kamuoliuko metimo (m) testo rezultatų pasiskirstymas pagal zonas</a:t>
            </a:r>
            <a:r>
              <a:rPr lang="lt-LT" sz="1200" b="1">
                <a:latin typeface="Times New Roman" panose="02020603050405020304" pitchFamily="18" charset="0"/>
                <a:cs typeface="Times New Roman" panose="02020603050405020304" pitchFamily="18" charset="0"/>
              </a:rPr>
              <a:t> </a:t>
            </a:r>
          </a:p>
        </c:rich>
      </c:tx>
      <c:overlay val="0"/>
      <c:spPr>
        <a:noFill/>
        <a:ln>
          <a:noFill/>
        </a:ln>
        <a:effectLst/>
      </c:spPr>
      <c:txPr>
        <a:bodyPr rot="0" spcFirstLastPara="1" vertOverflow="ellipsis" vert="horz" wrap="square" anchor="ctr" anchorCtr="1"/>
        <a:lstStyle/>
        <a:p>
          <a:pPr marL="0" marR="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endParaRPr lang="lt-LT"/>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rgbClr val="FFFF00"/>
          </a:solidFill>
          <a:ln>
            <a:solidFill>
              <a:sysClr val="windowText" lastClr="000000"/>
            </a:solidFill>
          </a:ln>
          <a:effectLst/>
        </c:spPr>
        <c:marker>
          <c:symbol val="none"/>
        </c:marker>
      </c:pivotFmt>
      <c:pivotFmt>
        <c:idx val="4"/>
        <c:spPr>
          <a:solidFill>
            <a:schemeClr val="accent6"/>
          </a:solidFill>
          <a:ln>
            <a:solidFill>
              <a:sysClr val="windowText" lastClr="000000"/>
            </a:solidFill>
          </a:ln>
          <a:effectLst/>
        </c:spPr>
        <c:marker>
          <c:symbol val="none"/>
        </c:marker>
      </c:pivotFmt>
      <c:pivotFmt>
        <c:idx val="5"/>
        <c:spPr>
          <a:solidFill>
            <a:schemeClr val="accent1"/>
          </a:solidFill>
          <a:ln>
            <a:noFill/>
          </a:ln>
          <a:effectLst/>
        </c:spPr>
        <c:marker>
          <c:symbol val="none"/>
        </c:marker>
      </c:pivotFmt>
      <c:pivotFmt>
        <c:idx val="6"/>
        <c:spPr>
          <a:solidFill>
            <a:schemeClr val="accent1"/>
          </a:solidFill>
          <a:ln>
            <a:noFill/>
          </a:ln>
          <a:effectLst/>
        </c:spPr>
        <c:marker>
          <c:symbol val="none"/>
        </c:marker>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'lapas 6'!$B$3:$B$4</c:f>
              <c:strCache>
                <c:ptCount val="1"/>
                <c:pt idx="0">
                  <c:v>Tobulėjimo zona</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 6'!$A$5:$A$8</c:f>
              <c:strCache>
                <c:ptCount val="4"/>
                <c:pt idx="0">
                  <c:v>7 metų</c:v>
                </c:pt>
                <c:pt idx="1">
                  <c:v>8 metų</c:v>
                </c:pt>
                <c:pt idx="2">
                  <c:v>9 metų</c:v>
                </c:pt>
                <c:pt idx="3">
                  <c:v>10 metų</c:v>
                </c:pt>
              </c:strCache>
            </c:strRef>
          </c:cat>
          <c:val>
            <c:numRef>
              <c:f>'lapas 6'!$B$5:$B$8</c:f>
              <c:numCache>
                <c:formatCode>0%</c:formatCode>
                <c:ptCount val="4"/>
                <c:pt idx="0">
                  <c:v>0.33333333333333331</c:v>
                </c:pt>
                <c:pt idx="1">
                  <c:v>0.59375</c:v>
                </c:pt>
                <c:pt idx="2">
                  <c:v>0.7</c:v>
                </c:pt>
                <c:pt idx="3">
                  <c:v>0.20833333333333334</c:v>
                </c:pt>
              </c:numCache>
            </c:numRef>
          </c:val>
          <c:extLst>
            <c:ext xmlns:c16="http://schemas.microsoft.com/office/drawing/2014/chart" uri="{C3380CC4-5D6E-409C-BE32-E72D297353CC}">
              <c16:uniqueId val="{00000000-7F25-435E-870D-79586844FB98}"/>
            </c:ext>
          </c:extLst>
        </c:ser>
        <c:ser>
          <c:idx val="1"/>
          <c:order val="1"/>
          <c:tx>
            <c:strRef>
              <c:f>'lapas 6'!$C$3:$C$4</c:f>
              <c:strCache>
                <c:ptCount val="1"/>
                <c:pt idx="0">
                  <c:v>Sveikatai palankaus FP zona</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 6'!$A$5:$A$8</c:f>
              <c:strCache>
                <c:ptCount val="4"/>
                <c:pt idx="0">
                  <c:v>7 metų</c:v>
                </c:pt>
                <c:pt idx="1">
                  <c:v>8 metų</c:v>
                </c:pt>
                <c:pt idx="2">
                  <c:v>9 metų</c:v>
                </c:pt>
                <c:pt idx="3">
                  <c:v>10 metų</c:v>
                </c:pt>
              </c:strCache>
            </c:strRef>
          </c:cat>
          <c:val>
            <c:numRef>
              <c:f>'lapas 6'!$C$5:$C$8</c:f>
              <c:numCache>
                <c:formatCode>0%</c:formatCode>
                <c:ptCount val="4"/>
                <c:pt idx="0">
                  <c:v>0.66666666666666663</c:v>
                </c:pt>
                <c:pt idx="1">
                  <c:v>0.40625</c:v>
                </c:pt>
                <c:pt idx="2">
                  <c:v>0.3</c:v>
                </c:pt>
                <c:pt idx="3">
                  <c:v>0.79166666666666663</c:v>
                </c:pt>
              </c:numCache>
            </c:numRef>
          </c:val>
          <c:extLst>
            <c:ext xmlns:c16="http://schemas.microsoft.com/office/drawing/2014/chart" uri="{C3380CC4-5D6E-409C-BE32-E72D297353CC}">
              <c16:uniqueId val="{00000001-7F25-435E-870D-79586844FB98}"/>
            </c:ext>
          </c:extLst>
        </c:ser>
        <c:dLbls>
          <c:dLblPos val="outEnd"/>
          <c:showLegendKey val="0"/>
          <c:showVal val="1"/>
          <c:showCatName val="0"/>
          <c:showSerName val="0"/>
          <c:showPercent val="0"/>
          <c:showBubbleSize val="0"/>
        </c:dLbls>
        <c:gapWidth val="75"/>
        <c:overlap val="-25"/>
        <c:axId val="472906448"/>
        <c:axId val="472912024"/>
      </c:barChart>
      <c:catAx>
        <c:axId val="47290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472912024"/>
        <c:crosses val="autoZero"/>
        <c:auto val="1"/>
        <c:lblAlgn val="ctr"/>
        <c:lblOffset val="100"/>
        <c:noMultiLvlLbl val="0"/>
      </c:catAx>
      <c:valAx>
        <c:axId val="47291202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472906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testavimas.xlsx]Lapas9!PivotTable72</c:name>
    <c:fmtId val="4"/>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200" b="1" i="0" baseline="0" dirty="0">
                <a:effectLst/>
                <a:latin typeface="Times New Roman" panose="02020603050405020304" pitchFamily="18" charset="0"/>
                <a:cs typeface="Times New Roman" panose="02020603050405020304" pitchFamily="18" charset="0"/>
              </a:rPr>
              <a:t>Mergaičių bėgimo šaudykle (s) 10 × 5 m testo rezultatų pasiskirstymas pagal zonas</a:t>
            </a:r>
            <a:endParaRPr lang="lt-LT" sz="1200" dirty="0">
              <a:effectLst/>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rgbClr val="FFFF00"/>
          </a:solidFill>
          <a:ln>
            <a:solidFill>
              <a:sysClr val="windowText" lastClr="000000"/>
            </a:solidFill>
          </a:ln>
          <a:effectLst/>
        </c:spPr>
        <c:marker>
          <c:symbol val="none"/>
        </c:marker>
      </c:pivotFmt>
      <c:pivotFmt>
        <c:idx val="4"/>
        <c:spPr>
          <a:solidFill>
            <a:srgbClr val="FF0000"/>
          </a:solidFill>
          <a:ln>
            <a:solidFill>
              <a:sysClr val="windowText" lastClr="000000"/>
            </a:solidFill>
          </a:ln>
          <a:effectLst/>
        </c:spPr>
        <c:marker>
          <c:symbol val="none"/>
        </c:marker>
      </c:pivotFmt>
      <c:pivotFmt>
        <c:idx val="5"/>
        <c:spPr>
          <a:solidFill>
            <a:schemeClr val="accent6"/>
          </a:solidFill>
          <a:ln>
            <a:solidFill>
              <a:sysClr val="windowText" lastClr="000000"/>
            </a:solidFill>
          </a:ln>
          <a:effectLst/>
        </c:spPr>
        <c:marker>
          <c:symbol val="none"/>
        </c:marker>
      </c:pivotFmt>
      <c:pivotFmt>
        <c:idx val="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Lapas9!$B$3:$B$4</c:f>
              <c:strCache>
                <c:ptCount val="1"/>
                <c:pt idx="0">
                  <c:v>Tobulėjimo zona</c:v>
                </c:pt>
              </c:strCache>
            </c:strRef>
          </c:tx>
          <c:spPr>
            <a:solidFill>
              <a:schemeClr val="accent4">
                <a:lumMod val="40000"/>
                <a:lumOff val="60000"/>
              </a:schemeClr>
            </a:solidFill>
            <a:ln>
              <a:noFill/>
            </a:ln>
            <a:effectLst/>
          </c:spPr>
          <c:invertIfNegative val="0"/>
          <c:dLbls>
            <c:dLbl>
              <c:idx val="1"/>
              <c:tx>
                <c:rich>
                  <a:bodyPr/>
                  <a:lstStyle/>
                  <a:p>
                    <a:r>
                      <a:rPr lang="en-US"/>
                      <a:t>55%</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A469-4032-BAC9-D1ED97BA5A1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Lapas9!$A$5:$A$8</c:f>
              <c:strCache>
                <c:ptCount val="4"/>
                <c:pt idx="0">
                  <c:v>7 metų</c:v>
                </c:pt>
                <c:pt idx="1">
                  <c:v>8 metų</c:v>
                </c:pt>
                <c:pt idx="2">
                  <c:v>9 metų</c:v>
                </c:pt>
                <c:pt idx="3">
                  <c:v>10 metų</c:v>
                </c:pt>
              </c:strCache>
            </c:strRef>
          </c:cat>
          <c:val>
            <c:numRef>
              <c:f>Lapas9!$B$5:$B$8</c:f>
              <c:numCache>
                <c:formatCode>0%</c:formatCode>
                <c:ptCount val="4"/>
                <c:pt idx="0">
                  <c:v>0.66666666666666663</c:v>
                </c:pt>
                <c:pt idx="1">
                  <c:v>0.5625</c:v>
                </c:pt>
                <c:pt idx="2">
                  <c:v>0.67741935483870963</c:v>
                </c:pt>
                <c:pt idx="3">
                  <c:v>0.5</c:v>
                </c:pt>
              </c:numCache>
            </c:numRef>
          </c:val>
          <c:extLst>
            <c:ext xmlns:c16="http://schemas.microsoft.com/office/drawing/2014/chart" uri="{C3380CC4-5D6E-409C-BE32-E72D297353CC}">
              <c16:uniqueId val="{00000000-A469-4032-BAC9-D1ED97BA5A1F}"/>
            </c:ext>
          </c:extLst>
        </c:ser>
        <c:ser>
          <c:idx val="1"/>
          <c:order val="1"/>
          <c:tx>
            <c:strRef>
              <c:f>Lapas9!$C$3:$C$4</c:f>
              <c:strCache>
                <c:ptCount val="1"/>
                <c:pt idx="0">
                  <c:v>Sveikatos rizikos zona</c:v>
                </c:pt>
              </c:strCache>
            </c:strRef>
          </c:tx>
          <c:spPr>
            <a:solidFill>
              <a:srgbClr val="FF5825"/>
            </a:solidFill>
            <a:ln>
              <a:noFill/>
            </a:ln>
            <a:effectLst/>
          </c:spPr>
          <c:invertIfNegative val="0"/>
          <c:dLbls>
            <c:dLbl>
              <c:idx val="1"/>
              <c:tx>
                <c:rich>
                  <a:bodyPr/>
                  <a:lstStyle/>
                  <a:p>
                    <a:r>
                      <a:rPr lang="en-US"/>
                      <a:t>23%</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A469-4032-BAC9-D1ED97BA5A1F}"/>
                </c:ext>
              </c:extLst>
            </c:dLbl>
            <c:dLbl>
              <c:idx val="2"/>
              <c:tx>
                <c:rich>
                  <a:bodyPr/>
                  <a:lstStyle/>
                  <a:p>
                    <a:r>
                      <a:rPr lang="en-US"/>
                      <a:t>22%</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A469-4032-BAC9-D1ED97BA5A1F}"/>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Lapas9!$A$5:$A$8</c:f>
              <c:strCache>
                <c:ptCount val="4"/>
                <c:pt idx="0">
                  <c:v>7 metų</c:v>
                </c:pt>
                <c:pt idx="1">
                  <c:v>8 metų</c:v>
                </c:pt>
                <c:pt idx="2">
                  <c:v>9 metų</c:v>
                </c:pt>
                <c:pt idx="3">
                  <c:v>10 metų</c:v>
                </c:pt>
              </c:strCache>
            </c:strRef>
          </c:cat>
          <c:val>
            <c:numRef>
              <c:f>Lapas9!$C$5:$C$8</c:f>
              <c:numCache>
                <c:formatCode>0%</c:formatCode>
                <c:ptCount val="4"/>
                <c:pt idx="0">
                  <c:v>0.1111111111111111</c:v>
                </c:pt>
                <c:pt idx="1">
                  <c:v>0.21875</c:v>
                </c:pt>
                <c:pt idx="2">
                  <c:v>0.22580645161290322</c:v>
                </c:pt>
                <c:pt idx="3">
                  <c:v>0.125</c:v>
                </c:pt>
              </c:numCache>
            </c:numRef>
          </c:val>
          <c:extLst>
            <c:ext xmlns:c16="http://schemas.microsoft.com/office/drawing/2014/chart" uri="{C3380CC4-5D6E-409C-BE32-E72D297353CC}">
              <c16:uniqueId val="{00000001-A469-4032-BAC9-D1ED97BA5A1F}"/>
            </c:ext>
          </c:extLst>
        </c:ser>
        <c:ser>
          <c:idx val="2"/>
          <c:order val="2"/>
          <c:tx>
            <c:strRef>
              <c:f>Lapas9!$D$3:$D$4</c:f>
              <c:strCache>
                <c:ptCount val="1"/>
                <c:pt idx="0">
                  <c:v>Sveikatai palankaus FP zona</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Lapas9!$A$5:$A$8</c:f>
              <c:strCache>
                <c:ptCount val="4"/>
                <c:pt idx="0">
                  <c:v>7 metų</c:v>
                </c:pt>
                <c:pt idx="1">
                  <c:v>8 metų</c:v>
                </c:pt>
                <c:pt idx="2">
                  <c:v>9 metų</c:v>
                </c:pt>
                <c:pt idx="3">
                  <c:v>10 metų</c:v>
                </c:pt>
              </c:strCache>
            </c:strRef>
          </c:cat>
          <c:val>
            <c:numRef>
              <c:f>Lapas9!$D$5:$D$8</c:f>
              <c:numCache>
                <c:formatCode>0%</c:formatCode>
                <c:ptCount val="4"/>
                <c:pt idx="0">
                  <c:v>0.22222222222222221</c:v>
                </c:pt>
                <c:pt idx="1">
                  <c:v>0.21875</c:v>
                </c:pt>
                <c:pt idx="2">
                  <c:v>9.6774193548387094E-2</c:v>
                </c:pt>
                <c:pt idx="3">
                  <c:v>0.375</c:v>
                </c:pt>
              </c:numCache>
            </c:numRef>
          </c:val>
          <c:extLst>
            <c:ext xmlns:c16="http://schemas.microsoft.com/office/drawing/2014/chart" uri="{C3380CC4-5D6E-409C-BE32-E72D297353CC}">
              <c16:uniqueId val="{00000002-A469-4032-BAC9-D1ED97BA5A1F}"/>
            </c:ext>
          </c:extLst>
        </c:ser>
        <c:dLbls>
          <c:dLblPos val="outEnd"/>
          <c:showLegendKey val="0"/>
          <c:showVal val="1"/>
          <c:showCatName val="0"/>
          <c:showSerName val="0"/>
          <c:showPercent val="0"/>
          <c:showBubbleSize val="0"/>
        </c:dLbls>
        <c:gapWidth val="75"/>
        <c:overlap val="-25"/>
        <c:axId val="329427080"/>
        <c:axId val="329424128"/>
      </c:barChart>
      <c:catAx>
        <c:axId val="329427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29424128"/>
        <c:crosses val="autoZero"/>
        <c:auto val="1"/>
        <c:lblAlgn val="ctr"/>
        <c:lblOffset val="100"/>
        <c:noMultiLvlLbl val="0"/>
      </c:catAx>
      <c:valAx>
        <c:axId val="32942412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3294270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pivotSource>
    <c:name>[KOPIJA Tauralaukio progimnazijos mokinių fizinio pajėgumo testavimas.xlsx]Lapas10!PivotTable80</c:name>
    <c:fmtId val="3"/>
  </c:pivotSource>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1200" b="1" i="0" baseline="0">
                <a:effectLst/>
                <a:latin typeface="Times New Roman" panose="02020603050405020304" pitchFamily="18" charset="0"/>
                <a:cs typeface="Times New Roman" panose="02020603050405020304" pitchFamily="18" charset="0"/>
              </a:rPr>
              <a:t>Mergaičių 6 min. bėgimo (m) testo rezultatų pasiskirstymas pagal zonas</a:t>
            </a:r>
            <a:endParaRPr lang="lt-LT" sz="1200">
              <a:effectLst/>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ivotFmts>
      <c:pivotFmt>
        <c:idx val="0"/>
        <c:spPr>
          <a:solidFill>
            <a:schemeClr val="accent1"/>
          </a:solidFill>
          <a:ln>
            <a:noFill/>
          </a:ln>
          <a:effectLst/>
        </c:spPr>
        <c:marker>
          <c:symbol val="none"/>
        </c:marker>
      </c:pivotFmt>
      <c:pivotFmt>
        <c:idx val="1"/>
        <c:spPr>
          <a:solidFill>
            <a:schemeClr val="accent1"/>
          </a:solidFill>
          <a:ln>
            <a:noFill/>
          </a:ln>
          <a:effectLst/>
        </c:spPr>
        <c:marker>
          <c:symbol val="none"/>
        </c:marker>
      </c:pivotFmt>
      <c:pivotFmt>
        <c:idx val="2"/>
        <c:spPr>
          <a:solidFill>
            <a:schemeClr val="accent1"/>
          </a:solidFill>
          <a:ln>
            <a:noFill/>
          </a:ln>
          <a:effectLst/>
        </c:spPr>
        <c:marker>
          <c:symbol val="none"/>
        </c:marker>
      </c:pivotFmt>
      <c:pivotFmt>
        <c:idx val="3"/>
        <c:spPr>
          <a:solidFill>
            <a:schemeClr val="accent1"/>
          </a:solidFill>
          <a:ln>
            <a:noFill/>
          </a:ln>
          <a:effectLst/>
        </c:spPr>
        <c:marker>
          <c:symbol val="none"/>
        </c:marker>
      </c:pivotFmt>
      <c:pivotFmt>
        <c:idx val="4"/>
        <c:spPr>
          <a:solidFill>
            <a:schemeClr val="accent1"/>
          </a:solidFill>
          <a:ln>
            <a:noFill/>
          </a:ln>
          <a:effectLst/>
        </c:spPr>
        <c:marker>
          <c:symbol val="none"/>
        </c:marker>
      </c:pivotFmt>
      <c:pivotFmt>
        <c:idx val="5"/>
        <c:spPr>
          <a:solidFill>
            <a:schemeClr val="accent1"/>
          </a:solidFill>
          <a:ln>
            <a:noFill/>
          </a:ln>
          <a:effectLst/>
        </c:spPr>
        <c:marker>
          <c:symbol val="none"/>
        </c:marker>
      </c:pivotFmt>
      <c:pivotFmt>
        <c:idx val="6"/>
        <c:spPr>
          <a:solidFill>
            <a:srgbClr val="FFFF00"/>
          </a:solidFill>
          <a:ln>
            <a:solidFill>
              <a:sysClr val="windowText" lastClr="000000"/>
            </a:solidFill>
          </a:ln>
          <a:effectLst/>
        </c:spPr>
        <c:marker>
          <c:symbol val="none"/>
        </c:marker>
      </c:pivotFmt>
      <c:pivotFmt>
        <c:idx val="7"/>
        <c:spPr>
          <a:solidFill>
            <a:srgbClr val="FF0000"/>
          </a:solidFill>
          <a:ln>
            <a:solidFill>
              <a:sysClr val="windowText" lastClr="000000"/>
            </a:solidFill>
          </a:ln>
          <a:effectLst/>
        </c:spPr>
        <c:marker>
          <c:symbol val="none"/>
        </c:marker>
      </c:pivotFmt>
      <c:pivotFmt>
        <c:idx val="8"/>
        <c:spPr>
          <a:solidFill>
            <a:schemeClr val="accent6"/>
          </a:solidFill>
          <a:ln>
            <a:solidFill>
              <a:sysClr val="windowText" lastClr="000000"/>
            </a:solidFill>
          </a:ln>
          <a:effectLst/>
        </c:spPr>
        <c:marker>
          <c:symbol val="none"/>
        </c:marker>
      </c:pivotFmt>
      <c:pivotFmt>
        <c:idx val="9"/>
        <c:spPr>
          <a:solidFill>
            <a:schemeClr val="accent1"/>
          </a:solidFill>
          <a:ln>
            <a:noFill/>
          </a:ln>
          <a:effectLst/>
        </c:spPr>
        <c:marker>
          <c:symbol val="none"/>
        </c:marker>
      </c:pivotFmt>
      <c:pivotFmt>
        <c:idx val="10"/>
        <c:spPr>
          <a:solidFill>
            <a:schemeClr val="accent1"/>
          </a:solidFill>
          <a:ln>
            <a:noFill/>
          </a:ln>
          <a:effectLst/>
        </c:spPr>
        <c:marker>
          <c:symbol val="none"/>
        </c:marker>
      </c:pivotFmt>
      <c:pivotFmt>
        <c:idx val="1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3"/>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4"/>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5"/>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6"/>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7"/>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8"/>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19"/>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0"/>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1"/>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
        <c:idx val="22"/>
        <c:spPr>
          <a:solidFill>
            <a:schemeClr val="accent1"/>
          </a:solidFill>
          <a:ln>
            <a:noFill/>
          </a:ln>
          <a:effectLst/>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extLst>
            <c:ext xmlns:c15="http://schemas.microsoft.com/office/drawing/2012/chart" uri="{CE6537A1-D6FC-4f65-9D91-7224C49458BB}"/>
          </c:extLst>
        </c:dLbl>
      </c:pivotFmt>
    </c:pivotFmts>
    <c:plotArea>
      <c:layout/>
      <c:barChart>
        <c:barDir val="col"/>
        <c:grouping val="clustered"/>
        <c:varyColors val="0"/>
        <c:ser>
          <c:idx val="0"/>
          <c:order val="0"/>
          <c:tx>
            <c:strRef>
              <c:f>Lapas10!$B$3:$B$4</c:f>
              <c:strCache>
                <c:ptCount val="1"/>
                <c:pt idx="0">
                  <c:v>Tobulėjimo zona</c:v>
                </c:pt>
              </c:strCache>
            </c:strRef>
          </c:tx>
          <c:spPr>
            <a:solidFill>
              <a:schemeClr val="accent4">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Lapas10!$A$5:$A$8</c:f>
              <c:strCache>
                <c:ptCount val="4"/>
                <c:pt idx="0">
                  <c:v>7 metų</c:v>
                </c:pt>
                <c:pt idx="1">
                  <c:v>8 metų</c:v>
                </c:pt>
                <c:pt idx="2">
                  <c:v>9 metų</c:v>
                </c:pt>
                <c:pt idx="3">
                  <c:v>10 metų</c:v>
                </c:pt>
              </c:strCache>
            </c:strRef>
          </c:cat>
          <c:val>
            <c:numRef>
              <c:f>Lapas10!$B$5:$B$8</c:f>
              <c:numCache>
                <c:formatCode>0%</c:formatCode>
                <c:ptCount val="4"/>
                <c:pt idx="0">
                  <c:v>0.34615384615384615</c:v>
                </c:pt>
                <c:pt idx="1">
                  <c:v>0.25</c:v>
                </c:pt>
                <c:pt idx="2">
                  <c:v>0.31034482758620691</c:v>
                </c:pt>
                <c:pt idx="3">
                  <c:v>0.45833333333333331</c:v>
                </c:pt>
              </c:numCache>
            </c:numRef>
          </c:val>
          <c:extLst>
            <c:ext xmlns:c16="http://schemas.microsoft.com/office/drawing/2014/chart" uri="{C3380CC4-5D6E-409C-BE32-E72D297353CC}">
              <c16:uniqueId val="{00000000-FF9E-4AE9-B7AE-CA6315B9D4DC}"/>
            </c:ext>
          </c:extLst>
        </c:ser>
        <c:ser>
          <c:idx val="1"/>
          <c:order val="1"/>
          <c:tx>
            <c:strRef>
              <c:f>Lapas10!$C$3:$C$4</c:f>
              <c:strCache>
                <c:ptCount val="1"/>
                <c:pt idx="0">
                  <c:v>Sveikatos rizikos zona</c:v>
                </c:pt>
              </c:strCache>
            </c:strRef>
          </c:tx>
          <c:spPr>
            <a:solidFill>
              <a:srgbClr val="FF582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Lapas10!$A$5:$A$8</c:f>
              <c:strCache>
                <c:ptCount val="4"/>
                <c:pt idx="0">
                  <c:v>7 metų</c:v>
                </c:pt>
                <c:pt idx="1">
                  <c:v>8 metų</c:v>
                </c:pt>
                <c:pt idx="2">
                  <c:v>9 metų</c:v>
                </c:pt>
                <c:pt idx="3">
                  <c:v>10 metų</c:v>
                </c:pt>
              </c:strCache>
            </c:strRef>
          </c:cat>
          <c:val>
            <c:numRef>
              <c:f>Lapas10!$C$5:$C$8</c:f>
              <c:numCache>
                <c:formatCode>0%</c:formatCode>
                <c:ptCount val="4"/>
                <c:pt idx="0">
                  <c:v>3.8461538461538464E-2</c:v>
                </c:pt>
                <c:pt idx="1">
                  <c:v>0</c:v>
                </c:pt>
                <c:pt idx="2">
                  <c:v>0</c:v>
                </c:pt>
                <c:pt idx="3">
                  <c:v>0</c:v>
                </c:pt>
              </c:numCache>
            </c:numRef>
          </c:val>
          <c:extLst>
            <c:ext xmlns:c16="http://schemas.microsoft.com/office/drawing/2014/chart" uri="{C3380CC4-5D6E-409C-BE32-E72D297353CC}">
              <c16:uniqueId val="{00000001-FF9E-4AE9-B7AE-CA6315B9D4DC}"/>
            </c:ext>
          </c:extLst>
        </c:ser>
        <c:ser>
          <c:idx val="2"/>
          <c:order val="2"/>
          <c:tx>
            <c:strRef>
              <c:f>Lapas10!$D$3:$D$4</c:f>
              <c:strCache>
                <c:ptCount val="1"/>
                <c:pt idx="0">
                  <c:v>Sveikatai palankaus FP zona</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Lapas10!$A$5:$A$8</c:f>
              <c:strCache>
                <c:ptCount val="4"/>
                <c:pt idx="0">
                  <c:v>7 metų</c:v>
                </c:pt>
                <c:pt idx="1">
                  <c:v>8 metų</c:v>
                </c:pt>
                <c:pt idx="2">
                  <c:v>9 metų</c:v>
                </c:pt>
                <c:pt idx="3">
                  <c:v>10 metų</c:v>
                </c:pt>
              </c:strCache>
            </c:strRef>
          </c:cat>
          <c:val>
            <c:numRef>
              <c:f>Lapas10!$D$5:$D$8</c:f>
              <c:numCache>
                <c:formatCode>0%</c:formatCode>
                <c:ptCount val="4"/>
                <c:pt idx="0">
                  <c:v>0.61538461538461542</c:v>
                </c:pt>
                <c:pt idx="1">
                  <c:v>0.75</c:v>
                </c:pt>
                <c:pt idx="2">
                  <c:v>0.68965517241379315</c:v>
                </c:pt>
                <c:pt idx="3">
                  <c:v>0.54166666666666663</c:v>
                </c:pt>
              </c:numCache>
            </c:numRef>
          </c:val>
          <c:extLst>
            <c:ext xmlns:c16="http://schemas.microsoft.com/office/drawing/2014/chart" uri="{C3380CC4-5D6E-409C-BE32-E72D297353CC}">
              <c16:uniqueId val="{00000002-FF9E-4AE9-B7AE-CA6315B9D4DC}"/>
            </c:ext>
          </c:extLst>
        </c:ser>
        <c:ser>
          <c:idx val="3"/>
          <c:order val="3"/>
          <c:tx>
            <c:strRef>
              <c:f>Lapas10!$E$3:$E$4</c:f>
              <c:strCache>
                <c:ptCount val="1"/>
                <c:pt idx="0">
                  <c:v>(tuščias)</c:v>
                </c:pt>
              </c:strCache>
            </c:strRef>
          </c:tx>
          <c:spPr>
            <a:solidFill>
              <a:schemeClr val="accent4"/>
            </a:solidFill>
            <a:ln>
              <a:noFill/>
            </a:ln>
            <a:effectLst/>
          </c:spPr>
          <c:invertIfNegative val="0"/>
          <c:dLbls>
            <c:delete val="1"/>
          </c:dLbls>
          <c:cat>
            <c:strRef>
              <c:f>Lapas10!$A$5:$A$8</c:f>
              <c:strCache>
                <c:ptCount val="4"/>
                <c:pt idx="0">
                  <c:v>7 metų</c:v>
                </c:pt>
                <c:pt idx="1">
                  <c:v>8 metų</c:v>
                </c:pt>
                <c:pt idx="2">
                  <c:v>9 metų</c:v>
                </c:pt>
                <c:pt idx="3">
                  <c:v>10 metų</c:v>
                </c:pt>
              </c:strCache>
            </c:strRef>
          </c:cat>
          <c:val>
            <c:numRef>
              <c:f>Lapas10!$E$5:$E$8</c:f>
              <c:numCache>
                <c:formatCode>0%</c:formatCode>
                <c:ptCount val="4"/>
                <c:pt idx="0">
                  <c:v>0</c:v>
                </c:pt>
                <c:pt idx="1">
                  <c:v>0</c:v>
                </c:pt>
                <c:pt idx="2">
                  <c:v>0</c:v>
                </c:pt>
                <c:pt idx="3">
                  <c:v>0</c:v>
                </c:pt>
              </c:numCache>
            </c:numRef>
          </c:val>
          <c:extLst>
            <c:ext xmlns:c16="http://schemas.microsoft.com/office/drawing/2014/chart" uri="{C3380CC4-5D6E-409C-BE32-E72D297353CC}">
              <c16:uniqueId val="{00000003-FF9E-4AE9-B7AE-CA6315B9D4DC}"/>
            </c:ext>
          </c:extLst>
        </c:ser>
        <c:dLbls>
          <c:dLblPos val="outEnd"/>
          <c:showLegendKey val="0"/>
          <c:showVal val="1"/>
          <c:showCatName val="0"/>
          <c:showSerName val="0"/>
          <c:showPercent val="0"/>
          <c:showBubbleSize val="0"/>
        </c:dLbls>
        <c:gapWidth val="75"/>
        <c:overlap val="-25"/>
        <c:axId val="472908416"/>
        <c:axId val="472911040"/>
      </c:barChart>
      <c:catAx>
        <c:axId val="4729084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472911040"/>
        <c:crosses val="autoZero"/>
        <c:auto val="1"/>
        <c:lblAlgn val="ctr"/>
        <c:lblOffset val="100"/>
        <c:noMultiLvlLbl val="0"/>
      </c:catAx>
      <c:valAx>
        <c:axId val="47291104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472908416"/>
        <c:crosses val="autoZero"/>
        <c:crossBetween val="between"/>
      </c:valAx>
      <c:spPr>
        <a:noFill/>
        <a:ln>
          <a:noFill/>
        </a:ln>
        <a:effectLst/>
      </c:spPr>
    </c:plotArea>
    <c:legend>
      <c:legendPos val="b"/>
      <c:legendEntry>
        <c:idx val="3"/>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pivotOptions>
    </c:ext>
    <c:ext xmlns:c16="http://schemas.microsoft.com/office/drawing/2014/chart" uri="{E28EC0CA-F0BB-4C9C-879D-F8772B89E7AC}">
      <c16:pivotOptions16>
        <c16:showExpandCollapseFieldButtons val="1"/>
      </c16:pivotOptions16>
    </c:ext>
  </c:extLst>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lt-LT" sz="1200" b="1" dirty="0">
                <a:latin typeface="Times New Roman" panose="02020603050405020304" pitchFamily="18" charset="0"/>
                <a:cs typeface="Times New Roman" panose="02020603050405020304" pitchFamily="18" charset="0"/>
              </a:rPr>
              <a:t>Berniukų ir mergaičių bėgimo šaudykle 10</a:t>
            </a:r>
            <a:r>
              <a:rPr lang="lt-LT" sz="1200" b="1" i="0" u="none" strike="noStrike" baseline="0" dirty="0">
                <a:effectLst/>
                <a:latin typeface="Times New Roman" panose="02020603050405020304" pitchFamily="18" charset="0"/>
                <a:cs typeface="Times New Roman" panose="02020603050405020304" pitchFamily="18" charset="0"/>
              </a:rPr>
              <a:t>×5 m, šuolio iš vietos į tolį ir bėgimo 6 min testų rezultatų pasiskirstymas pagal s</a:t>
            </a:r>
            <a:r>
              <a:rPr lang="lt-LT" sz="1200" b="1" dirty="0">
                <a:latin typeface="Times New Roman" panose="02020603050405020304" pitchFamily="18" charset="0"/>
                <a:cs typeface="Times New Roman" panose="02020603050405020304" pitchFamily="18" charset="0"/>
              </a:rPr>
              <a:t>veikatos rizikos zoną</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barChart>
        <c:barDir val="col"/>
        <c:grouping val="clustered"/>
        <c:varyColors val="0"/>
        <c:ser>
          <c:idx val="0"/>
          <c:order val="0"/>
          <c:tx>
            <c:strRef>
              <c:f>Lapas1!$B$1</c:f>
              <c:strCache>
                <c:ptCount val="1"/>
                <c:pt idx="0">
                  <c:v>Berniukai</c:v>
                </c:pt>
              </c:strCache>
            </c:strRef>
          </c:tx>
          <c:spPr>
            <a:solidFill>
              <a:schemeClr val="accent5">
                <a:lumMod val="5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Lapas1!$A$2:$A$4</c:f>
              <c:strCache>
                <c:ptCount val="3"/>
                <c:pt idx="0">
                  <c:v>Bėgimas šaudykle 10×5 m</c:v>
                </c:pt>
                <c:pt idx="1">
                  <c:v>Šuolis iš vietos į tolį (cm)</c:v>
                </c:pt>
                <c:pt idx="2">
                  <c:v>Bėgimas 6 min</c:v>
                </c:pt>
              </c:strCache>
            </c:strRef>
          </c:cat>
          <c:val>
            <c:numRef>
              <c:f>Lapas1!$B$2:$B$4</c:f>
              <c:numCache>
                <c:formatCode>General</c:formatCode>
                <c:ptCount val="3"/>
                <c:pt idx="0">
                  <c:v>12</c:v>
                </c:pt>
                <c:pt idx="1">
                  <c:v>4</c:v>
                </c:pt>
                <c:pt idx="2">
                  <c:v>4</c:v>
                </c:pt>
              </c:numCache>
            </c:numRef>
          </c:val>
          <c:extLst>
            <c:ext xmlns:c16="http://schemas.microsoft.com/office/drawing/2014/chart" uri="{C3380CC4-5D6E-409C-BE32-E72D297353CC}">
              <c16:uniqueId val="{00000000-D601-412C-B8B2-36932AAA0C4F}"/>
            </c:ext>
          </c:extLst>
        </c:ser>
        <c:ser>
          <c:idx val="1"/>
          <c:order val="1"/>
          <c:tx>
            <c:strRef>
              <c:f>Lapas1!$C$1</c:f>
              <c:strCache>
                <c:ptCount val="1"/>
                <c:pt idx="0">
                  <c:v>Mergaitės</c:v>
                </c:pt>
              </c:strCache>
            </c:strRef>
          </c:tx>
          <c:spPr>
            <a:solidFill>
              <a:srgbClr val="BD316D"/>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Lapas1!$A$2:$A$4</c:f>
              <c:strCache>
                <c:ptCount val="3"/>
                <c:pt idx="0">
                  <c:v>Bėgimas šaudykle 10×5 m</c:v>
                </c:pt>
                <c:pt idx="1">
                  <c:v>Šuolis iš vietos į tolį (cm)</c:v>
                </c:pt>
                <c:pt idx="2">
                  <c:v>Bėgimas 6 min</c:v>
                </c:pt>
              </c:strCache>
            </c:strRef>
          </c:cat>
          <c:val>
            <c:numRef>
              <c:f>Lapas1!$C$2:$C$4</c:f>
              <c:numCache>
                <c:formatCode>General</c:formatCode>
                <c:ptCount val="3"/>
                <c:pt idx="0">
                  <c:v>20</c:v>
                </c:pt>
                <c:pt idx="1">
                  <c:v>0</c:v>
                </c:pt>
                <c:pt idx="2">
                  <c:v>1</c:v>
                </c:pt>
              </c:numCache>
            </c:numRef>
          </c:val>
          <c:extLst>
            <c:ext xmlns:c16="http://schemas.microsoft.com/office/drawing/2014/chart" uri="{C3380CC4-5D6E-409C-BE32-E72D297353CC}">
              <c16:uniqueId val="{00000001-D601-412C-B8B2-36932AAA0C4F}"/>
            </c:ext>
          </c:extLst>
        </c:ser>
        <c:dLbls>
          <c:dLblPos val="outEnd"/>
          <c:showLegendKey val="0"/>
          <c:showVal val="1"/>
          <c:showCatName val="0"/>
          <c:showSerName val="0"/>
          <c:showPercent val="0"/>
          <c:showBubbleSize val="0"/>
        </c:dLbls>
        <c:gapWidth val="219"/>
        <c:overlap val="-27"/>
        <c:axId val="288562112"/>
        <c:axId val="288565392"/>
      </c:barChart>
      <c:catAx>
        <c:axId val="288562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288565392"/>
        <c:crosses val="autoZero"/>
        <c:auto val="1"/>
        <c:lblAlgn val="ctr"/>
        <c:lblOffset val="100"/>
        <c:noMultiLvlLbl val="0"/>
      </c:catAx>
      <c:valAx>
        <c:axId val="28856539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2885621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legend>
    <c:plotVisOnly val="1"/>
    <c:dispBlanksAs val="gap"/>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23-08-04T11:22:29.809" idx="1">
    <p:pos x="5184" y="542"/>
    <p:text>https://e-seimas.lrs.lt/portal/legalAct/lt/TAD/d43a6300ebf211e99ab7ff5a9ea34fcc/asr</p:text>
    <p:extLst>
      <p:ext uri="{C676402C-5697-4E1C-873F-D02D1690AC5C}">
        <p15:threadingInfo xmlns:p15="http://schemas.microsoft.com/office/powerpoint/2012/main" timeZoneBias="-1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6974B-A6AE-4A3B-AFD7-792A0FCC88FC}" type="datetimeFigureOut">
              <a:rPr lang="lt-LT" smtClean="0"/>
              <a:t>2023-08-14</a:t>
            </a:fld>
            <a:endParaRPr lang="lt-LT"/>
          </a:p>
        </p:txBody>
      </p:sp>
      <p:sp>
        <p:nvSpPr>
          <p:cNvPr id="4" name="Skaidrės vaizdo vietos rezervavimo ženkla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6" name="Poraštės vietos rezervavimo ženkla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F160DA-9461-42C1-994F-99E67620401D}" type="slidenum">
              <a:rPr lang="lt-LT" smtClean="0"/>
              <a:t>‹#›</a:t>
            </a:fld>
            <a:endParaRPr lang="lt-LT"/>
          </a:p>
        </p:txBody>
      </p:sp>
    </p:spTree>
    <p:extLst>
      <p:ext uri="{BB962C8B-B14F-4D97-AF65-F5344CB8AC3E}">
        <p14:creationId xmlns:p14="http://schemas.microsoft.com/office/powerpoint/2010/main" val="1180329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p:cNvSpPr>
            <a:spLocks noGrp="1"/>
          </p:cNvSpPr>
          <p:nvPr>
            <p:ph type="ctrTitle"/>
          </p:nvPr>
        </p:nvSpPr>
        <p:spPr>
          <a:xfrm>
            <a:off x="1524000" y="1122363"/>
            <a:ext cx="9144000" cy="2387600"/>
          </a:xfrm>
        </p:spPr>
        <p:txBody>
          <a:bodyPr anchor="b"/>
          <a:lstStyle>
            <a:lvl1pPr algn="ctr">
              <a:defRPr sz="6000"/>
            </a:lvl1pPr>
          </a:lstStyle>
          <a:p>
            <a:r>
              <a:rPr lang="lt-LT"/>
              <a:t>Spustelėję redag. ruoš. pavad. stilių</a:t>
            </a:r>
          </a:p>
        </p:txBody>
      </p:sp>
      <p:sp>
        <p:nvSpPr>
          <p:cNvPr id="3" name="Antrinis pavadinima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p>
        </p:txBody>
      </p:sp>
      <p:sp>
        <p:nvSpPr>
          <p:cNvPr id="4" name="Datos vietos rezervavimo ženklas 3"/>
          <p:cNvSpPr>
            <a:spLocks noGrp="1"/>
          </p:cNvSpPr>
          <p:nvPr>
            <p:ph type="dt" sz="half" idx="10"/>
          </p:nvPr>
        </p:nvSpPr>
        <p:spPr/>
        <p:txBody>
          <a:bodyPr/>
          <a:lstStyle/>
          <a:p>
            <a:fld id="{CF97A282-82DB-41CF-8EBE-E5FC71ED02BB}" type="datetime1">
              <a:rPr lang="lt-LT" smtClean="0"/>
              <a:t>2023-08-14</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5A139423-0966-44BB-B12F-C69128EAC6A0}" type="slidenum">
              <a:rPr lang="lt-LT" smtClean="0"/>
              <a:t>‹#›</a:t>
            </a:fld>
            <a:endParaRPr lang="lt-LT"/>
          </a:p>
        </p:txBody>
      </p:sp>
    </p:spTree>
    <p:extLst>
      <p:ext uri="{BB962C8B-B14F-4D97-AF65-F5344CB8AC3E}">
        <p14:creationId xmlns:p14="http://schemas.microsoft.com/office/powerpoint/2010/main" val="2178463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Vertikalaus teksto vietos rezervavimo ženklas 2"/>
          <p:cNvSpPr>
            <a:spLocks noGrp="1"/>
          </p:cNvSpPr>
          <p:nvPr>
            <p:ph type="body" orient="vert" idx="1"/>
          </p:nvPr>
        </p:nvSpPr>
        <p:spPr/>
        <p:txBody>
          <a:bodyPr vert="eaVert"/>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p:cNvSpPr>
            <a:spLocks noGrp="1"/>
          </p:cNvSpPr>
          <p:nvPr>
            <p:ph type="dt" sz="half" idx="10"/>
          </p:nvPr>
        </p:nvSpPr>
        <p:spPr/>
        <p:txBody>
          <a:bodyPr/>
          <a:lstStyle/>
          <a:p>
            <a:fld id="{A4BD10D4-939C-41F8-9D22-08667670200B}" type="datetime1">
              <a:rPr lang="lt-LT" smtClean="0"/>
              <a:t>2023-08-14</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5A139423-0966-44BB-B12F-C69128EAC6A0}" type="slidenum">
              <a:rPr lang="lt-LT" smtClean="0"/>
              <a:t>‹#›</a:t>
            </a:fld>
            <a:endParaRPr lang="lt-LT"/>
          </a:p>
        </p:txBody>
      </p:sp>
    </p:spTree>
    <p:extLst>
      <p:ext uri="{BB962C8B-B14F-4D97-AF65-F5344CB8AC3E}">
        <p14:creationId xmlns:p14="http://schemas.microsoft.com/office/powerpoint/2010/main" val="3674154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8724900" y="365125"/>
            <a:ext cx="2628900" cy="5811838"/>
          </a:xfrm>
        </p:spPr>
        <p:txBody>
          <a:bodyPr vert="eaVert"/>
          <a:lstStyle/>
          <a:p>
            <a:r>
              <a:rPr lang="lt-LT"/>
              <a:t>Spustelėję redag. ruoš. pavad. stilių</a:t>
            </a:r>
          </a:p>
        </p:txBody>
      </p:sp>
      <p:sp>
        <p:nvSpPr>
          <p:cNvPr id="3" name="Vertikalaus teksto vietos rezervavimo ženklas 2"/>
          <p:cNvSpPr>
            <a:spLocks noGrp="1"/>
          </p:cNvSpPr>
          <p:nvPr>
            <p:ph type="body" orient="vert" idx="1"/>
          </p:nvPr>
        </p:nvSpPr>
        <p:spPr>
          <a:xfrm>
            <a:off x="838200" y="365125"/>
            <a:ext cx="7734300" cy="5811838"/>
          </a:xfrm>
        </p:spPr>
        <p:txBody>
          <a:bodyPr vert="eaVert"/>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p:cNvSpPr>
            <a:spLocks noGrp="1"/>
          </p:cNvSpPr>
          <p:nvPr>
            <p:ph type="dt" sz="half" idx="10"/>
          </p:nvPr>
        </p:nvSpPr>
        <p:spPr/>
        <p:txBody>
          <a:bodyPr/>
          <a:lstStyle/>
          <a:p>
            <a:fld id="{32068AE5-0D6C-4F38-9184-8F22398DE078}" type="datetime1">
              <a:rPr lang="lt-LT" smtClean="0"/>
              <a:t>2023-08-14</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5A139423-0966-44BB-B12F-C69128EAC6A0}" type="slidenum">
              <a:rPr lang="lt-LT" smtClean="0"/>
              <a:t>‹#›</a:t>
            </a:fld>
            <a:endParaRPr lang="lt-LT"/>
          </a:p>
        </p:txBody>
      </p:sp>
    </p:spTree>
    <p:extLst>
      <p:ext uri="{BB962C8B-B14F-4D97-AF65-F5344CB8AC3E}">
        <p14:creationId xmlns:p14="http://schemas.microsoft.com/office/powerpoint/2010/main" val="2588990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Turinio vietos rezervavimo ženklas 2"/>
          <p:cNvSpPr>
            <a:spLocks noGrp="1"/>
          </p:cNvSpPr>
          <p:nvPr>
            <p:ph idx="1"/>
          </p:nvPr>
        </p:nvSpPr>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p:cNvSpPr>
            <a:spLocks noGrp="1"/>
          </p:cNvSpPr>
          <p:nvPr>
            <p:ph type="dt" sz="half" idx="10"/>
          </p:nvPr>
        </p:nvSpPr>
        <p:spPr/>
        <p:txBody>
          <a:bodyPr/>
          <a:lstStyle/>
          <a:p>
            <a:fld id="{728E25EB-2592-47C6-8069-5117F0AAA022}" type="datetime1">
              <a:rPr lang="lt-LT" smtClean="0"/>
              <a:t>2023-08-14</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5A139423-0966-44BB-B12F-C69128EAC6A0}" type="slidenum">
              <a:rPr lang="lt-LT" smtClean="0"/>
              <a:t>‹#›</a:t>
            </a:fld>
            <a:endParaRPr lang="lt-LT"/>
          </a:p>
        </p:txBody>
      </p:sp>
    </p:spTree>
    <p:extLst>
      <p:ext uri="{BB962C8B-B14F-4D97-AF65-F5344CB8AC3E}">
        <p14:creationId xmlns:p14="http://schemas.microsoft.com/office/powerpoint/2010/main" val="970661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1850" y="1709738"/>
            <a:ext cx="10515600" cy="2852737"/>
          </a:xfrm>
        </p:spPr>
        <p:txBody>
          <a:bodyPr anchor="b"/>
          <a:lstStyle>
            <a:lvl1pPr>
              <a:defRPr sz="6000"/>
            </a:lvl1pPr>
          </a:lstStyle>
          <a:p>
            <a:r>
              <a:rPr lang="lt-LT"/>
              <a:t>Spustelėję redag. ruoš. pavad. stilių</a:t>
            </a:r>
          </a:p>
        </p:txBody>
      </p:sp>
      <p:sp>
        <p:nvSpPr>
          <p:cNvPr id="3" name="Teksto vietos rezervavimo ženkla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Redaguoti šablono teksto stilius</a:t>
            </a:r>
          </a:p>
        </p:txBody>
      </p:sp>
      <p:sp>
        <p:nvSpPr>
          <p:cNvPr id="4" name="Datos vietos rezervavimo ženklas 3"/>
          <p:cNvSpPr>
            <a:spLocks noGrp="1"/>
          </p:cNvSpPr>
          <p:nvPr>
            <p:ph type="dt" sz="half" idx="10"/>
          </p:nvPr>
        </p:nvSpPr>
        <p:spPr/>
        <p:txBody>
          <a:bodyPr/>
          <a:lstStyle/>
          <a:p>
            <a:fld id="{1A97C176-6E14-45C9-96BA-7FDF0B7FD008}" type="datetime1">
              <a:rPr lang="lt-LT" smtClean="0"/>
              <a:t>2023-08-14</a:t>
            </a:fld>
            <a:endParaRPr lang="lt-LT"/>
          </a:p>
        </p:txBody>
      </p:sp>
      <p:sp>
        <p:nvSpPr>
          <p:cNvPr id="5" name="Poraštės vietos rezervavimo ženklas 4"/>
          <p:cNvSpPr>
            <a:spLocks noGrp="1"/>
          </p:cNvSpPr>
          <p:nvPr>
            <p:ph type="ftr" sz="quarter" idx="11"/>
          </p:nvPr>
        </p:nvSpPr>
        <p:spPr/>
        <p:txBody>
          <a:bodyPr/>
          <a:lstStyle/>
          <a:p>
            <a:endParaRPr lang="lt-LT"/>
          </a:p>
        </p:txBody>
      </p:sp>
      <p:sp>
        <p:nvSpPr>
          <p:cNvPr id="6" name="Skaidrės numerio vietos rezervavimo ženklas 5"/>
          <p:cNvSpPr>
            <a:spLocks noGrp="1"/>
          </p:cNvSpPr>
          <p:nvPr>
            <p:ph type="sldNum" sz="quarter" idx="12"/>
          </p:nvPr>
        </p:nvSpPr>
        <p:spPr/>
        <p:txBody>
          <a:bodyPr/>
          <a:lstStyle/>
          <a:p>
            <a:fld id="{5A139423-0966-44BB-B12F-C69128EAC6A0}" type="slidenum">
              <a:rPr lang="lt-LT" smtClean="0"/>
              <a:t>‹#›</a:t>
            </a:fld>
            <a:endParaRPr lang="lt-LT"/>
          </a:p>
        </p:txBody>
      </p:sp>
    </p:spTree>
    <p:extLst>
      <p:ext uri="{BB962C8B-B14F-4D97-AF65-F5344CB8AC3E}">
        <p14:creationId xmlns:p14="http://schemas.microsoft.com/office/powerpoint/2010/main" val="3827267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Turinio vietos rezervavimo ženklas 2"/>
          <p:cNvSpPr>
            <a:spLocks noGrp="1"/>
          </p:cNvSpPr>
          <p:nvPr>
            <p:ph sz="half" idx="1"/>
          </p:nvPr>
        </p:nvSpPr>
        <p:spPr>
          <a:xfrm>
            <a:off x="838200" y="1825625"/>
            <a:ext cx="5181600" cy="4351338"/>
          </a:xfrm>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urinio vietos rezervavimo ženklas 3"/>
          <p:cNvSpPr>
            <a:spLocks noGrp="1"/>
          </p:cNvSpPr>
          <p:nvPr>
            <p:ph sz="half" idx="2"/>
          </p:nvPr>
        </p:nvSpPr>
        <p:spPr>
          <a:xfrm>
            <a:off x="6172200" y="1825625"/>
            <a:ext cx="5181600" cy="4351338"/>
          </a:xfrm>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Datos vietos rezervavimo ženklas 4"/>
          <p:cNvSpPr>
            <a:spLocks noGrp="1"/>
          </p:cNvSpPr>
          <p:nvPr>
            <p:ph type="dt" sz="half" idx="10"/>
          </p:nvPr>
        </p:nvSpPr>
        <p:spPr/>
        <p:txBody>
          <a:bodyPr/>
          <a:lstStyle/>
          <a:p>
            <a:fld id="{ECC6AA6E-6AED-4C73-BE96-448A1A2C2208}" type="datetime1">
              <a:rPr lang="lt-LT" smtClean="0"/>
              <a:t>2023-08-14</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5A139423-0966-44BB-B12F-C69128EAC6A0}" type="slidenum">
              <a:rPr lang="lt-LT" smtClean="0"/>
              <a:t>‹#›</a:t>
            </a:fld>
            <a:endParaRPr lang="lt-LT"/>
          </a:p>
        </p:txBody>
      </p:sp>
    </p:spTree>
    <p:extLst>
      <p:ext uri="{BB962C8B-B14F-4D97-AF65-F5344CB8AC3E}">
        <p14:creationId xmlns:p14="http://schemas.microsoft.com/office/powerpoint/2010/main" val="2860080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365125"/>
            <a:ext cx="10515600" cy="1325563"/>
          </a:xfrm>
        </p:spPr>
        <p:txBody>
          <a:bodyPr/>
          <a:lstStyle/>
          <a:p>
            <a:r>
              <a:rPr lang="lt-LT"/>
              <a:t>Spustelėję redag. ruoš. pavad. stilių</a:t>
            </a:r>
          </a:p>
        </p:txBody>
      </p:sp>
      <p:sp>
        <p:nvSpPr>
          <p:cNvPr id="3" name="Teksto vietos rezervavimo ženkla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Redaguoti šablono teksto stilius</a:t>
            </a:r>
          </a:p>
        </p:txBody>
      </p:sp>
      <p:sp>
        <p:nvSpPr>
          <p:cNvPr id="4" name="Turinio vietos rezervavimo ženklas 3"/>
          <p:cNvSpPr>
            <a:spLocks noGrp="1"/>
          </p:cNvSpPr>
          <p:nvPr>
            <p:ph sz="half" idx="2"/>
          </p:nvPr>
        </p:nvSpPr>
        <p:spPr>
          <a:xfrm>
            <a:off x="839788" y="2505075"/>
            <a:ext cx="5157787" cy="3684588"/>
          </a:xfrm>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Teksto vietos rezervavimo ženkla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Redaguoti šablono teksto stilius</a:t>
            </a:r>
          </a:p>
        </p:txBody>
      </p:sp>
      <p:sp>
        <p:nvSpPr>
          <p:cNvPr id="6" name="Turinio vietos rezervavimo ženklas 5"/>
          <p:cNvSpPr>
            <a:spLocks noGrp="1"/>
          </p:cNvSpPr>
          <p:nvPr>
            <p:ph sz="quarter" idx="4"/>
          </p:nvPr>
        </p:nvSpPr>
        <p:spPr>
          <a:xfrm>
            <a:off x="6172200" y="2505075"/>
            <a:ext cx="5183188" cy="3684588"/>
          </a:xfrm>
        </p:spPr>
        <p:txBody>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7" name="Datos vietos rezervavimo ženklas 6"/>
          <p:cNvSpPr>
            <a:spLocks noGrp="1"/>
          </p:cNvSpPr>
          <p:nvPr>
            <p:ph type="dt" sz="half" idx="10"/>
          </p:nvPr>
        </p:nvSpPr>
        <p:spPr/>
        <p:txBody>
          <a:bodyPr/>
          <a:lstStyle/>
          <a:p>
            <a:fld id="{BD731DEF-8C67-42A5-B59D-E1C9C74C5A28}" type="datetime1">
              <a:rPr lang="lt-LT" smtClean="0"/>
              <a:t>2023-08-14</a:t>
            </a:fld>
            <a:endParaRPr lang="lt-LT"/>
          </a:p>
        </p:txBody>
      </p:sp>
      <p:sp>
        <p:nvSpPr>
          <p:cNvPr id="8" name="Poraštės vietos rezervavimo ženklas 7"/>
          <p:cNvSpPr>
            <a:spLocks noGrp="1"/>
          </p:cNvSpPr>
          <p:nvPr>
            <p:ph type="ftr" sz="quarter" idx="11"/>
          </p:nvPr>
        </p:nvSpPr>
        <p:spPr/>
        <p:txBody>
          <a:bodyPr/>
          <a:lstStyle/>
          <a:p>
            <a:endParaRPr lang="lt-LT"/>
          </a:p>
        </p:txBody>
      </p:sp>
      <p:sp>
        <p:nvSpPr>
          <p:cNvPr id="9" name="Skaidrės numerio vietos rezervavimo ženklas 8"/>
          <p:cNvSpPr>
            <a:spLocks noGrp="1"/>
          </p:cNvSpPr>
          <p:nvPr>
            <p:ph type="sldNum" sz="quarter" idx="12"/>
          </p:nvPr>
        </p:nvSpPr>
        <p:spPr/>
        <p:txBody>
          <a:bodyPr/>
          <a:lstStyle/>
          <a:p>
            <a:fld id="{5A139423-0966-44BB-B12F-C69128EAC6A0}" type="slidenum">
              <a:rPr lang="lt-LT" smtClean="0"/>
              <a:t>‹#›</a:t>
            </a:fld>
            <a:endParaRPr lang="lt-LT"/>
          </a:p>
        </p:txBody>
      </p:sp>
    </p:spTree>
    <p:extLst>
      <p:ext uri="{BB962C8B-B14F-4D97-AF65-F5344CB8AC3E}">
        <p14:creationId xmlns:p14="http://schemas.microsoft.com/office/powerpoint/2010/main" val="1659451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p:cNvSpPr>
            <a:spLocks noGrp="1"/>
          </p:cNvSpPr>
          <p:nvPr>
            <p:ph type="title"/>
          </p:nvPr>
        </p:nvSpPr>
        <p:spPr/>
        <p:txBody>
          <a:bodyPr/>
          <a:lstStyle/>
          <a:p>
            <a:r>
              <a:rPr lang="lt-LT"/>
              <a:t>Spustelėję redag. ruoš. pavad. stilių</a:t>
            </a:r>
          </a:p>
        </p:txBody>
      </p:sp>
      <p:sp>
        <p:nvSpPr>
          <p:cNvPr id="3" name="Datos vietos rezervavimo ženklas 2"/>
          <p:cNvSpPr>
            <a:spLocks noGrp="1"/>
          </p:cNvSpPr>
          <p:nvPr>
            <p:ph type="dt" sz="half" idx="10"/>
          </p:nvPr>
        </p:nvSpPr>
        <p:spPr/>
        <p:txBody>
          <a:bodyPr/>
          <a:lstStyle/>
          <a:p>
            <a:fld id="{1324DA25-E058-4BA9-9496-5A81FA2CABF1}" type="datetime1">
              <a:rPr lang="lt-LT" smtClean="0"/>
              <a:t>2023-08-14</a:t>
            </a:fld>
            <a:endParaRPr lang="lt-LT"/>
          </a:p>
        </p:txBody>
      </p:sp>
      <p:sp>
        <p:nvSpPr>
          <p:cNvPr id="4" name="Poraštės vietos rezervavimo ženklas 3"/>
          <p:cNvSpPr>
            <a:spLocks noGrp="1"/>
          </p:cNvSpPr>
          <p:nvPr>
            <p:ph type="ftr" sz="quarter" idx="11"/>
          </p:nvPr>
        </p:nvSpPr>
        <p:spPr/>
        <p:txBody>
          <a:bodyPr/>
          <a:lstStyle/>
          <a:p>
            <a:endParaRPr lang="lt-LT"/>
          </a:p>
        </p:txBody>
      </p:sp>
      <p:sp>
        <p:nvSpPr>
          <p:cNvPr id="5" name="Skaidrės numerio vietos rezervavimo ženklas 4"/>
          <p:cNvSpPr>
            <a:spLocks noGrp="1"/>
          </p:cNvSpPr>
          <p:nvPr>
            <p:ph type="sldNum" sz="quarter" idx="12"/>
          </p:nvPr>
        </p:nvSpPr>
        <p:spPr/>
        <p:txBody>
          <a:bodyPr/>
          <a:lstStyle/>
          <a:p>
            <a:fld id="{5A139423-0966-44BB-B12F-C69128EAC6A0}" type="slidenum">
              <a:rPr lang="lt-LT" smtClean="0"/>
              <a:t>‹#›</a:t>
            </a:fld>
            <a:endParaRPr lang="lt-LT"/>
          </a:p>
        </p:txBody>
      </p:sp>
    </p:spTree>
    <p:extLst>
      <p:ext uri="{BB962C8B-B14F-4D97-AF65-F5344CB8AC3E}">
        <p14:creationId xmlns:p14="http://schemas.microsoft.com/office/powerpoint/2010/main" val="2553224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p:cNvSpPr>
            <a:spLocks noGrp="1"/>
          </p:cNvSpPr>
          <p:nvPr>
            <p:ph type="dt" sz="half" idx="10"/>
          </p:nvPr>
        </p:nvSpPr>
        <p:spPr/>
        <p:txBody>
          <a:bodyPr/>
          <a:lstStyle/>
          <a:p>
            <a:fld id="{D9D01575-15F6-4B8E-8E1C-98A4724CA045}" type="datetime1">
              <a:rPr lang="lt-LT" smtClean="0"/>
              <a:t>2023-08-14</a:t>
            </a:fld>
            <a:endParaRPr lang="lt-LT"/>
          </a:p>
        </p:txBody>
      </p:sp>
      <p:sp>
        <p:nvSpPr>
          <p:cNvPr id="3" name="Poraštės vietos rezervavimo ženklas 2"/>
          <p:cNvSpPr>
            <a:spLocks noGrp="1"/>
          </p:cNvSpPr>
          <p:nvPr>
            <p:ph type="ftr" sz="quarter" idx="11"/>
          </p:nvPr>
        </p:nvSpPr>
        <p:spPr/>
        <p:txBody>
          <a:bodyPr/>
          <a:lstStyle/>
          <a:p>
            <a:endParaRPr lang="lt-LT"/>
          </a:p>
        </p:txBody>
      </p:sp>
      <p:sp>
        <p:nvSpPr>
          <p:cNvPr id="4" name="Skaidrės numerio vietos rezervavimo ženklas 3"/>
          <p:cNvSpPr>
            <a:spLocks noGrp="1"/>
          </p:cNvSpPr>
          <p:nvPr>
            <p:ph type="sldNum" sz="quarter" idx="12"/>
          </p:nvPr>
        </p:nvSpPr>
        <p:spPr/>
        <p:txBody>
          <a:bodyPr/>
          <a:lstStyle/>
          <a:p>
            <a:fld id="{5A139423-0966-44BB-B12F-C69128EAC6A0}" type="slidenum">
              <a:rPr lang="lt-LT" smtClean="0"/>
              <a:t>‹#›</a:t>
            </a:fld>
            <a:endParaRPr lang="lt-LT"/>
          </a:p>
        </p:txBody>
      </p:sp>
    </p:spTree>
    <p:extLst>
      <p:ext uri="{BB962C8B-B14F-4D97-AF65-F5344CB8AC3E}">
        <p14:creationId xmlns:p14="http://schemas.microsoft.com/office/powerpoint/2010/main" val="3679380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p>
        </p:txBody>
      </p:sp>
      <p:sp>
        <p:nvSpPr>
          <p:cNvPr id="3" name="Turinio vietos rezervavimo ženkla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Redaguoti šablono teksto stilius</a:t>
            </a:r>
          </a:p>
        </p:txBody>
      </p:sp>
      <p:sp>
        <p:nvSpPr>
          <p:cNvPr id="5" name="Datos vietos rezervavimo ženklas 4"/>
          <p:cNvSpPr>
            <a:spLocks noGrp="1"/>
          </p:cNvSpPr>
          <p:nvPr>
            <p:ph type="dt" sz="half" idx="10"/>
          </p:nvPr>
        </p:nvSpPr>
        <p:spPr/>
        <p:txBody>
          <a:bodyPr/>
          <a:lstStyle/>
          <a:p>
            <a:fld id="{6A9A36ED-DD34-4B0F-BB4A-946B8403EF8F}" type="datetime1">
              <a:rPr lang="lt-LT" smtClean="0"/>
              <a:t>2023-08-14</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5A139423-0966-44BB-B12F-C69128EAC6A0}" type="slidenum">
              <a:rPr lang="lt-LT" smtClean="0"/>
              <a:t>‹#›</a:t>
            </a:fld>
            <a:endParaRPr lang="lt-LT"/>
          </a:p>
        </p:txBody>
      </p:sp>
    </p:spTree>
    <p:extLst>
      <p:ext uri="{BB962C8B-B14F-4D97-AF65-F5344CB8AC3E}">
        <p14:creationId xmlns:p14="http://schemas.microsoft.com/office/powerpoint/2010/main" val="2269708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p:cNvSpPr>
            <a:spLocks noGrp="1"/>
          </p:cNvSpPr>
          <p:nvPr>
            <p:ph type="title"/>
          </p:nvPr>
        </p:nvSpPr>
        <p:spPr>
          <a:xfrm>
            <a:off x="839788" y="457200"/>
            <a:ext cx="3932237" cy="1600200"/>
          </a:xfrm>
        </p:spPr>
        <p:txBody>
          <a:bodyPr anchor="b"/>
          <a:lstStyle>
            <a:lvl1pPr>
              <a:defRPr sz="3200"/>
            </a:lvl1pPr>
          </a:lstStyle>
          <a:p>
            <a:r>
              <a:rPr lang="lt-LT"/>
              <a:t>Spustelėję redag. ruoš. pavad. stilių</a:t>
            </a:r>
          </a:p>
        </p:txBody>
      </p:sp>
      <p:sp>
        <p:nvSpPr>
          <p:cNvPr id="3" name="Paveikslėlio vietos rezervavimo ženkla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Redaguoti šablono teksto stilius</a:t>
            </a:r>
          </a:p>
        </p:txBody>
      </p:sp>
      <p:sp>
        <p:nvSpPr>
          <p:cNvPr id="5" name="Datos vietos rezervavimo ženklas 4"/>
          <p:cNvSpPr>
            <a:spLocks noGrp="1"/>
          </p:cNvSpPr>
          <p:nvPr>
            <p:ph type="dt" sz="half" idx="10"/>
          </p:nvPr>
        </p:nvSpPr>
        <p:spPr/>
        <p:txBody>
          <a:bodyPr/>
          <a:lstStyle/>
          <a:p>
            <a:fld id="{BB7B9929-0BE0-48DC-9DFD-18F6286FFA55}" type="datetime1">
              <a:rPr lang="lt-LT" smtClean="0"/>
              <a:t>2023-08-14</a:t>
            </a:fld>
            <a:endParaRPr lang="lt-LT"/>
          </a:p>
        </p:txBody>
      </p:sp>
      <p:sp>
        <p:nvSpPr>
          <p:cNvPr id="6" name="Poraštės vietos rezervavimo ženklas 5"/>
          <p:cNvSpPr>
            <a:spLocks noGrp="1"/>
          </p:cNvSpPr>
          <p:nvPr>
            <p:ph type="ftr" sz="quarter" idx="11"/>
          </p:nvPr>
        </p:nvSpPr>
        <p:spPr/>
        <p:txBody>
          <a:bodyPr/>
          <a:lstStyle/>
          <a:p>
            <a:endParaRPr lang="lt-LT"/>
          </a:p>
        </p:txBody>
      </p:sp>
      <p:sp>
        <p:nvSpPr>
          <p:cNvPr id="7" name="Skaidrės numerio vietos rezervavimo ženklas 6"/>
          <p:cNvSpPr>
            <a:spLocks noGrp="1"/>
          </p:cNvSpPr>
          <p:nvPr>
            <p:ph type="sldNum" sz="quarter" idx="12"/>
          </p:nvPr>
        </p:nvSpPr>
        <p:spPr/>
        <p:txBody>
          <a:bodyPr/>
          <a:lstStyle/>
          <a:p>
            <a:fld id="{5A139423-0966-44BB-B12F-C69128EAC6A0}" type="slidenum">
              <a:rPr lang="lt-LT" smtClean="0"/>
              <a:t>‹#›</a:t>
            </a:fld>
            <a:endParaRPr lang="lt-LT"/>
          </a:p>
        </p:txBody>
      </p:sp>
    </p:spTree>
    <p:extLst>
      <p:ext uri="{BB962C8B-B14F-4D97-AF65-F5344CB8AC3E}">
        <p14:creationId xmlns:p14="http://schemas.microsoft.com/office/powerpoint/2010/main" val="1606508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 ruoš. pavad. stilių</a:t>
            </a:r>
          </a:p>
        </p:txBody>
      </p:sp>
      <p:sp>
        <p:nvSpPr>
          <p:cNvPr id="3" name="Teksto vietos rezervavimo ženkla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C5F463-3588-45B3-ADF4-294A7C0BABA7}" type="datetime1">
              <a:rPr lang="lt-LT" smtClean="0"/>
              <a:t>2023-08-14</a:t>
            </a:fld>
            <a:endParaRPr lang="lt-LT"/>
          </a:p>
        </p:txBody>
      </p:sp>
      <p:sp>
        <p:nvSpPr>
          <p:cNvPr id="5" name="Poraštės vietos rezervavimo ženkla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139423-0966-44BB-B12F-C69128EAC6A0}" type="slidenum">
              <a:rPr lang="lt-LT" smtClean="0"/>
              <a:t>‹#›</a:t>
            </a:fld>
            <a:endParaRPr lang="lt-LT"/>
          </a:p>
        </p:txBody>
      </p:sp>
    </p:spTree>
    <p:extLst>
      <p:ext uri="{BB962C8B-B14F-4D97-AF65-F5344CB8AC3E}">
        <p14:creationId xmlns:p14="http://schemas.microsoft.com/office/powerpoint/2010/main" val="1743978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6600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Pavadinimas 1"/>
          <p:cNvSpPr>
            <a:spLocks noGrp="1"/>
          </p:cNvSpPr>
          <p:nvPr>
            <p:ph type="ctrTitle"/>
          </p:nvPr>
        </p:nvSpPr>
        <p:spPr>
          <a:xfrm>
            <a:off x="1703109" y="2149885"/>
            <a:ext cx="9144000" cy="2387600"/>
          </a:xfrm>
        </p:spPr>
        <p:txBody>
          <a:bodyPr>
            <a:normAutofit fontScale="90000"/>
          </a:bodyPr>
          <a:lstStyle/>
          <a:p>
            <a:r>
              <a:rPr lang="lt-LT">
                <a:latin typeface="Times New Roman" panose="02020603050405020304" pitchFamily="18" charset="0"/>
                <a:cs typeface="Times New Roman" panose="02020603050405020304" pitchFamily="18" charset="0"/>
              </a:rPr>
              <a:t>Tauralaukio </a:t>
            </a:r>
            <a:r>
              <a:rPr lang="lt-LT" dirty="0">
                <a:latin typeface="Times New Roman" panose="02020603050405020304" pitchFamily="18" charset="0"/>
                <a:cs typeface="Times New Roman" panose="02020603050405020304" pitchFamily="18" charset="0"/>
              </a:rPr>
              <a:t>progimnazijos</a:t>
            </a:r>
            <a:br>
              <a:rPr lang="lt-LT" dirty="0">
                <a:latin typeface="Times New Roman" panose="02020603050405020304" pitchFamily="18" charset="0"/>
                <a:cs typeface="Times New Roman" panose="02020603050405020304" pitchFamily="18" charset="0"/>
              </a:rPr>
            </a:br>
            <a:r>
              <a:rPr lang="lt-LT" dirty="0">
                <a:latin typeface="Times New Roman" panose="02020603050405020304" pitchFamily="18" charset="0"/>
                <a:cs typeface="Times New Roman" panose="02020603050405020304" pitchFamily="18" charset="0"/>
              </a:rPr>
              <a:t>pradinio ir pagrindinio ugdymo mokinių fizinio pajėgumo duomenų analizė</a:t>
            </a:r>
          </a:p>
        </p:txBody>
      </p:sp>
      <p:sp>
        <p:nvSpPr>
          <p:cNvPr id="8" name="Stačiakampis 7"/>
          <p:cNvSpPr/>
          <p:nvPr/>
        </p:nvSpPr>
        <p:spPr>
          <a:xfrm>
            <a:off x="8283019" y="5638024"/>
            <a:ext cx="3993823" cy="954107"/>
          </a:xfrm>
          <a:prstGeom prst="rect">
            <a:avLst/>
          </a:prstGeom>
        </p:spPr>
        <p:txBody>
          <a:bodyPr wrap="square">
            <a:spAutoFit/>
          </a:bodyPr>
          <a:lstStyle/>
          <a:p>
            <a:pPr algn="ctr"/>
            <a:r>
              <a:rPr lang="lt-LT" sz="1400" dirty="0">
                <a:latin typeface="Times New Roman" panose="02020603050405020304" pitchFamily="18" charset="0"/>
                <a:cs typeface="Times New Roman" panose="02020603050405020304" pitchFamily="18" charset="0"/>
              </a:rPr>
              <a:t>Parengė: visuomenės sveikatos specialistė</a:t>
            </a:r>
          </a:p>
          <a:p>
            <a:pPr algn="ctr"/>
            <a:r>
              <a:rPr lang="lt-LT" sz="1400" dirty="0">
                <a:latin typeface="Times New Roman" panose="02020603050405020304" pitchFamily="18" charset="0"/>
                <a:cs typeface="Times New Roman" panose="02020603050405020304" pitchFamily="18" charset="0"/>
              </a:rPr>
              <a:t>Odeta </a:t>
            </a:r>
            <a:r>
              <a:rPr lang="lt-LT" sz="1400" dirty="0" err="1">
                <a:latin typeface="Times New Roman" panose="02020603050405020304" pitchFamily="18" charset="0"/>
                <a:cs typeface="Times New Roman" panose="02020603050405020304" pitchFamily="18" charset="0"/>
              </a:rPr>
              <a:t>Grudikienė</a:t>
            </a:r>
            <a:endParaRPr lang="lt-LT" sz="1400" dirty="0">
              <a:latin typeface="Times New Roman" panose="02020603050405020304" pitchFamily="18" charset="0"/>
              <a:cs typeface="Times New Roman" panose="02020603050405020304" pitchFamily="18" charset="0"/>
            </a:endParaRPr>
          </a:p>
          <a:p>
            <a:pPr algn="ctr"/>
            <a:r>
              <a:rPr lang="lt-LT" sz="1400" dirty="0">
                <a:latin typeface="Times New Roman" panose="02020603050405020304" pitchFamily="18" charset="0"/>
                <a:cs typeface="Times New Roman" panose="02020603050405020304" pitchFamily="18" charset="0"/>
              </a:rPr>
              <a:t>Tel. </a:t>
            </a:r>
            <a:r>
              <a:rPr lang="lt-LT" sz="1400" dirty="0" err="1">
                <a:latin typeface="Times New Roman" panose="02020603050405020304" pitchFamily="18" charset="0"/>
                <a:cs typeface="Times New Roman" panose="02020603050405020304" pitchFamily="18" charset="0"/>
              </a:rPr>
              <a:t>nr.</a:t>
            </a:r>
            <a:r>
              <a:rPr lang="lt-LT" sz="1400" dirty="0">
                <a:latin typeface="Times New Roman" panose="02020603050405020304" pitchFamily="18" charset="0"/>
                <a:cs typeface="Times New Roman" panose="02020603050405020304" pitchFamily="18" charset="0"/>
              </a:rPr>
              <a:t> +370 690 37377</a:t>
            </a:r>
          </a:p>
          <a:p>
            <a:pPr algn="ctr"/>
            <a:r>
              <a:rPr lang="lt-LT" sz="1400" dirty="0">
                <a:latin typeface="Times New Roman" panose="02020603050405020304" pitchFamily="18" charset="0"/>
                <a:cs typeface="Times New Roman" panose="02020603050405020304" pitchFamily="18" charset="0"/>
              </a:rPr>
              <a:t>El. p.: </a:t>
            </a:r>
            <a:r>
              <a:rPr lang="lt-LT" sz="1400" dirty="0" err="1">
                <a:latin typeface="Times New Roman" panose="02020603050405020304" pitchFamily="18" charset="0"/>
                <a:cs typeface="Times New Roman" panose="02020603050405020304" pitchFamily="18" charset="0"/>
              </a:rPr>
              <a:t>tauralaukis@sveikatosbiuras.lt</a:t>
            </a:r>
            <a:endParaRPr lang="lt-LT" sz="1400" dirty="0"/>
          </a:p>
        </p:txBody>
      </p:sp>
    </p:spTree>
    <p:extLst>
      <p:ext uri="{BB962C8B-B14F-4D97-AF65-F5344CB8AC3E}">
        <p14:creationId xmlns:p14="http://schemas.microsoft.com/office/powerpoint/2010/main" val="9611808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688571" y="4730548"/>
            <a:ext cx="10515600" cy="416271"/>
          </a:xfrm>
        </p:spPr>
        <p:txBody>
          <a:bodyPr>
            <a:normAutofit/>
          </a:bodyPr>
          <a:lstStyle/>
          <a:p>
            <a:r>
              <a:rPr lang="lt-LT" sz="1400" b="1" dirty="0">
                <a:latin typeface="Times New Roman" panose="02020603050405020304" pitchFamily="18" charset="0"/>
                <a:cs typeface="Times New Roman" panose="02020603050405020304" pitchFamily="18" charset="0"/>
              </a:rPr>
              <a:t>2 pav. </a:t>
            </a:r>
            <a:r>
              <a:rPr lang="lt-LT" sz="1400" dirty="0">
                <a:latin typeface="Times New Roman" panose="02020603050405020304" pitchFamily="18" charset="0"/>
                <a:cs typeface="Times New Roman" panose="02020603050405020304" pitchFamily="18" charset="0"/>
              </a:rPr>
              <a:t>7-10 metų amžiaus berniukų dalis (proc.) pagal teniso kamuoliuko metimo testo įvertinimą</a:t>
            </a:r>
            <a:endParaRPr lang="lt-LT" sz="1400" dirty="0"/>
          </a:p>
        </p:txBody>
      </p:sp>
      <p:sp>
        <p:nvSpPr>
          <p:cNvPr id="5" name="TextBox 4"/>
          <p:cNvSpPr txBox="1"/>
          <p:nvPr/>
        </p:nvSpPr>
        <p:spPr>
          <a:xfrm>
            <a:off x="688571" y="5228706"/>
            <a:ext cx="11022676" cy="584775"/>
          </a:xfrm>
          <a:prstGeom prst="rect">
            <a:avLst/>
          </a:prstGeom>
          <a:noFill/>
        </p:spPr>
        <p:txBody>
          <a:bodyPr wrap="square" rtlCol="0">
            <a:spAutoFit/>
          </a:bodyPr>
          <a:lstStyle/>
          <a:p>
            <a:r>
              <a:rPr lang="lt-LT" sz="1600" dirty="0">
                <a:latin typeface="Times New Roman" panose="02020603050405020304" pitchFamily="18" charset="0"/>
                <a:cs typeface="Times New Roman" panose="02020603050405020304" pitchFamily="18" charset="0"/>
              </a:rPr>
              <a:t>Didžiausia dalis berniukų, kurie pagal šį testo įvertinimą pateko į sveikatai palankaus FP zoną, yra 7 metų, kurie pateko į tobulėjimo zoną – 8 metų.</a:t>
            </a:r>
          </a:p>
        </p:txBody>
      </p:sp>
      <p:graphicFrame>
        <p:nvGraphicFramePr>
          <p:cNvPr id="7" name="Turinio vietos rezervavimo ženklas 6"/>
          <p:cNvGraphicFramePr>
            <a:graphicFrameLocks noGrp="1"/>
          </p:cNvGraphicFramePr>
          <p:nvPr>
            <p:ph idx="1"/>
            <p:extLst>
              <p:ext uri="{D42A27DB-BD31-4B8C-83A1-F6EECF244321}">
                <p14:modId xmlns:p14="http://schemas.microsoft.com/office/powerpoint/2010/main" val="2101930145"/>
              </p:ext>
            </p:extLst>
          </p:nvPr>
        </p:nvGraphicFramePr>
        <p:xfrm>
          <a:off x="688571" y="297323"/>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3" name="Skaidrės numerio vietos rezervavimo ženklas 2"/>
          <p:cNvSpPr>
            <a:spLocks noGrp="1"/>
          </p:cNvSpPr>
          <p:nvPr>
            <p:ph type="sldNum" sz="quarter" idx="12"/>
          </p:nvPr>
        </p:nvSpPr>
        <p:spPr/>
        <p:txBody>
          <a:bodyPr/>
          <a:lstStyle/>
          <a:p>
            <a:fld id="{5A139423-0966-44BB-B12F-C69128EAC6A0}" type="slidenum">
              <a:rPr lang="lt-LT" smtClean="0"/>
              <a:t>10</a:t>
            </a:fld>
            <a:endParaRPr lang="lt-LT"/>
          </a:p>
        </p:txBody>
      </p:sp>
    </p:spTree>
    <p:extLst>
      <p:ext uri="{BB962C8B-B14F-4D97-AF65-F5344CB8AC3E}">
        <p14:creationId xmlns:p14="http://schemas.microsoft.com/office/powerpoint/2010/main" val="1209131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696884" y="4667885"/>
            <a:ext cx="10515600" cy="461068"/>
          </a:xfrm>
        </p:spPr>
        <p:txBody>
          <a:bodyPr>
            <a:normAutofit/>
          </a:bodyPr>
          <a:lstStyle/>
          <a:p>
            <a:r>
              <a:rPr lang="lt-LT" sz="1400" b="1" dirty="0">
                <a:latin typeface="Times New Roman" panose="02020603050405020304" pitchFamily="18" charset="0"/>
                <a:cs typeface="Times New Roman" panose="02020603050405020304" pitchFamily="18" charset="0"/>
              </a:rPr>
              <a:t>3 pav. </a:t>
            </a:r>
            <a:r>
              <a:rPr lang="lt-LT" sz="1400" dirty="0">
                <a:latin typeface="Times New Roman" panose="02020603050405020304" pitchFamily="18" charset="0"/>
                <a:cs typeface="Times New Roman" panose="02020603050405020304" pitchFamily="18" charset="0"/>
              </a:rPr>
              <a:t>7-10 metų amžiaus berniukų dalis (proc.) pagal bėgimo šaudykle 10 × 5 m testo įvertinimą</a:t>
            </a:r>
            <a:endParaRPr lang="lt-LT" sz="1400" dirty="0"/>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161534370"/>
              </p:ext>
            </p:extLst>
          </p:nvPr>
        </p:nvGraphicFramePr>
        <p:xfrm>
          <a:off x="696884" y="188018"/>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Stačiakampis 4"/>
          <p:cNvSpPr/>
          <p:nvPr/>
        </p:nvSpPr>
        <p:spPr>
          <a:xfrm>
            <a:off x="696884" y="5257482"/>
            <a:ext cx="11077194" cy="861774"/>
          </a:xfrm>
          <a:prstGeom prst="rect">
            <a:avLst/>
          </a:prstGeom>
        </p:spPr>
        <p:txBody>
          <a:bodyPr wrap="square">
            <a:spAutoFit/>
          </a:bodyPr>
          <a:lstStyle/>
          <a:p>
            <a:r>
              <a:rPr lang="lt-LT" sz="1600" dirty="0">
                <a:latin typeface="Times New Roman" panose="02020603050405020304" pitchFamily="18" charset="0"/>
                <a:cs typeface="Times New Roman" panose="02020603050405020304" pitchFamily="18" charset="0"/>
              </a:rPr>
              <a:t>Didžiausia dalis berniukų, kurie pagal šį testo įvertinimą pateko į sveikatai palankaus FP zoną, yra 10 metų, kurie pateko į tobulėjimo zoną – 7 metų ir kurie pateko į sveikatos rizikos zoną – 8 metų.</a:t>
            </a:r>
          </a:p>
          <a:p>
            <a:endParaRPr lang="lt-LT" dirty="0">
              <a:latin typeface="Times New Roman" panose="02020603050405020304" pitchFamily="18" charset="0"/>
              <a:cs typeface="Times New Roman" panose="02020603050405020304" pitchFamily="18" charset="0"/>
            </a:endParaRPr>
          </a:p>
        </p:txBody>
      </p:sp>
      <p:sp>
        <p:nvSpPr>
          <p:cNvPr id="3" name="Skaidrės numerio vietos rezervavimo ženklas 2"/>
          <p:cNvSpPr>
            <a:spLocks noGrp="1"/>
          </p:cNvSpPr>
          <p:nvPr>
            <p:ph type="sldNum" sz="quarter" idx="12"/>
          </p:nvPr>
        </p:nvSpPr>
        <p:spPr/>
        <p:txBody>
          <a:bodyPr/>
          <a:lstStyle/>
          <a:p>
            <a:fld id="{5A139423-0966-44BB-B12F-C69128EAC6A0}" type="slidenum">
              <a:rPr lang="lt-LT" smtClean="0"/>
              <a:t>11</a:t>
            </a:fld>
            <a:endParaRPr lang="lt-LT"/>
          </a:p>
        </p:txBody>
      </p:sp>
    </p:spTree>
    <p:extLst>
      <p:ext uri="{BB962C8B-B14F-4D97-AF65-F5344CB8AC3E}">
        <p14:creationId xmlns:p14="http://schemas.microsoft.com/office/powerpoint/2010/main" val="4092389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85335" y="4817096"/>
            <a:ext cx="10515600" cy="389789"/>
          </a:xfrm>
        </p:spPr>
        <p:txBody>
          <a:bodyPr>
            <a:normAutofit/>
          </a:bodyPr>
          <a:lstStyle/>
          <a:p>
            <a:r>
              <a:rPr lang="lt-LT" sz="1400" b="1" dirty="0">
                <a:latin typeface="Times New Roman" panose="02020603050405020304" pitchFamily="18" charset="0"/>
                <a:cs typeface="Times New Roman" panose="02020603050405020304" pitchFamily="18" charset="0"/>
              </a:rPr>
              <a:t>4 pav. </a:t>
            </a:r>
            <a:r>
              <a:rPr lang="lt-LT" sz="1400" dirty="0">
                <a:latin typeface="Times New Roman" panose="02020603050405020304" pitchFamily="18" charset="0"/>
                <a:cs typeface="Times New Roman" panose="02020603050405020304" pitchFamily="18" charset="0"/>
              </a:rPr>
              <a:t>7-10 metų amžiaus berniukų dalis (proc.) pagal 6 min. bėgimo testo įvertinimą</a:t>
            </a:r>
            <a:endParaRPr lang="lt-LT" sz="1400" dirty="0"/>
          </a:p>
        </p:txBody>
      </p:sp>
      <p:graphicFrame>
        <p:nvGraphicFramePr>
          <p:cNvPr id="7" name="Turinio vietos rezervavimo ženklas 6"/>
          <p:cNvGraphicFramePr>
            <a:graphicFrameLocks noGrp="1"/>
          </p:cNvGraphicFramePr>
          <p:nvPr>
            <p:ph idx="1"/>
            <p:extLst>
              <p:ext uri="{D42A27DB-BD31-4B8C-83A1-F6EECF244321}">
                <p14:modId xmlns:p14="http://schemas.microsoft.com/office/powerpoint/2010/main" val="3993440968"/>
              </p:ext>
            </p:extLst>
          </p:nvPr>
        </p:nvGraphicFramePr>
        <p:xfrm>
          <a:off x="885335" y="298483"/>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8" name="Stačiakampis 7"/>
          <p:cNvSpPr/>
          <p:nvPr/>
        </p:nvSpPr>
        <p:spPr>
          <a:xfrm>
            <a:off x="885335" y="5374160"/>
            <a:ext cx="10515600" cy="584775"/>
          </a:xfrm>
          <a:prstGeom prst="rect">
            <a:avLst/>
          </a:prstGeom>
        </p:spPr>
        <p:txBody>
          <a:bodyPr wrap="square">
            <a:spAutoFit/>
          </a:bodyPr>
          <a:lstStyle/>
          <a:p>
            <a:r>
              <a:rPr lang="lt-LT" sz="1600" dirty="0">
                <a:latin typeface="Times New Roman" panose="02020603050405020304" pitchFamily="18" charset="0"/>
                <a:cs typeface="Times New Roman" panose="02020603050405020304" pitchFamily="18" charset="0"/>
              </a:rPr>
              <a:t>Didžiausia dalis berniukų, kurie pagal šį testo įvertinimą pateko į sveikatai palankaus FP zoną, yra 10 metų, kurie pateko į tobulėjimo zoną – 7 metų ir kurie pateko į sveikatos rizikos zoną – 9 metų.</a:t>
            </a:r>
          </a:p>
        </p:txBody>
      </p:sp>
      <p:sp>
        <p:nvSpPr>
          <p:cNvPr id="3" name="Skaidrės numerio vietos rezervavimo ženklas 2"/>
          <p:cNvSpPr>
            <a:spLocks noGrp="1"/>
          </p:cNvSpPr>
          <p:nvPr>
            <p:ph type="sldNum" sz="quarter" idx="12"/>
          </p:nvPr>
        </p:nvSpPr>
        <p:spPr/>
        <p:txBody>
          <a:bodyPr/>
          <a:lstStyle/>
          <a:p>
            <a:fld id="{5A139423-0966-44BB-B12F-C69128EAC6A0}" type="slidenum">
              <a:rPr lang="lt-LT" smtClean="0"/>
              <a:t>12</a:t>
            </a:fld>
            <a:endParaRPr lang="lt-LT"/>
          </a:p>
        </p:txBody>
      </p:sp>
    </p:spTree>
    <p:extLst>
      <p:ext uri="{BB962C8B-B14F-4D97-AF65-F5344CB8AC3E}">
        <p14:creationId xmlns:p14="http://schemas.microsoft.com/office/powerpoint/2010/main" val="2459855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074666"/>
              </p:ext>
            </p:extLst>
          </p:nvPr>
        </p:nvGraphicFramePr>
        <p:xfrm>
          <a:off x="866481" y="270202"/>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Pavadinimas 1"/>
          <p:cNvSpPr>
            <a:spLocks noGrp="1"/>
          </p:cNvSpPr>
          <p:nvPr>
            <p:ph type="title"/>
          </p:nvPr>
        </p:nvSpPr>
        <p:spPr>
          <a:xfrm>
            <a:off x="866481" y="4720310"/>
            <a:ext cx="10515600" cy="275898"/>
          </a:xfrm>
        </p:spPr>
        <p:txBody>
          <a:bodyPr>
            <a:noAutofit/>
          </a:bodyPr>
          <a:lstStyle/>
          <a:p>
            <a:r>
              <a:rPr lang="lt-LT" sz="1400" b="1" dirty="0">
                <a:latin typeface="Times New Roman" panose="02020603050405020304" pitchFamily="18" charset="0"/>
                <a:cs typeface="Times New Roman" panose="02020603050405020304" pitchFamily="18" charset="0"/>
              </a:rPr>
              <a:t>5 pav. </a:t>
            </a:r>
            <a:r>
              <a:rPr lang="lt-LT" sz="1400" dirty="0">
                <a:latin typeface="Times New Roman" panose="02020603050405020304" pitchFamily="18" charset="0"/>
                <a:cs typeface="Times New Roman" panose="02020603050405020304" pitchFamily="18" charset="0"/>
              </a:rPr>
              <a:t>7-10 metų amžiaus mergaičių dalis (proc.) pagal šuolio iš vietos į tolį testo įvertinimą</a:t>
            </a:r>
          </a:p>
        </p:txBody>
      </p:sp>
      <p:sp>
        <p:nvSpPr>
          <p:cNvPr id="6" name="Stačiakampis 5"/>
          <p:cNvSpPr/>
          <p:nvPr/>
        </p:nvSpPr>
        <p:spPr>
          <a:xfrm>
            <a:off x="866481" y="5227981"/>
            <a:ext cx="10634221" cy="584775"/>
          </a:xfrm>
          <a:prstGeom prst="rect">
            <a:avLst/>
          </a:prstGeom>
        </p:spPr>
        <p:txBody>
          <a:bodyPr wrap="square">
            <a:spAutoFit/>
          </a:bodyPr>
          <a:lstStyle/>
          <a:p>
            <a:r>
              <a:rPr lang="lt-LT" sz="1600" dirty="0">
                <a:latin typeface="Times New Roman" panose="02020603050405020304" pitchFamily="18" charset="0"/>
                <a:cs typeface="Times New Roman" panose="02020603050405020304" pitchFamily="18" charset="0"/>
              </a:rPr>
              <a:t>Didžiausia dalis mergaičių, kurios pagal šį testo įvertinimą pateko į sveikatai palankaus FP zoną, yra 8 metų, kurios pateko į tobulėjimo zoną – 9 metų.</a:t>
            </a:r>
          </a:p>
        </p:txBody>
      </p:sp>
      <p:sp>
        <p:nvSpPr>
          <p:cNvPr id="2" name="Skaidrės numerio vietos rezervavimo ženklas 1"/>
          <p:cNvSpPr>
            <a:spLocks noGrp="1"/>
          </p:cNvSpPr>
          <p:nvPr>
            <p:ph type="sldNum" sz="quarter" idx="12"/>
          </p:nvPr>
        </p:nvSpPr>
        <p:spPr/>
        <p:txBody>
          <a:bodyPr/>
          <a:lstStyle/>
          <a:p>
            <a:fld id="{5A139423-0966-44BB-B12F-C69128EAC6A0}" type="slidenum">
              <a:rPr lang="lt-LT" smtClean="0"/>
              <a:t>13</a:t>
            </a:fld>
            <a:endParaRPr lang="lt-LT"/>
          </a:p>
        </p:txBody>
      </p:sp>
    </p:spTree>
    <p:extLst>
      <p:ext uri="{BB962C8B-B14F-4D97-AF65-F5344CB8AC3E}">
        <p14:creationId xmlns:p14="http://schemas.microsoft.com/office/powerpoint/2010/main" val="3150252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vadinimas 1"/>
          <p:cNvSpPr>
            <a:spLocks noGrp="1"/>
          </p:cNvSpPr>
          <p:nvPr>
            <p:ph type="title"/>
          </p:nvPr>
        </p:nvSpPr>
        <p:spPr>
          <a:xfrm>
            <a:off x="688571" y="4828930"/>
            <a:ext cx="10515600" cy="351312"/>
          </a:xfrm>
        </p:spPr>
        <p:txBody>
          <a:bodyPr>
            <a:normAutofit/>
          </a:bodyPr>
          <a:lstStyle/>
          <a:p>
            <a:r>
              <a:rPr lang="lt-LT" sz="1400" b="1" dirty="0">
                <a:latin typeface="Times New Roman" panose="02020603050405020304" pitchFamily="18" charset="0"/>
                <a:cs typeface="Times New Roman" panose="02020603050405020304" pitchFamily="18" charset="0"/>
              </a:rPr>
              <a:t>6 pav. </a:t>
            </a:r>
            <a:r>
              <a:rPr lang="lt-LT" sz="1400" dirty="0">
                <a:latin typeface="Times New Roman" panose="02020603050405020304" pitchFamily="18" charset="0"/>
                <a:cs typeface="Times New Roman" panose="02020603050405020304" pitchFamily="18" charset="0"/>
              </a:rPr>
              <a:t>7-10 metų amžiaus mergaičių dalis (proc.) pagal teniso kamuoliuko metimo testo įvertinimą</a:t>
            </a:r>
            <a:endParaRPr lang="lt-LT" sz="1400" dirty="0"/>
          </a:p>
        </p:txBody>
      </p:sp>
      <p:sp>
        <p:nvSpPr>
          <p:cNvPr id="6" name="TextBox 5"/>
          <p:cNvSpPr txBox="1"/>
          <p:nvPr/>
        </p:nvSpPr>
        <p:spPr>
          <a:xfrm>
            <a:off x="688571" y="5338184"/>
            <a:ext cx="11022676" cy="584775"/>
          </a:xfrm>
          <a:prstGeom prst="rect">
            <a:avLst/>
          </a:prstGeom>
          <a:noFill/>
        </p:spPr>
        <p:txBody>
          <a:bodyPr wrap="square" rtlCol="0">
            <a:spAutoFit/>
          </a:bodyPr>
          <a:lstStyle/>
          <a:p>
            <a:r>
              <a:rPr lang="lt-LT" sz="1600" dirty="0">
                <a:latin typeface="Times New Roman" panose="02020603050405020304" pitchFamily="18" charset="0"/>
                <a:cs typeface="Times New Roman" panose="02020603050405020304" pitchFamily="18" charset="0"/>
              </a:rPr>
              <a:t>Didžiausia dalis mergaičių, kurios pagal šį testo įvertinimą pateko į sveikatai palankaus FP zoną, yra 10 metų, kurios pateko į tobulėjimo zoną – 9 metų.</a:t>
            </a:r>
          </a:p>
        </p:txBody>
      </p:sp>
      <p:graphicFrame>
        <p:nvGraphicFramePr>
          <p:cNvPr id="8" name="Turinio vietos rezervavimo ženklas 7"/>
          <p:cNvGraphicFramePr>
            <a:graphicFrameLocks noGrp="1"/>
          </p:cNvGraphicFramePr>
          <p:nvPr>
            <p:ph idx="1"/>
            <p:extLst>
              <p:ext uri="{D42A27DB-BD31-4B8C-83A1-F6EECF244321}">
                <p14:modId xmlns:p14="http://schemas.microsoft.com/office/powerpoint/2010/main" val="1207251262"/>
              </p:ext>
            </p:extLst>
          </p:nvPr>
        </p:nvGraphicFramePr>
        <p:xfrm>
          <a:off x="688571" y="477592"/>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2" name="Skaidrės numerio vietos rezervavimo ženklas 1"/>
          <p:cNvSpPr>
            <a:spLocks noGrp="1"/>
          </p:cNvSpPr>
          <p:nvPr>
            <p:ph type="sldNum" sz="quarter" idx="12"/>
          </p:nvPr>
        </p:nvSpPr>
        <p:spPr/>
        <p:txBody>
          <a:bodyPr/>
          <a:lstStyle/>
          <a:p>
            <a:fld id="{5A139423-0966-44BB-B12F-C69128EAC6A0}" type="slidenum">
              <a:rPr lang="lt-LT" smtClean="0"/>
              <a:t>14</a:t>
            </a:fld>
            <a:endParaRPr lang="lt-LT"/>
          </a:p>
        </p:txBody>
      </p:sp>
    </p:spTree>
    <p:extLst>
      <p:ext uri="{BB962C8B-B14F-4D97-AF65-F5344CB8AC3E}">
        <p14:creationId xmlns:p14="http://schemas.microsoft.com/office/powerpoint/2010/main" val="31833253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38200" y="4744812"/>
            <a:ext cx="10515600" cy="275898"/>
          </a:xfrm>
        </p:spPr>
        <p:txBody>
          <a:bodyPr>
            <a:noAutofit/>
          </a:bodyPr>
          <a:lstStyle/>
          <a:p>
            <a:r>
              <a:rPr lang="lt-LT" sz="1400" b="1" dirty="0">
                <a:latin typeface="Times New Roman" panose="02020603050405020304" pitchFamily="18" charset="0"/>
                <a:cs typeface="Times New Roman" panose="02020603050405020304" pitchFamily="18" charset="0"/>
              </a:rPr>
              <a:t>7 pav. </a:t>
            </a:r>
            <a:r>
              <a:rPr lang="lt-LT" sz="1400" dirty="0">
                <a:latin typeface="Times New Roman" panose="02020603050405020304" pitchFamily="18" charset="0"/>
                <a:cs typeface="Times New Roman" panose="02020603050405020304" pitchFamily="18" charset="0"/>
              </a:rPr>
              <a:t>7-10 metų amžiaus mergaičių dalis (proc.) pagal bėgimo šaudykle 10 × 5 m testo įvertinimą</a:t>
            </a:r>
            <a:endParaRPr lang="lt-LT" sz="1400" dirty="0"/>
          </a:p>
        </p:txBody>
      </p:sp>
      <p:graphicFrame>
        <p:nvGraphicFramePr>
          <p:cNvPr id="5" name="Turinio vietos rezervavimo ženklas 4"/>
          <p:cNvGraphicFramePr>
            <a:graphicFrameLocks noGrp="1"/>
          </p:cNvGraphicFramePr>
          <p:nvPr>
            <p:ph idx="1"/>
            <p:extLst>
              <p:ext uri="{D42A27DB-BD31-4B8C-83A1-F6EECF244321}">
                <p14:modId xmlns:p14="http://schemas.microsoft.com/office/powerpoint/2010/main" val="3197405150"/>
              </p:ext>
            </p:extLst>
          </p:nvPr>
        </p:nvGraphicFramePr>
        <p:xfrm>
          <a:off x="838200" y="307910"/>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6" name="Stačiakampis 5"/>
          <p:cNvSpPr/>
          <p:nvPr/>
        </p:nvSpPr>
        <p:spPr>
          <a:xfrm>
            <a:off x="838200" y="5232544"/>
            <a:ext cx="11077194" cy="861774"/>
          </a:xfrm>
          <a:prstGeom prst="rect">
            <a:avLst/>
          </a:prstGeom>
        </p:spPr>
        <p:txBody>
          <a:bodyPr wrap="square">
            <a:spAutoFit/>
          </a:bodyPr>
          <a:lstStyle/>
          <a:p>
            <a:r>
              <a:rPr lang="lt-LT" sz="1600" dirty="0">
                <a:latin typeface="Times New Roman" panose="02020603050405020304" pitchFamily="18" charset="0"/>
                <a:cs typeface="Times New Roman" panose="02020603050405020304" pitchFamily="18" charset="0"/>
              </a:rPr>
              <a:t>Didžiausia dalis mergaičių, kurios pagal šį testo įvertinimą pateko į sveikatai palankaus FP zoną, yra 10 metų, kurios pateko į tobulėjimo zoną –  metų ir kurios pateko į sveikatos rizikos zoną – 9 metų.</a:t>
            </a:r>
          </a:p>
          <a:p>
            <a:endParaRPr lang="lt-LT" dirty="0">
              <a:latin typeface="Times New Roman" panose="02020603050405020304" pitchFamily="18" charset="0"/>
              <a:cs typeface="Times New Roman" panose="02020603050405020304" pitchFamily="18" charset="0"/>
            </a:endParaRPr>
          </a:p>
        </p:txBody>
      </p:sp>
      <p:sp>
        <p:nvSpPr>
          <p:cNvPr id="3" name="Skaidrės numerio vietos rezervavimo ženklas 2"/>
          <p:cNvSpPr>
            <a:spLocks noGrp="1"/>
          </p:cNvSpPr>
          <p:nvPr>
            <p:ph type="sldNum" sz="quarter" idx="12"/>
          </p:nvPr>
        </p:nvSpPr>
        <p:spPr/>
        <p:txBody>
          <a:bodyPr/>
          <a:lstStyle/>
          <a:p>
            <a:fld id="{5A139423-0966-44BB-B12F-C69128EAC6A0}" type="slidenum">
              <a:rPr lang="lt-LT" smtClean="0"/>
              <a:t>15</a:t>
            </a:fld>
            <a:endParaRPr lang="lt-LT"/>
          </a:p>
        </p:txBody>
      </p:sp>
    </p:spTree>
    <p:extLst>
      <p:ext uri="{BB962C8B-B14F-4D97-AF65-F5344CB8AC3E}">
        <p14:creationId xmlns:p14="http://schemas.microsoft.com/office/powerpoint/2010/main" val="7800447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742509001"/>
              </p:ext>
            </p:extLst>
          </p:nvPr>
        </p:nvGraphicFramePr>
        <p:xfrm>
          <a:off x="809919" y="355044"/>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Pavadinimas 1"/>
          <p:cNvSpPr>
            <a:spLocks noGrp="1"/>
          </p:cNvSpPr>
          <p:nvPr>
            <p:ph type="title"/>
          </p:nvPr>
        </p:nvSpPr>
        <p:spPr>
          <a:xfrm>
            <a:off x="809919" y="4889991"/>
            <a:ext cx="10515600" cy="360739"/>
          </a:xfrm>
        </p:spPr>
        <p:txBody>
          <a:bodyPr>
            <a:normAutofit/>
          </a:bodyPr>
          <a:lstStyle/>
          <a:p>
            <a:r>
              <a:rPr lang="lt-LT" sz="1400" b="1" dirty="0">
                <a:latin typeface="Times New Roman" panose="02020603050405020304" pitchFamily="18" charset="0"/>
                <a:cs typeface="Times New Roman" panose="02020603050405020304" pitchFamily="18" charset="0"/>
              </a:rPr>
              <a:t>8 pav. </a:t>
            </a:r>
            <a:r>
              <a:rPr lang="lt-LT" sz="1400" dirty="0">
                <a:latin typeface="Times New Roman" panose="02020603050405020304" pitchFamily="18" charset="0"/>
                <a:cs typeface="Times New Roman" panose="02020603050405020304" pitchFamily="18" charset="0"/>
              </a:rPr>
              <a:t>7-10 metų amžiaus mergaičių dalis (proc.) pagal 6 min. bėgimo testo įvertinimą</a:t>
            </a:r>
            <a:endParaRPr lang="lt-LT" sz="1400" dirty="0"/>
          </a:p>
        </p:txBody>
      </p:sp>
      <p:sp>
        <p:nvSpPr>
          <p:cNvPr id="6" name="Stačiakampis 5"/>
          <p:cNvSpPr/>
          <p:nvPr/>
        </p:nvSpPr>
        <p:spPr>
          <a:xfrm>
            <a:off x="809919" y="5358796"/>
            <a:ext cx="10515600" cy="584775"/>
          </a:xfrm>
          <a:prstGeom prst="rect">
            <a:avLst/>
          </a:prstGeom>
        </p:spPr>
        <p:txBody>
          <a:bodyPr wrap="square">
            <a:spAutoFit/>
          </a:bodyPr>
          <a:lstStyle/>
          <a:p>
            <a:r>
              <a:rPr lang="lt-LT" sz="1600" dirty="0">
                <a:latin typeface="Times New Roman" panose="02020603050405020304" pitchFamily="18" charset="0"/>
                <a:cs typeface="Times New Roman" panose="02020603050405020304" pitchFamily="18" charset="0"/>
              </a:rPr>
              <a:t>Didžiausia dalis mergaičių, kurios pagal šį testo įvertinimą pateko į sveikatai palankaus FP zoną, yra 10 metų, kurios pateko į tobulėjimo zoną – 7 metų ir kurios pateko į sveikatos rizikos zoną – 9 metų.</a:t>
            </a:r>
          </a:p>
        </p:txBody>
      </p:sp>
      <p:sp>
        <p:nvSpPr>
          <p:cNvPr id="2" name="Skaidrės numerio vietos rezervavimo ženklas 1"/>
          <p:cNvSpPr>
            <a:spLocks noGrp="1"/>
          </p:cNvSpPr>
          <p:nvPr>
            <p:ph type="sldNum" sz="quarter" idx="12"/>
          </p:nvPr>
        </p:nvSpPr>
        <p:spPr/>
        <p:txBody>
          <a:bodyPr/>
          <a:lstStyle/>
          <a:p>
            <a:fld id="{5A139423-0966-44BB-B12F-C69128EAC6A0}" type="slidenum">
              <a:rPr lang="lt-LT" smtClean="0"/>
              <a:t>16</a:t>
            </a:fld>
            <a:endParaRPr lang="lt-LT"/>
          </a:p>
        </p:txBody>
      </p:sp>
    </p:spTree>
    <p:extLst>
      <p:ext uri="{BB962C8B-B14F-4D97-AF65-F5344CB8AC3E}">
        <p14:creationId xmlns:p14="http://schemas.microsoft.com/office/powerpoint/2010/main" val="41240632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979602" y="4851899"/>
            <a:ext cx="10515600" cy="394716"/>
          </a:xfrm>
        </p:spPr>
        <p:txBody>
          <a:bodyPr>
            <a:normAutofit/>
          </a:bodyPr>
          <a:lstStyle/>
          <a:p>
            <a:r>
              <a:rPr lang="lt-LT" sz="1400" b="1" dirty="0">
                <a:latin typeface="Times New Roman" panose="02020603050405020304" pitchFamily="18" charset="0"/>
                <a:cs typeface="Times New Roman" panose="02020603050405020304" pitchFamily="18" charset="0"/>
              </a:rPr>
              <a:t>9 pav. </a:t>
            </a:r>
            <a:r>
              <a:rPr lang="lt-LT" sz="1400" dirty="0">
                <a:latin typeface="Times New Roman" panose="02020603050405020304" pitchFamily="18" charset="0"/>
                <a:cs typeface="Times New Roman" panose="02020603050405020304" pitchFamily="18" charset="0"/>
              </a:rPr>
              <a:t>7-10 metų amžiaus berniukų ir mergaičių skaičius pagal bėgimo šaudykle 10×5 m, šuolio iš vietos į tolį ir bėgimo 6 min testų įvertinimą</a:t>
            </a:r>
          </a:p>
        </p:txBody>
      </p:sp>
      <p:graphicFrame>
        <p:nvGraphicFramePr>
          <p:cNvPr id="6" name="Turinio vietos rezervavimo ženklas 5"/>
          <p:cNvGraphicFramePr>
            <a:graphicFrameLocks noGrp="1"/>
          </p:cNvGraphicFramePr>
          <p:nvPr>
            <p:ph idx="1"/>
            <p:extLst>
              <p:ext uri="{D42A27DB-BD31-4B8C-83A1-F6EECF244321}">
                <p14:modId xmlns:p14="http://schemas.microsoft.com/office/powerpoint/2010/main" val="3375712729"/>
              </p:ext>
            </p:extLst>
          </p:nvPr>
        </p:nvGraphicFramePr>
        <p:xfrm>
          <a:off x="979602" y="292231"/>
          <a:ext cx="10515600" cy="4404724"/>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979602" y="5429840"/>
            <a:ext cx="10699422" cy="830997"/>
          </a:xfrm>
          <a:prstGeom prst="rect">
            <a:avLst/>
          </a:prstGeom>
          <a:noFill/>
        </p:spPr>
        <p:txBody>
          <a:bodyPr wrap="square" rtlCol="0">
            <a:spAutoFit/>
          </a:bodyPr>
          <a:lstStyle/>
          <a:p>
            <a:pPr algn="just"/>
            <a:r>
              <a:rPr lang="lt-LT" sz="1600" dirty="0">
                <a:latin typeface="Times New Roman" panose="02020603050405020304" pitchFamily="18" charset="0"/>
                <a:cs typeface="Times New Roman" panose="02020603050405020304" pitchFamily="18" charset="0"/>
              </a:rPr>
              <a:t>Didžiausias skaičius berniukų, patekusių į sveikatos rizikos zoną yra 12 pagal bėgimo šaudykle 10×5 m testo įvertinimą. Pagal šuolio iš vietos į tolį ir bėgimo 6 min testų įvertinimą – 4. Didžiausias skaičius mergaičių, kurios pateko į sveikatos rizikos zoną yra 20 pagal bėgimo šaudykle 10×5 m testo įvertinimą. Pagal bėgimo 6 min testų įvertinimą – 1.</a:t>
            </a:r>
          </a:p>
        </p:txBody>
      </p:sp>
      <p:sp>
        <p:nvSpPr>
          <p:cNvPr id="8" name="Skaidrės numerio vietos rezervavimo ženklas 7"/>
          <p:cNvSpPr>
            <a:spLocks noGrp="1"/>
          </p:cNvSpPr>
          <p:nvPr>
            <p:ph type="sldNum" sz="quarter" idx="12"/>
          </p:nvPr>
        </p:nvSpPr>
        <p:spPr/>
        <p:txBody>
          <a:bodyPr/>
          <a:lstStyle/>
          <a:p>
            <a:fld id="{5A139423-0966-44BB-B12F-C69128EAC6A0}" type="slidenum">
              <a:rPr lang="lt-LT" smtClean="0"/>
              <a:t>17</a:t>
            </a:fld>
            <a:endParaRPr lang="lt-LT"/>
          </a:p>
        </p:txBody>
      </p:sp>
    </p:spTree>
    <p:extLst>
      <p:ext uri="{BB962C8B-B14F-4D97-AF65-F5344CB8AC3E}">
        <p14:creationId xmlns:p14="http://schemas.microsoft.com/office/powerpoint/2010/main" val="3021680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38200" y="365125"/>
            <a:ext cx="10515600" cy="6085551"/>
          </a:xfrm>
        </p:spPr>
        <p:txBody>
          <a:bodyPr/>
          <a:lstStyle/>
          <a:p>
            <a:pPr algn="ctr"/>
            <a:r>
              <a:rPr lang="lt-LT" b="1" dirty="0">
                <a:latin typeface="Times New Roman" panose="02020603050405020304" pitchFamily="18" charset="0"/>
                <a:cs typeface="Times New Roman" panose="02020603050405020304" pitchFamily="18" charset="0"/>
              </a:rPr>
              <a:t>Pagrindinio ugdymo mokinių fizinio pajėgumo testų analizė</a:t>
            </a:r>
          </a:p>
        </p:txBody>
      </p:sp>
      <p:sp>
        <p:nvSpPr>
          <p:cNvPr id="4" name="Skaidrės numerio vietos rezervavimo ženklas 3"/>
          <p:cNvSpPr>
            <a:spLocks noGrp="1"/>
          </p:cNvSpPr>
          <p:nvPr>
            <p:ph type="sldNum" sz="quarter" idx="12"/>
          </p:nvPr>
        </p:nvSpPr>
        <p:spPr/>
        <p:txBody>
          <a:bodyPr/>
          <a:lstStyle/>
          <a:p>
            <a:fld id="{5A139423-0966-44BB-B12F-C69128EAC6A0}" type="slidenum">
              <a:rPr lang="lt-LT" smtClean="0"/>
              <a:t>18</a:t>
            </a:fld>
            <a:endParaRPr lang="lt-LT"/>
          </a:p>
        </p:txBody>
      </p:sp>
    </p:spTree>
    <p:extLst>
      <p:ext uri="{BB962C8B-B14F-4D97-AF65-F5344CB8AC3E}">
        <p14:creationId xmlns:p14="http://schemas.microsoft.com/office/powerpoint/2010/main" val="3587841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654008309"/>
              </p:ext>
            </p:extLst>
          </p:nvPr>
        </p:nvGraphicFramePr>
        <p:xfrm>
          <a:off x="838200" y="321021"/>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Pavadinimas 1"/>
          <p:cNvSpPr>
            <a:spLocks noGrp="1"/>
          </p:cNvSpPr>
          <p:nvPr>
            <p:ph type="title"/>
          </p:nvPr>
        </p:nvSpPr>
        <p:spPr>
          <a:xfrm>
            <a:off x="838200" y="4812436"/>
            <a:ext cx="10515600" cy="424584"/>
          </a:xfrm>
        </p:spPr>
        <p:txBody>
          <a:bodyPr>
            <a:normAutofit/>
          </a:bodyPr>
          <a:lstStyle/>
          <a:p>
            <a:r>
              <a:rPr lang="lt-LT" sz="1400" b="1" dirty="0">
                <a:latin typeface="Times New Roman" panose="02020603050405020304" pitchFamily="18" charset="0"/>
                <a:cs typeface="Times New Roman" panose="02020603050405020304" pitchFamily="18" charset="0"/>
              </a:rPr>
              <a:t>10 pav. </a:t>
            </a:r>
            <a:r>
              <a:rPr lang="lt-LT" sz="1400" dirty="0">
                <a:latin typeface="Times New Roman" panose="02020603050405020304" pitchFamily="18" charset="0"/>
                <a:cs typeface="Times New Roman" panose="02020603050405020304" pitchFamily="18" charset="0"/>
              </a:rPr>
              <a:t>11-15 metų amžiaus berniukų dalis (proc.) pagal ,,flamingo“ testo įvertinimą</a:t>
            </a:r>
          </a:p>
        </p:txBody>
      </p:sp>
      <p:sp>
        <p:nvSpPr>
          <p:cNvPr id="7" name="Stačiakampis 6"/>
          <p:cNvSpPr/>
          <p:nvPr/>
        </p:nvSpPr>
        <p:spPr>
          <a:xfrm>
            <a:off x="838200" y="5377097"/>
            <a:ext cx="10515600" cy="584775"/>
          </a:xfrm>
          <a:prstGeom prst="rect">
            <a:avLst/>
          </a:prstGeom>
        </p:spPr>
        <p:txBody>
          <a:bodyPr wrap="square">
            <a:spAutoFit/>
          </a:bodyPr>
          <a:lstStyle/>
          <a:p>
            <a:r>
              <a:rPr lang="lt-LT" sz="1600" dirty="0">
                <a:latin typeface="Times New Roman" panose="02020603050405020304" pitchFamily="18" charset="0"/>
                <a:cs typeface="Times New Roman" panose="02020603050405020304" pitchFamily="18" charset="0"/>
              </a:rPr>
              <a:t>Didžiausia dalis berniukų, kurie pagal šį testo įvertinimą pateko į sveikatai palankaus FP zoną, yra 13 metų, kurie pateko į tobulėjimo zoną – 11 metų ir kurie pateko į sveikatos rizikos zoną – 12 metų.</a:t>
            </a:r>
          </a:p>
        </p:txBody>
      </p:sp>
      <p:sp>
        <p:nvSpPr>
          <p:cNvPr id="2" name="Skaidrės numerio vietos rezervavimo ženklas 1"/>
          <p:cNvSpPr>
            <a:spLocks noGrp="1"/>
          </p:cNvSpPr>
          <p:nvPr>
            <p:ph type="sldNum" sz="quarter" idx="12"/>
          </p:nvPr>
        </p:nvSpPr>
        <p:spPr/>
        <p:txBody>
          <a:bodyPr/>
          <a:lstStyle/>
          <a:p>
            <a:r>
              <a:rPr lang="lt-LT" dirty="0"/>
              <a:t>12</a:t>
            </a:r>
          </a:p>
        </p:txBody>
      </p:sp>
    </p:spTree>
    <p:extLst>
      <p:ext uri="{BB962C8B-B14F-4D97-AF65-F5344CB8AC3E}">
        <p14:creationId xmlns:p14="http://schemas.microsoft.com/office/powerpoint/2010/main" val="674942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FAE1A1B-4831-44F2-B0B4-99287D59CDE2}"/>
              </a:ext>
            </a:extLst>
          </p:cNvPr>
          <p:cNvSpPr>
            <a:spLocks noGrp="1"/>
          </p:cNvSpPr>
          <p:nvPr>
            <p:ph type="title"/>
          </p:nvPr>
        </p:nvSpPr>
        <p:spPr/>
        <p:txBody>
          <a:bodyPr>
            <a:normAutofit/>
          </a:bodyPr>
          <a:lstStyle/>
          <a:p>
            <a:pPr algn="ctr"/>
            <a:r>
              <a:rPr lang="lt-LT" sz="3200" b="1" dirty="0">
                <a:latin typeface="Times New Roman" panose="02020603050405020304" pitchFamily="18" charset="0"/>
                <a:cs typeface="Times New Roman" panose="02020603050405020304" pitchFamily="18" charset="0"/>
              </a:rPr>
              <a:t>Bendrosios nuostatos (1)</a:t>
            </a:r>
          </a:p>
        </p:txBody>
      </p:sp>
      <p:sp>
        <p:nvSpPr>
          <p:cNvPr id="3" name="Turinio vietos rezervavimo ženklas 2">
            <a:extLst>
              <a:ext uri="{FF2B5EF4-FFF2-40B4-BE49-F238E27FC236}">
                <a16:creationId xmlns:a16="http://schemas.microsoft.com/office/drawing/2014/main" id="{989313D8-A379-49D1-81A0-03470ECE6317}"/>
              </a:ext>
            </a:extLst>
          </p:cNvPr>
          <p:cNvSpPr>
            <a:spLocks noGrp="1"/>
          </p:cNvSpPr>
          <p:nvPr>
            <p:ph idx="1"/>
          </p:nvPr>
        </p:nvSpPr>
        <p:spPr/>
        <p:txBody>
          <a:bodyPr>
            <a:normAutofit/>
          </a:bodyPr>
          <a:lstStyle/>
          <a:p>
            <a:pPr algn="just">
              <a:spcBef>
                <a:spcPts val="0"/>
              </a:spcBef>
            </a:pPr>
            <a:r>
              <a:rPr lang="lt-LT" altLang="lt-LT" sz="1800" dirty="0">
                <a:solidFill>
                  <a:schemeClr val="tx1"/>
                </a:solidFill>
                <a:latin typeface="Times New Roman" pitchFamily="18" charset="0"/>
                <a:cs typeface="Times New Roman" pitchFamily="18" charset="0"/>
              </a:rPr>
              <a:t>Lietuvos Respublikos sveikatos apsaugos ministro 2019 m. spalio 8 d. įsakymu Nr. V-1153 ,,</a:t>
            </a:r>
            <a:r>
              <a:rPr lang="lt-LT" altLang="lt-LT" sz="1800" dirty="0">
                <a:latin typeface="Times New Roman" pitchFamily="18" charset="0"/>
                <a:cs typeface="Times New Roman" pitchFamily="18" charset="0"/>
              </a:rPr>
              <a:t>M</a:t>
            </a:r>
            <a:r>
              <a:rPr lang="lt-LT" altLang="lt-LT" sz="1800" dirty="0">
                <a:solidFill>
                  <a:schemeClr val="tx1"/>
                </a:solidFill>
                <a:latin typeface="Times New Roman" pitchFamily="18" charset="0"/>
                <a:cs typeface="Times New Roman" pitchFamily="18" charset="0"/>
              </a:rPr>
              <a:t>okinių</a:t>
            </a:r>
            <a:r>
              <a:rPr lang="lt-LT" altLang="lt-LT" sz="1800" dirty="0">
                <a:latin typeface="Times New Roman" pitchFamily="18" charset="0"/>
                <a:cs typeface="Times New Roman" pitchFamily="18" charset="0"/>
              </a:rPr>
              <a:t>, besimokančių pagal pradinio, pagrindinio ir vidurinio ugdymo programas, fizinio pajėgumo nustatymo tvarkos aprašo“ </a:t>
            </a:r>
            <a:r>
              <a:rPr lang="lt-LT" sz="1800" b="0" i="0" dirty="0">
                <a:solidFill>
                  <a:srgbClr val="000000"/>
                </a:solidFill>
                <a:effectLst/>
                <a:latin typeface="Times New Roman" panose="02020603050405020304" pitchFamily="18" charset="0"/>
              </a:rPr>
              <a:t>9 punkte nurodoma, kad </a:t>
            </a:r>
            <a:r>
              <a:rPr lang="lt-LT" sz="1800" dirty="0">
                <a:solidFill>
                  <a:srgbClr val="000000"/>
                </a:solidFill>
                <a:latin typeface="Times New Roman" panose="02020603050405020304" pitchFamily="18" charset="0"/>
              </a:rPr>
              <a:t>f</a:t>
            </a:r>
            <a:r>
              <a:rPr lang="lt-LT" sz="1800" b="0" i="0" dirty="0">
                <a:solidFill>
                  <a:srgbClr val="000000"/>
                </a:solidFill>
                <a:effectLst/>
                <a:latin typeface="Times New Roman" panose="02020603050405020304" pitchFamily="18" charset="0"/>
              </a:rPr>
              <a:t>izinio pajėgumo nustatymas vykdomas ne rečiau kaip vieną kartą per mokslo metus (nuo vasario iki gegužės mėnesio). Mokinių fizinio pajėgumo nustatymą atlieka mokytojas.</a:t>
            </a:r>
          </a:p>
          <a:p>
            <a:pPr marL="0" marR="0" indent="0" algn="just">
              <a:spcBef>
                <a:spcPts val="0"/>
              </a:spcBef>
              <a:spcAft>
                <a:spcPts val="0"/>
              </a:spcAft>
              <a:buNone/>
            </a:pPr>
            <a:endParaRPr lang="lt-LT" sz="1800" b="0" i="0" dirty="0">
              <a:solidFill>
                <a:srgbClr val="000000"/>
              </a:solidFill>
              <a:effectLst/>
              <a:latin typeface="Times New Roman" panose="02020603050405020304" pitchFamily="18" charset="0"/>
            </a:endParaRPr>
          </a:p>
          <a:p>
            <a:pPr algn="just">
              <a:spcBef>
                <a:spcPts val="0"/>
              </a:spcBef>
            </a:pPr>
            <a:r>
              <a:rPr lang="lt-LT" sz="1800" b="0" i="0" dirty="0">
                <a:solidFill>
                  <a:srgbClr val="000000"/>
                </a:solidFill>
                <a:effectLst/>
                <a:latin typeface="Times New Roman" panose="02020603050405020304" pitchFamily="18" charset="0"/>
              </a:rPr>
              <a:t>Mokinių, besimokančių pagal pradinio, pagrindinio ir vidurinio ugdymo programas, fizinio pajėgumo nustatymo tvarkos aprašas (toliau – Aprašas) nustato Lietuvos bendrojo ugdymo mokyklų ir profesinio mokymo įstaigų (toliau – mokykla) 1–12 klasių mokinių (toliau – mokinys) fizinio pajėgumo nustatymo tvarką.</a:t>
            </a:r>
          </a:p>
          <a:p>
            <a:pPr marL="0" indent="0" algn="just">
              <a:spcBef>
                <a:spcPts val="0"/>
              </a:spcBef>
              <a:buNone/>
            </a:pPr>
            <a:endParaRPr lang="lt-LT" sz="1800" dirty="0">
              <a:solidFill>
                <a:srgbClr val="000000"/>
              </a:solidFill>
              <a:latin typeface="Times New Roman" panose="02020603050405020304" pitchFamily="18" charset="0"/>
            </a:endParaRPr>
          </a:p>
          <a:p>
            <a:pPr marL="0" indent="0" algn="just">
              <a:spcBef>
                <a:spcPts val="0"/>
              </a:spcBef>
              <a:buNone/>
            </a:pPr>
            <a:endParaRPr lang="lt-LT" sz="1800" dirty="0">
              <a:solidFill>
                <a:srgbClr val="000000"/>
              </a:solidFill>
              <a:latin typeface="Times New Roman" panose="02020603050405020304" pitchFamily="18" charset="0"/>
            </a:endParaRPr>
          </a:p>
          <a:p>
            <a:pPr marL="0" marR="0" indent="0" algn="just">
              <a:spcBef>
                <a:spcPts val="0"/>
              </a:spcBef>
              <a:spcAft>
                <a:spcPts val="0"/>
              </a:spcAft>
              <a:buNone/>
            </a:pPr>
            <a:endParaRPr lang="lt-LT" sz="1800" b="1" i="0" dirty="0">
              <a:solidFill>
                <a:srgbClr val="000000"/>
              </a:solidFill>
              <a:effectLst/>
              <a:latin typeface="Times New Roman" panose="02020603050405020304" pitchFamily="18" charset="0"/>
            </a:endParaRPr>
          </a:p>
          <a:p>
            <a:pPr marL="0" indent="0">
              <a:buNone/>
            </a:pPr>
            <a:endParaRPr lang="lt-LT" dirty="0"/>
          </a:p>
        </p:txBody>
      </p:sp>
      <p:sp>
        <p:nvSpPr>
          <p:cNvPr id="4" name="Skaidrės numerio vietos rezervavimo ženklas 3">
            <a:extLst>
              <a:ext uri="{FF2B5EF4-FFF2-40B4-BE49-F238E27FC236}">
                <a16:creationId xmlns:a16="http://schemas.microsoft.com/office/drawing/2014/main" id="{7B15BC85-9B59-498B-AB79-1B4B9B38565F}"/>
              </a:ext>
            </a:extLst>
          </p:cNvPr>
          <p:cNvSpPr>
            <a:spLocks noGrp="1"/>
          </p:cNvSpPr>
          <p:nvPr>
            <p:ph type="sldNum" sz="quarter" idx="12"/>
          </p:nvPr>
        </p:nvSpPr>
        <p:spPr/>
        <p:txBody>
          <a:bodyPr/>
          <a:lstStyle/>
          <a:p>
            <a:fld id="{5A139423-0966-44BB-B12F-C69128EAC6A0}" type="slidenum">
              <a:rPr lang="lt-LT" smtClean="0"/>
              <a:t>2</a:t>
            </a:fld>
            <a:endParaRPr lang="lt-LT"/>
          </a:p>
        </p:txBody>
      </p:sp>
    </p:spTree>
    <p:extLst>
      <p:ext uri="{BB962C8B-B14F-4D97-AF65-F5344CB8AC3E}">
        <p14:creationId xmlns:p14="http://schemas.microsoft.com/office/powerpoint/2010/main" val="38926573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4157856082"/>
              </p:ext>
            </p:extLst>
          </p:nvPr>
        </p:nvGraphicFramePr>
        <p:xfrm>
          <a:off x="838200" y="373898"/>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Pavadinimas 1"/>
          <p:cNvSpPr>
            <a:spLocks noGrp="1"/>
          </p:cNvSpPr>
          <p:nvPr>
            <p:ph type="title"/>
          </p:nvPr>
        </p:nvSpPr>
        <p:spPr>
          <a:xfrm>
            <a:off x="838200" y="4899418"/>
            <a:ext cx="10515600" cy="332459"/>
          </a:xfrm>
        </p:spPr>
        <p:txBody>
          <a:bodyPr>
            <a:normAutofit/>
          </a:bodyPr>
          <a:lstStyle/>
          <a:p>
            <a:r>
              <a:rPr lang="lt-LT" sz="1400" b="1" dirty="0">
                <a:latin typeface="Times New Roman" panose="02020603050405020304" pitchFamily="18" charset="0"/>
                <a:cs typeface="Times New Roman" panose="02020603050405020304" pitchFamily="18" charset="0"/>
              </a:rPr>
              <a:t>11 pav. </a:t>
            </a:r>
            <a:r>
              <a:rPr lang="lt-LT" sz="1400" dirty="0">
                <a:latin typeface="Times New Roman" panose="02020603050405020304" pitchFamily="18" charset="0"/>
                <a:cs typeface="Times New Roman" panose="02020603050405020304" pitchFamily="18" charset="0"/>
              </a:rPr>
              <a:t>11-15 metų amžiaus berniukų dalis (proc.) pagal sėdėjimo ir siekimo testo įvertinimą</a:t>
            </a:r>
          </a:p>
        </p:txBody>
      </p:sp>
      <p:sp>
        <p:nvSpPr>
          <p:cNvPr id="6" name="Stačiakampis 5"/>
          <p:cNvSpPr/>
          <p:nvPr/>
        </p:nvSpPr>
        <p:spPr>
          <a:xfrm>
            <a:off x="838200" y="5406059"/>
            <a:ext cx="10515600" cy="584775"/>
          </a:xfrm>
          <a:prstGeom prst="rect">
            <a:avLst/>
          </a:prstGeom>
        </p:spPr>
        <p:txBody>
          <a:bodyPr wrap="square">
            <a:spAutoFit/>
          </a:bodyPr>
          <a:lstStyle/>
          <a:p>
            <a:r>
              <a:rPr lang="lt-LT" sz="1600" dirty="0">
                <a:latin typeface="Times New Roman" panose="02020603050405020304" pitchFamily="18" charset="0"/>
                <a:cs typeface="Times New Roman" panose="02020603050405020304" pitchFamily="18" charset="0"/>
              </a:rPr>
              <a:t>Didžiausia dalis berniukų, kurie pagal šį testo įvertinimą pateko į sveikatai palankaus FP zoną, yra 14 metų, kurie pateko į tobulėjimo zoną – 12 metų.</a:t>
            </a:r>
          </a:p>
        </p:txBody>
      </p:sp>
      <p:sp>
        <p:nvSpPr>
          <p:cNvPr id="2" name="Skaidrės numerio vietos rezervavimo ženklas 1"/>
          <p:cNvSpPr>
            <a:spLocks noGrp="1"/>
          </p:cNvSpPr>
          <p:nvPr>
            <p:ph type="sldNum" sz="quarter" idx="12"/>
          </p:nvPr>
        </p:nvSpPr>
        <p:spPr/>
        <p:txBody>
          <a:bodyPr/>
          <a:lstStyle/>
          <a:p>
            <a:fld id="{5A139423-0966-44BB-B12F-C69128EAC6A0}" type="slidenum">
              <a:rPr lang="lt-LT" smtClean="0"/>
              <a:t>20</a:t>
            </a:fld>
            <a:endParaRPr lang="lt-LT"/>
          </a:p>
        </p:txBody>
      </p:sp>
    </p:spTree>
    <p:extLst>
      <p:ext uri="{BB962C8B-B14F-4D97-AF65-F5344CB8AC3E}">
        <p14:creationId xmlns:p14="http://schemas.microsoft.com/office/powerpoint/2010/main" val="11333189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855790744"/>
              </p:ext>
            </p:extLst>
          </p:nvPr>
        </p:nvGraphicFramePr>
        <p:xfrm>
          <a:off x="828773" y="392751"/>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Pavadinimas 1"/>
          <p:cNvSpPr>
            <a:spLocks noGrp="1"/>
          </p:cNvSpPr>
          <p:nvPr>
            <p:ph type="title"/>
          </p:nvPr>
        </p:nvSpPr>
        <p:spPr>
          <a:xfrm>
            <a:off x="828773" y="4744089"/>
            <a:ext cx="10515600" cy="502141"/>
          </a:xfrm>
        </p:spPr>
        <p:txBody>
          <a:bodyPr>
            <a:normAutofit/>
          </a:bodyPr>
          <a:lstStyle/>
          <a:p>
            <a:r>
              <a:rPr lang="lt-LT" sz="1400" b="1" dirty="0">
                <a:latin typeface="Times New Roman" panose="02020603050405020304" pitchFamily="18" charset="0"/>
                <a:cs typeface="Times New Roman" panose="02020603050405020304" pitchFamily="18" charset="0"/>
              </a:rPr>
              <a:t>12 pav. </a:t>
            </a:r>
            <a:r>
              <a:rPr lang="lt-LT" sz="1400" dirty="0">
                <a:latin typeface="Times New Roman" panose="02020603050405020304" pitchFamily="18" charset="0"/>
                <a:cs typeface="Times New Roman" panose="02020603050405020304" pitchFamily="18" charset="0"/>
              </a:rPr>
              <a:t>11-15 metų amžiaus berniukų dalis (proc.) pagal šuolio iš vietos į tolį testo įvertinimą</a:t>
            </a:r>
          </a:p>
        </p:txBody>
      </p:sp>
      <p:sp>
        <p:nvSpPr>
          <p:cNvPr id="7" name="Stačiakampis 6"/>
          <p:cNvSpPr/>
          <p:nvPr/>
        </p:nvSpPr>
        <p:spPr>
          <a:xfrm>
            <a:off x="838200" y="5237020"/>
            <a:ext cx="10515600" cy="584775"/>
          </a:xfrm>
          <a:prstGeom prst="rect">
            <a:avLst/>
          </a:prstGeom>
        </p:spPr>
        <p:txBody>
          <a:bodyPr wrap="square">
            <a:spAutoFit/>
          </a:bodyPr>
          <a:lstStyle/>
          <a:p>
            <a:r>
              <a:rPr lang="lt-LT" sz="1600" dirty="0">
                <a:latin typeface="Times New Roman" panose="02020603050405020304" pitchFamily="18" charset="0"/>
                <a:cs typeface="Times New Roman" panose="02020603050405020304" pitchFamily="18" charset="0"/>
              </a:rPr>
              <a:t>Didžiausia dalis berniukų, kurie pagal šį testo įvertinimą pateko į sveikatai palankaus FP zoną, yra 11 metų, kurie pateko į tobulėjimo zoną ir į sveikatos rizikos zoną – 15 metų.</a:t>
            </a:r>
          </a:p>
        </p:txBody>
      </p:sp>
      <p:sp>
        <p:nvSpPr>
          <p:cNvPr id="2" name="Skaidrės numerio vietos rezervavimo ženklas 1"/>
          <p:cNvSpPr>
            <a:spLocks noGrp="1"/>
          </p:cNvSpPr>
          <p:nvPr>
            <p:ph type="sldNum" sz="quarter" idx="12"/>
          </p:nvPr>
        </p:nvSpPr>
        <p:spPr/>
        <p:txBody>
          <a:bodyPr/>
          <a:lstStyle/>
          <a:p>
            <a:fld id="{5A139423-0966-44BB-B12F-C69128EAC6A0}" type="slidenum">
              <a:rPr lang="lt-LT" smtClean="0"/>
              <a:t>21</a:t>
            </a:fld>
            <a:endParaRPr lang="lt-LT"/>
          </a:p>
        </p:txBody>
      </p:sp>
    </p:spTree>
    <p:extLst>
      <p:ext uri="{BB962C8B-B14F-4D97-AF65-F5344CB8AC3E}">
        <p14:creationId xmlns:p14="http://schemas.microsoft.com/office/powerpoint/2010/main" val="33974759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110189782"/>
              </p:ext>
            </p:extLst>
          </p:nvPr>
        </p:nvGraphicFramePr>
        <p:xfrm>
          <a:off x="819346" y="449312"/>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Pavadinimas 1"/>
          <p:cNvSpPr>
            <a:spLocks noGrp="1"/>
          </p:cNvSpPr>
          <p:nvPr>
            <p:ph type="title"/>
          </p:nvPr>
        </p:nvSpPr>
        <p:spPr>
          <a:xfrm>
            <a:off x="819346" y="4800650"/>
            <a:ext cx="10515600" cy="313605"/>
          </a:xfrm>
        </p:spPr>
        <p:txBody>
          <a:bodyPr>
            <a:normAutofit/>
          </a:bodyPr>
          <a:lstStyle/>
          <a:p>
            <a:r>
              <a:rPr lang="lt-LT" sz="1400" b="1" dirty="0">
                <a:latin typeface="Times New Roman" panose="02020603050405020304" pitchFamily="18" charset="0"/>
                <a:cs typeface="Times New Roman" panose="02020603050405020304" pitchFamily="18" charset="0"/>
              </a:rPr>
              <a:t>13 pav. </a:t>
            </a:r>
            <a:r>
              <a:rPr lang="lt-LT" sz="1400" dirty="0">
                <a:latin typeface="Times New Roman" panose="02020603050405020304" pitchFamily="18" charset="0"/>
                <a:cs typeface="Times New Roman" panose="02020603050405020304" pitchFamily="18" charset="0"/>
              </a:rPr>
              <a:t>11-15 metų amžiaus berniukų dalis (proc.) pagal bėgimo šaudykle 10 × 5 m testo įvertinimą</a:t>
            </a:r>
            <a:endParaRPr lang="lt-LT" sz="1400" dirty="0"/>
          </a:p>
        </p:txBody>
      </p:sp>
      <p:sp>
        <p:nvSpPr>
          <p:cNvPr id="7" name="Stačiakampis 6"/>
          <p:cNvSpPr/>
          <p:nvPr/>
        </p:nvSpPr>
        <p:spPr>
          <a:xfrm>
            <a:off x="819346" y="5253646"/>
            <a:ext cx="10515600" cy="584775"/>
          </a:xfrm>
          <a:prstGeom prst="rect">
            <a:avLst/>
          </a:prstGeom>
        </p:spPr>
        <p:txBody>
          <a:bodyPr wrap="square">
            <a:spAutoFit/>
          </a:bodyPr>
          <a:lstStyle/>
          <a:p>
            <a:r>
              <a:rPr lang="lt-LT" sz="1600" dirty="0">
                <a:latin typeface="Times New Roman" panose="02020603050405020304" pitchFamily="18" charset="0"/>
                <a:cs typeface="Times New Roman" panose="02020603050405020304" pitchFamily="18" charset="0"/>
              </a:rPr>
              <a:t>Didžiausia dalis berniukų, kurie pagal šį testo įvertinimą pateko į sveikatai palankaus FP zoną, yra 14 metų, kurie pateko į tobulėjimo zoną – 11 metų ir kurie pateko į sveikatos rizikos zoną – 15 metų.</a:t>
            </a:r>
          </a:p>
        </p:txBody>
      </p:sp>
      <p:sp>
        <p:nvSpPr>
          <p:cNvPr id="2" name="Skaidrės numerio vietos rezervavimo ženklas 1"/>
          <p:cNvSpPr>
            <a:spLocks noGrp="1"/>
          </p:cNvSpPr>
          <p:nvPr>
            <p:ph type="sldNum" sz="quarter" idx="12"/>
          </p:nvPr>
        </p:nvSpPr>
        <p:spPr/>
        <p:txBody>
          <a:bodyPr/>
          <a:lstStyle/>
          <a:p>
            <a:fld id="{5A139423-0966-44BB-B12F-C69128EAC6A0}" type="slidenum">
              <a:rPr lang="lt-LT" smtClean="0"/>
              <a:t>22</a:t>
            </a:fld>
            <a:endParaRPr lang="lt-LT"/>
          </a:p>
        </p:txBody>
      </p:sp>
    </p:spTree>
    <p:extLst>
      <p:ext uri="{BB962C8B-B14F-4D97-AF65-F5344CB8AC3E}">
        <p14:creationId xmlns:p14="http://schemas.microsoft.com/office/powerpoint/2010/main" val="1794733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712989258"/>
              </p:ext>
            </p:extLst>
          </p:nvPr>
        </p:nvGraphicFramePr>
        <p:xfrm>
          <a:off x="838200" y="414779"/>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Pavadinimas 1"/>
          <p:cNvSpPr>
            <a:spLocks noGrp="1"/>
          </p:cNvSpPr>
          <p:nvPr>
            <p:ph type="title"/>
          </p:nvPr>
        </p:nvSpPr>
        <p:spPr>
          <a:xfrm>
            <a:off x="838200" y="4710852"/>
            <a:ext cx="10515600" cy="389019"/>
          </a:xfrm>
        </p:spPr>
        <p:txBody>
          <a:bodyPr>
            <a:normAutofit/>
          </a:bodyPr>
          <a:lstStyle/>
          <a:p>
            <a:r>
              <a:rPr lang="lt-LT" sz="1400" b="1" dirty="0">
                <a:latin typeface="Times New Roman" panose="02020603050405020304" pitchFamily="18" charset="0"/>
                <a:cs typeface="Times New Roman" panose="02020603050405020304" pitchFamily="18" charset="0"/>
              </a:rPr>
              <a:t>14 pav. </a:t>
            </a:r>
            <a:r>
              <a:rPr lang="lt-LT" sz="1400" dirty="0">
                <a:latin typeface="Times New Roman" panose="02020603050405020304" pitchFamily="18" charset="0"/>
                <a:cs typeface="Times New Roman" panose="02020603050405020304" pitchFamily="18" charset="0"/>
              </a:rPr>
              <a:t>11-15 metų amžiaus berniukų dalis (proc.) pagal bėgimo šaudykle 20 m testo įvertinimą</a:t>
            </a:r>
            <a:endParaRPr lang="lt-LT" sz="1400" dirty="0"/>
          </a:p>
        </p:txBody>
      </p:sp>
      <p:sp>
        <p:nvSpPr>
          <p:cNvPr id="6" name="Stačiakampis 5"/>
          <p:cNvSpPr/>
          <p:nvPr/>
        </p:nvSpPr>
        <p:spPr>
          <a:xfrm>
            <a:off x="838200" y="5289762"/>
            <a:ext cx="10515600" cy="584775"/>
          </a:xfrm>
          <a:prstGeom prst="rect">
            <a:avLst/>
          </a:prstGeom>
        </p:spPr>
        <p:txBody>
          <a:bodyPr wrap="square">
            <a:spAutoFit/>
          </a:bodyPr>
          <a:lstStyle/>
          <a:p>
            <a:r>
              <a:rPr lang="lt-LT" sz="1600" dirty="0">
                <a:latin typeface="Times New Roman" panose="02020603050405020304" pitchFamily="18" charset="0"/>
                <a:cs typeface="Times New Roman" panose="02020603050405020304" pitchFamily="18" charset="0"/>
              </a:rPr>
              <a:t>Didžiausia dalis berniukų, kurie pagal šį testo įvertinimą pateko į sveikatai palankaus FP zoną, yra 14 metų, kurie pateko į tobulėjimo zoną – 12 metų ir kurie pateko į sveikatos rizikos zoną – 13 metų.</a:t>
            </a:r>
          </a:p>
        </p:txBody>
      </p:sp>
      <p:sp>
        <p:nvSpPr>
          <p:cNvPr id="2" name="Skaidrės numerio vietos rezervavimo ženklas 1"/>
          <p:cNvSpPr>
            <a:spLocks noGrp="1"/>
          </p:cNvSpPr>
          <p:nvPr>
            <p:ph type="sldNum" sz="quarter" idx="12"/>
          </p:nvPr>
        </p:nvSpPr>
        <p:spPr/>
        <p:txBody>
          <a:bodyPr/>
          <a:lstStyle/>
          <a:p>
            <a:fld id="{5A139423-0966-44BB-B12F-C69128EAC6A0}" type="slidenum">
              <a:rPr lang="lt-LT" smtClean="0"/>
              <a:t>23</a:t>
            </a:fld>
            <a:endParaRPr lang="lt-LT"/>
          </a:p>
        </p:txBody>
      </p:sp>
    </p:spTree>
    <p:extLst>
      <p:ext uri="{BB962C8B-B14F-4D97-AF65-F5344CB8AC3E}">
        <p14:creationId xmlns:p14="http://schemas.microsoft.com/office/powerpoint/2010/main" val="38964102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63138" y="4668189"/>
            <a:ext cx="10515600" cy="407959"/>
          </a:xfrm>
        </p:spPr>
        <p:txBody>
          <a:bodyPr>
            <a:normAutofit/>
          </a:bodyPr>
          <a:lstStyle/>
          <a:p>
            <a:r>
              <a:rPr lang="lt-LT" sz="1400" b="1" dirty="0">
                <a:latin typeface="Times New Roman" panose="02020603050405020304" pitchFamily="18" charset="0"/>
                <a:cs typeface="Times New Roman" panose="02020603050405020304" pitchFamily="18" charset="0"/>
              </a:rPr>
              <a:t>15 pav. </a:t>
            </a:r>
            <a:r>
              <a:rPr lang="lt-LT" sz="1400" dirty="0">
                <a:latin typeface="Times New Roman" panose="02020603050405020304" pitchFamily="18" charset="0"/>
                <a:cs typeface="Times New Roman" panose="02020603050405020304" pitchFamily="18" charset="0"/>
              </a:rPr>
              <a:t>11-15 metų amžiaus mergaičių dalis (proc.) pagal ,,flamingo“ testo įvertinimą</a:t>
            </a: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745621494"/>
              </p:ext>
            </p:extLst>
          </p:nvPr>
        </p:nvGraphicFramePr>
        <p:xfrm>
          <a:off x="863138" y="279458"/>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863138" y="5203767"/>
            <a:ext cx="10699866" cy="584775"/>
          </a:xfrm>
          <a:prstGeom prst="rect">
            <a:avLst/>
          </a:prstGeom>
          <a:noFill/>
        </p:spPr>
        <p:txBody>
          <a:bodyPr wrap="square" rtlCol="0">
            <a:spAutoFit/>
          </a:bodyPr>
          <a:lstStyle/>
          <a:p>
            <a:r>
              <a:rPr lang="lt-LT" sz="1600" dirty="0">
                <a:latin typeface="Times New Roman" panose="02020603050405020304" pitchFamily="18" charset="0"/>
                <a:cs typeface="Times New Roman" panose="02020603050405020304" pitchFamily="18" charset="0"/>
              </a:rPr>
              <a:t>Didžiausia dalis mergaičių, kurios pagal šį testo įvertinimą pateko į sveikatai palankaus FP zoną, yra 14 metų, kurios pateko į tobulėjimo zoną ir į sveikatos rizikos zoną – 11 metų.</a:t>
            </a:r>
          </a:p>
        </p:txBody>
      </p:sp>
      <p:sp>
        <p:nvSpPr>
          <p:cNvPr id="3" name="Skaidrės numerio vietos rezervavimo ženklas 2"/>
          <p:cNvSpPr>
            <a:spLocks noGrp="1"/>
          </p:cNvSpPr>
          <p:nvPr>
            <p:ph type="sldNum" sz="quarter" idx="12"/>
          </p:nvPr>
        </p:nvSpPr>
        <p:spPr/>
        <p:txBody>
          <a:bodyPr/>
          <a:lstStyle/>
          <a:p>
            <a:fld id="{5A139423-0966-44BB-B12F-C69128EAC6A0}" type="slidenum">
              <a:rPr lang="lt-LT" smtClean="0"/>
              <a:t>24</a:t>
            </a:fld>
            <a:endParaRPr lang="lt-LT"/>
          </a:p>
        </p:txBody>
      </p:sp>
    </p:spTree>
    <p:extLst>
      <p:ext uri="{BB962C8B-B14F-4D97-AF65-F5344CB8AC3E}">
        <p14:creationId xmlns:p14="http://schemas.microsoft.com/office/powerpoint/2010/main" val="6263174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38200" y="4684192"/>
            <a:ext cx="10515600" cy="366394"/>
          </a:xfrm>
        </p:spPr>
        <p:txBody>
          <a:bodyPr>
            <a:normAutofit/>
          </a:bodyPr>
          <a:lstStyle/>
          <a:p>
            <a:r>
              <a:rPr lang="lt-LT" sz="1400" b="1" dirty="0">
                <a:latin typeface="Times New Roman" panose="02020603050405020304" pitchFamily="18" charset="0"/>
                <a:cs typeface="Times New Roman" panose="02020603050405020304" pitchFamily="18" charset="0"/>
              </a:rPr>
              <a:t>16 pav. </a:t>
            </a:r>
            <a:r>
              <a:rPr lang="lt-LT" sz="1400" dirty="0">
                <a:latin typeface="Times New Roman" panose="02020603050405020304" pitchFamily="18" charset="0"/>
                <a:cs typeface="Times New Roman" panose="02020603050405020304" pitchFamily="18" charset="0"/>
              </a:rPr>
              <a:t>11-15 metų amžiaus mergaičių dalis (proc.) pagal sėdėjimo ir siekimo testo įvertinimą</a:t>
            </a: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2838145201"/>
              </p:ext>
            </p:extLst>
          </p:nvPr>
        </p:nvGraphicFramePr>
        <p:xfrm>
          <a:off x="838200" y="27114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6" name="Stačiakampis 5"/>
          <p:cNvSpPr/>
          <p:nvPr/>
        </p:nvSpPr>
        <p:spPr>
          <a:xfrm>
            <a:off x="838200" y="5219149"/>
            <a:ext cx="10515600" cy="584775"/>
          </a:xfrm>
          <a:prstGeom prst="rect">
            <a:avLst/>
          </a:prstGeom>
        </p:spPr>
        <p:txBody>
          <a:bodyPr wrap="square">
            <a:spAutoFit/>
          </a:bodyPr>
          <a:lstStyle/>
          <a:p>
            <a:r>
              <a:rPr lang="lt-LT" sz="1600" dirty="0">
                <a:latin typeface="Times New Roman" panose="02020603050405020304" pitchFamily="18" charset="0"/>
                <a:cs typeface="Times New Roman" panose="02020603050405020304" pitchFamily="18" charset="0"/>
              </a:rPr>
              <a:t>Didžiausia dalis mergaičių, kurios pagal šį testo įvertinimą pateko į sveikatai palankaus FP zoną, yra 12 metų, kurios pateko į tobulėjimo zoną – 15 metų ir kurios pateko į sveikatos rizikos zoną – 11 metų.</a:t>
            </a:r>
          </a:p>
        </p:txBody>
      </p:sp>
      <p:sp>
        <p:nvSpPr>
          <p:cNvPr id="3" name="Skaidrės numerio vietos rezervavimo ženklas 2"/>
          <p:cNvSpPr>
            <a:spLocks noGrp="1"/>
          </p:cNvSpPr>
          <p:nvPr>
            <p:ph type="sldNum" sz="quarter" idx="12"/>
          </p:nvPr>
        </p:nvSpPr>
        <p:spPr/>
        <p:txBody>
          <a:bodyPr/>
          <a:lstStyle/>
          <a:p>
            <a:fld id="{5A139423-0966-44BB-B12F-C69128EAC6A0}" type="slidenum">
              <a:rPr lang="lt-LT" smtClean="0"/>
              <a:t>25</a:t>
            </a:fld>
            <a:endParaRPr lang="lt-LT"/>
          </a:p>
        </p:txBody>
      </p:sp>
    </p:spTree>
    <p:extLst>
      <p:ext uri="{BB962C8B-B14F-4D97-AF65-F5344CB8AC3E}">
        <p14:creationId xmlns:p14="http://schemas.microsoft.com/office/powerpoint/2010/main" val="35563853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96388" y="4782967"/>
            <a:ext cx="10515600" cy="374708"/>
          </a:xfrm>
        </p:spPr>
        <p:txBody>
          <a:bodyPr>
            <a:normAutofit/>
          </a:bodyPr>
          <a:lstStyle/>
          <a:p>
            <a:r>
              <a:rPr lang="lt-LT" sz="1400" b="1" dirty="0">
                <a:latin typeface="Times New Roman" panose="02020603050405020304" pitchFamily="18" charset="0"/>
                <a:cs typeface="Times New Roman" panose="02020603050405020304" pitchFamily="18" charset="0"/>
              </a:rPr>
              <a:t>17 pav. </a:t>
            </a:r>
            <a:r>
              <a:rPr lang="lt-LT" sz="1400" dirty="0">
                <a:latin typeface="Times New Roman" panose="02020603050405020304" pitchFamily="18" charset="0"/>
                <a:cs typeface="Times New Roman" panose="02020603050405020304" pitchFamily="18" charset="0"/>
              </a:rPr>
              <a:t>11-15 metų amžiaus mergaičių dalis (proc.) pagal šuolio iš vietos į tolį testo įvertinimą</a:t>
            </a:r>
          </a:p>
        </p:txBody>
      </p:sp>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3460174260"/>
              </p:ext>
            </p:extLst>
          </p:nvPr>
        </p:nvGraphicFramePr>
        <p:xfrm>
          <a:off x="896388" y="315251"/>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Stačiakampis 4"/>
          <p:cNvSpPr/>
          <p:nvPr/>
        </p:nvSpPr>
        <p:spPr>
          <a:xfrm>
            <a:off x="896388" y="5274053"/>
            <a:ext cx="10515600" cy="584775"/>
          </a:xfrm>
          <a:prstGeom prst="rect">
            <a:avLst/>
          </a:prstGeom>
        </p:spPr>
        <p:txBody>
          <a:bodyPr wrap="square">
            <a:spAutoFit/>
          </a:bodyPr>
          <a:lstStyle/>
          <a:p>
            <a:r>
              <a:rPr lang="lt-LT" sz="1600" dirty="0">
                <a:latin typeface="Times New Roman" panose="02020603050405020304" pitchFamily="18" charset="0"/>
                <a:cs typeface="Times New Roman" panose="02020603050405020304" pitchFamily="18" charset="0"/>
              </a:rPr>
              <a:t>Didžiausia dalis mergaičių, kurios pagal šį testo įvertinimą pateko į sveikatai palankaus FP zoną, yra 11 metų, kurios pateko į tobulėjimo zoną – 12 metų ir kurios pateko į sveikatos rizikos zoną – 15 metų.</a:t>
            </a:r>
          </a:p>
        </p:txBody>
      </p:sp>
      <p:sp>
        <p:nvSpPr>
          <p:cNvPr id="3" name="Skaidrės numerio vietos rezervavimo ženklas 2"/>
          <p:cNvSpPr>
            <a:spLocks noGrp="1"/>
          </p:cNvSpPr>
          <p:nvPr>
            <p:ph type="sldNum" sz="quarter" idx="12"/>
          </p:nvPr>
        </p:nvSpPr>
        <p:spPr/>
        <p:txBody>
          <a:bodyPr/>
          <a:lstStyle/>
          <a:p>
            <a:fld id="{5A139423-0966-44BB-B12F-C69128EAC6A0}" type="slidenum">
              <a:rPr lang="lt-LT" smtClean="0"/>
              <a:t>26</a:t>
            </a:fld>
            <a:endParaRPr lang="lt-LT"/>
          </a:p>
        </p:txBody>
      </p:sp>
    </p:spTree>
    <p:extLst>
      <p:ext uri="{BB962C8B-B14F-4D97-AF65-F5344CB8AC3E}">
        <p14:creationId xmlns:p14="http://schemas.microsoft.com/office/powerpoint/2010/main" val="22971109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urinio vietos rezervavimo ženklas 3"/>
          <p:cNvGraphicFramePr>
            <a:graphicFrameLocks noGrp="1"/>
          </p:cNvGraphicFramePr>
          <p:nvPr>
            <p:ph idx="1"/>
            <p:extLst>
              <p:ext uri="{D42A27DB-BD31-4B8C-83A1-F6EECF244321}">
                <p14:modId xmlns:p14="http://schemas.microsoft.com/office/powerpoint/2010/main" val="1498670564"/>
              </p:ext>
            </p:extLst>
          </p:nvPr>
        </p:nvGraphicFramePr>
        <p:xfrm>
          <a:off x="871451" y="279458"/>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5" name="Pavadinimas 1"/>
          <p:cNvSpPr>
            <a:spLocks noGrp="1"/>
          </p:cNvSpPr>
          <p:nvPr>
            <p:ph type="title"/>
          </p:nvPr>
        </p:nvSpPr>
        <p:spPr>
          <a:xfrm>
            <a:off x="871451" y="4911470"/>
            <a:ext cx="10515600" cy="308206"/>
          </a:xfrm>
        </p:spPr>
        <p:txBody>
          <a:bodyPr>
            <a:normAutofit/>
          </a:bodyPr>
          <a:lstStyle/>
          <a:p>
            <a:r>
              <a:rPr lang="lt-LT" sz="1400" b="1" dirty="0">
                <a:latin typeface="Times New Roman" panose="02020603050405020304" pitchFamily="18" charset="0"/>
                <a:cs typeface="Times New Roman" panose="02020603050405020304" pitchFamily="18" charset="0"/>
              </a:rPr>
              <a:t>18 pav. </a:t>
            </a:r>
            <a:r>
              <a:rPr lang="lt-LT" sz="1400" dirty="0">
                <a:latin typeface="Times New Roman" panose="02020603050405020304" pitchFamily="18" charset="0"/>
                <a:cs typeface="Times New Roman" panose="02020603050405020304" pitchFamily="18" charset="0"/>
              </a:rPr>
              <a:t>11-15 metų amžiaus mergaičių dalis (proc.) pagal bėgimo šaudykle 10 × 5 m testo įvertinimą</a:t>
            </a:r>
            <a:endParaRPr lang="lt-LT" sz="1400" dirty="0"/>
          </a:p>
        </p:txBody>
      </p:sp>
      <p:sp>
        <p:nvSpPr>
          <p:cNvPr id="6" name="Stačiakampis 5"/>
          <p:cNvSpPr/>
          <p:nvPr/>
        </p:nvSpPr>
        <p:spPr>
          <a:xfrm>
            <a:off x="871451" y="5500351"/>
            <a:ext cx="11077194" cy="584775"/>
          </a:xfrm>
          <a:prstGeom prst="rect">
            <a:avLst/>
          </a:prstGeom>
        </p:spPr>
        <p:txBody>
          <a:bodyPr wrap="square">
            <a:spAutoFit/>
          </a:bodyPr>
          <a:lstStyle/>
          <a:p>
            <a:pPr algn="just"/>
            <a:r>
              <a:rPr lang="lt-LT" sz="1600" dirty="0">
                <a:latin typeface="Times New Roman" panose="02020603050405020304" pitchFamily="18" charset="0"/>
                <a:cs typeface="Times New Roman" panose="02020603050405020304" pitchFamily="18" charset="0"/>
              </a:rPr>
              <a:t>Didžiausia dalis mergaičių, kurios pagal šį testo įvertinimą pateko į sveikatai palankaus FP zoną, yra 14 metų, kurios pateko į tobulėjimo zoną – 11 metų.</a:t>
            </a:r>
            <a:endParaRPr lang="lt-LT" dirty="0">
              <a:latin typeface="Times New Roman" panose="02020603050405020304" pitchFamily="18" charset="0"/>
              <a:cs typeface="Times New Roman" panose="02020603050405020304" pitchFamily="18" charset="0"/>
            </a:endParaRPr>
          </a:p>
        </p:txBody>
      </p:sp>
      <p:sp>
        <p:nvSpPr>
          <p:cNvPr id="2" name="Skaidrės numerio vietos rezervavimo ženklas 1"/>
          <p:cNvSpPr>
            <a:spLocks noGrp="1"/>
          </p:cNvSpPr>
          <p:nvPr>
            <p:ph type="sldNum" sz="quarter" idx="12"/>
          </p:nvPr>
        </p:nvSpPr>
        <p:spPr/>
        <p:txBody>
          <a:bodyPr/>
          <a:lstStyle/>
          <a:p>
            <a:fld id="{5A139423-0966-44BB-B12F-C69128EAC6A0}" type="slidenum">
              <a:rPr lang="lt-LT" smtClean="0"/>
              <a:t>27</a:t>
            </a:fld>
            <a:endParaRPr lang="lt-LT"/>
          </a:p>
        </p:txBody>
      </p:sp>
    </p:spTree>
    <p:extLst>
      <p:ext uri="{BB962C8B-B14F-4D97-AF65-F5344CB8AC3E}">
        <p14:creationId xmlns:p14="http://schemas.microsoft.com/office/powerpoint/2010/main" val="6337586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vadinimas 1"/>
          <p:cNvSpPr>
            <a:spLocks noGrp="1"/>
          </p:cNvSpPr>
          <p:nvPr>
            <p:ph type="title"/>
          </p:nvPr>
        </p:nvSpPr>
        <p:spPr>
          <a:xfrm>
            <a:off x="888076" y="4772112"/>
            <a:ext cx="10515600" cy="433388"/>
          </a:xfrm>
        </p:spPr>
        <p:txBody>
          <a:bodyPr>
            <a:normAutofit/>
          </a:bodyPr>
          <a:lstStyle/>
          <a:p>
            <a:r>
              <a:rPr lang="lt-LT" sz="1400" b="1" dirty="0">
                <a:latin typeface="Times New Roman" panose="02020603050405020304" pitchFamily="18" charset="0"/>
                <a:cs typeface="Times New Roman" panose="02020603050405020304" pitchFamily="18" charset="0"/>
              </a:rPr>
              <a:t>19 pav. </a:t>
            </a:r>
            <a:r>
              <a:rPr lang="lt-LT" sz="1400" dirty="0">
                <a:latin typeface="Times New Roman" panose="02020603050405020304" pitchFamily="18" charset="0"/>
                <a:cs typeface="Times New Roman" panose="02020603050405020304" pitchFamily="18" charset="0"/>
              </a:rPr>
              <a:t>11-15 metų amžiaus mergaičių dalis (proc.) pagal bėgimo šaudykle 20 m testo įvertinimą</a:t>
            </a:r>
            <a:endParaRPr lang="lt-LT" sz="1400" dirty="0"/>
          </a:p>
        </p:txBody>
      </p:sp>
      <p:sp>
        <p:nvSpPr>
          <p:cNvPr id="7" name="Stačiakampis 6"/>
          <p:cNvSpPr/>
          <p:nvPr/>
        </p:nvSpPr>
        <p:spPr>
          <a:xfrm>
            <a:off x="888076" y="5484363"/>
            <a:ext cx="10515600" cy="584775"/>
          </a:xfrm>
          <a:prstGeom prst="rect">
            <a:avLst/>
          </a:prstGeom>
        </p:spPr>
        <p:txBody>
          <a:bodyPr wrap="square">
            <a:spAutoFit/>
          </a:bodyPr>
          <a:lstStyle/>
          <a:p>
            <a:pPr algn="just"/>
            <a:r>
              <a:rPr lang="lt-LT" sz="1600" dirty="0">
                <a:latin typeface="Times New Roman" panose="02020603050405020304" pitchFamily="18" charset="0"/>
                <a:cs typeface="Times New Roman" panose="02020603050405020304" pitchFamily="18" charset="0"/>
              </a:rPr>
              <a:t>Didžiausia dalis mergaičių, kurios pagal šį testo įvertinimą pateko į sveikatai palankaus FP zoną, yra 11 metų, kurios pateko į tobulėjimo zoną – 15 metų ir kurios pateko į sveikatos rizikos zoną – 11 metų.</a:t>
            </a:r>
          </a:p>
        </p:txBody>
      </p:sp>
      <p:graphicFrame>
        <p:nvGraphicFramePr>
          <p:cNvPr id="6" name="Turinio vietos rezervavimo ženklas 5"/>
          <p:cNvGraphicFramePr>
            <a:graphicFrameLocks noGrp="1"/>
          </p:cNvGraphicFramePr>
          <p:nvPr>
            <p:ph idx="1"/>
            <p:extLst>
              <p:ext uri="{D42A27DB-BD31-4B8C-83A1-F6EECF244321}">
                <p14:modId xmlns:p14="http://schemas.microsoft.com/office/powerpoint/2010/main" val="1996150827"/>
              </p:ext>
            </p:extLst>
          </p:nvPr>
        </p:nvGraphicFramePr>
        <p:xfrm>
          <a:off x="888076" y="321021"/>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2" name="Skaidrės numerio vietos rezervavimo ženklas 1"/>
          <p:cNvSpPr>
            <a:spLocks noGrp="1"/>
          </p:cNvSpPr>
          <p:nvPr>
            <p:ph type="sldNum" sz="quarter" idx="12"/>
          </p:nvPr>
        </p:nvSpPr>
        <p:spPr/>
        <p:txBody>
          <a:bodyPr/>
          <a:lstStyle/>
          <a:p>
            <a:fld id="{5A139423-0966-44BB-B12F-C69128EAC6A0}" type="slidenum">
              <a:rPr lang="lt-LT" smtClean="0"/>
              <a:t>28</a:t>
            </a:fld>
            <a:endParaRPr lang="lt-LT"/>
          </a:p>
        </p:txBody>
      </p:sp>
    </p:spTree>
    <p:extLst>
      <p:ext uri="{BB962C8B-B14F-4D97-AF65-F5344CB8AC3E}">
        <p14:creationId xmlns:p14="http://schemas.microsoft.com/office/powerpoint/2010/main" val="617284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38200" y="4640394"/>
            <a:ext cx="10515600" cy="413633"/>
          </a:xfrm>
        </p:spPr>
        <p:txBody>
          <a:bodyPr>
            <a:normAutofit fontScale="90000"/>
          </a:bodyPr>
          <a:lstStyle/>
          <a:p>
            <a:r>
              <a:rPr lang="lt-LT" sz="1400" b="1" dirty="0">
                <a:latin typeface="Times New Roman" panose="02020603050405020304" pitchFamily="18" charset="0"/>
                <a:cs typeface="Times New Roman" panose="02020603050405020304" pitchFamily="18" charset="0"/>
              </a:rPr>
              <a:t>20 pav. </a:t>
            </a:r>
            <a:r>
              <a:rPr lang="lt-LT" sz="1400" dirty="0">
                <a:latin typeface="Times New Roman" panose="02020603050405020304" pitchFamily="18" charset="0"/>
                <a:cs typeface="Times New Roman" panose="02020603050405020304" pitchFamily="18" charset="0"/>
              </a:rPr>
              <a:t>11-15 metų amžiaus berniukų ir mergaičių skaičius pagal flamingo, sėdėjimo ir siekimo, šuolio iš vietos į tolį, bėgimo šaudykle 10×5 m, ir bėgimo šaudykle 20 m testų įvertinimą</a:t>
            </a:r>
            <a:endParaRPr lang="lt-LT" sz="1400" dirty="0"/>
          </a:p>
        </p:txBody>
      </p:sp>
      <p:graphicFrame>
        <p:nvGraphicFramePr>
          <p:cNvPr id="6" name="Turinio vietos rezervavimo ženklas 5"/>
          <p:cNvGraphicFramePr>
            <a:graphicFrameLocks noGrp="1"/>
          </p:cNvGraphicFramePr>
          <p:nvPr>
            <p:ph idx="1"/>
            <p:extLst>
              <p:ext uri="{D42A27DB-BD31-4B8C-83A1-F6EECF244321}">
                <p14:modId xmlns:p14="http://schemas.microsoft.com/office/powerpoint/2010/main" val="908100236"/>
              </p:ext>
            </p:extLst>
          </p:nvPr>
        </p:nvGraphicFramePr>
        <p:xfrm>
          <a:off x="930111" y="157081"/>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838200" y="5373278"/>
            <a:ext cx="10699422" cy="1077218"/>
          </a:xfrm>
          <a:prstGeom prst="rect">
            <a:avLst/>
          </a:prstGeom>
          <a:noFill/>
        </p:spPr>
        <p:txBody>
          <a:bodyPr wrap="square" rtlCol="0">
            <a:spAutoFit/>
          </a:bodyPr>
          <a:lstStyle/>
          <a:p>
            <a:pPr algn="just"/>
            <a:r>
              <a:rPr lang="lt-LT" sz="1600" dirty="0">
                <a:latin typeface="Times New Roman" panose="02020603050405020304" pitchFamily="18" charset="0"/>
                <a:cs typeface="Times New Roman" panose="02020603050405020304" pitchFamily="18" charset="0"/>
              </a:rPr>
              <a:t>Didžiausias skaičius berniukų, patekusių į sveikatos rizikos zoną yra 10 pagal šuolio iš vietos testo įvertinimą. Pagal bėgimo šaudykle 10×5 m – 4, bėgimo šaudykle 20 m. – 3 ir flamingo – 2 testų įvertinimą. </a:t>
            </a:r>
          </a:p>
          <a:p>
            <a:pPr algn="just"/>
            <a:r>
              <a:rPr lang="lt-LT" sz="1600" dirty="0">
                <a:latin typeface="Times New Roman" panose="02020603050405020304" pitchFamily="18" charset="0"/>
                <a:cs typeface="Times New Roman" panose="02020603050405020304" pitchFamily="18" charset="0"/>
              </a:rPr>
              <a:t>Didžiausias skaičius mergaičių, kurios pateko į sveikatos rizikos zoną yra 18 pagal šuolio iš vietos testo įvertinimą. Pagal sėdėjimo ir siekimo – 4, bėgimo šaudykle 20 m. – 2 ir flamingo – 1 testų įvertinimą. </a:t>
            </a:r>
          </a:p>
        </p:txBody>
      </p:sp>
      <p:sp>
        <p:nvSpPr>
          <p:cNvPr id="9" name="Skaidrės numerio vietos rezervavimo ženklas 8"/>
          <p:cNvSpPr>
            <a:spLocks noGrp="1"/>
          </p:cNvSpPr>
          <p:nvPr>
            <p:ph type="sldNum" sz="quarter" idx="12"/>
          </p:nvPr>
        </p:nvSpPr>
        <p:spPr/>
        <p:txBody>
          <a:bodyPr/>
          <a:lstStyle/>
          <a:p>
            <a:fld id="{5A139423-0966-44BB-B12F-C69128EAC6A0}" type="slidenum">
              <a:rPr lang="lt-LT" smtClean="0"/>
              <a:t>29</a:t>
            </a:fld>
            <a:endParaRPr lang="lt-LT"/>
          </a:p>
        </p:txBody>
      </p:sp>
    </p:spTree>
    <p:extLst>
      <p:ext uri="{BB962C8B-B14F-4D97-AF65-F5344CB8AC3E}">
        <p14:creationId xmlns:p14="http://schemas.microsoft.com/office/powerpoint/2010/main" val="435527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A2B6C8E-218F-4D4A-B0B5-2D38AB42C603}"/>
              </a:ext>
            </a:extLst>
          </p:cNvPr>
          <p:cNvSpPr>
            <a:spLocks noGrp="1"/>
          </p:cNvSpPr>
          <p:nvPr>
            <p:ph type="title"/>
          </p:nvPr>
        </p:nvSpPr>
        <p:spPr/>
        <p:txBody>
          <a:bodyPr>
            <a:normAutofit/>
          </a:bodyPr>
          <a:lstStyle/>
          <a:p>
            <a:pPr algn="ctr"/>
            <a:r>
              <a:rPr lang="lt-LT" sz="3200" b="1" dirty="0">
                <a:latin typeface="Times New Roman" panose="02020603050405020304" pitchFamily="18" charset="0"/>
                <a:cs typeface="Times New Roman" panose="02020603050405020304" pitchFamily="18" charset="0"/>
              </a:rPr>
              <a:t>Bendrosios nuostatos (2)</a:t>
            </a:r>
          </a:p>
        </p:txBody>
      </p:sp>
      <p:sp>
        <p:nvSpPr>
          <p:cNvPr id="3" name="Turinio vietos rezervavimo ženklas 2">
            <a:extLst>
              <a:ext uri="{FF2B5EF4-FFF2-40B4-BE49-F238E27FC236}">
                <a16:creationId xmlns:a16="http://schemas.microsoft.com/office/drawing/2014/main" id="{C811215E-7EA6-422B-A693-AE1D3A3090B4}"/>
              </a:ext>
            </a:extLst>
          </p:cNvPr>
          <p:cNvSpPr>
            <a:spLocks noGrp="1"/>
          </p:cNvSpPr>
          <p:nvPr>
            <p:ph idx="1"/>
          </p:nvPr>
        </p:nvSpPr>
        <p:spPr/>
        <p:txBody>
          <a:bodyPr>
            <a:normAutofit/>
          </a:bodyPr>
          <a:lstStyle/>
          <a:p>
            <a:pPr algn="just"/>
            <a:r>
              <a:rPr lang="lt-LT" sz="1800" dirty="0">
                <a:latin typeface="Times New Roman" panose="02020603050405020304" pitchFamily="18" charset="0"/>
                <a:cs typeface="Times New Roman" panose="02020603050405020304" pitchFamily="18" charset="0"/>
              </a:rPr>
              <a:t>Mokinio rezultatai negali būti skelbiami ir (arba) viešai aptariami.  Mokykla mokinio fizinio pajėgumo testų rezultatus tvarko mokinio fizinio aktyvumo ugdymo tikslais ir saugo teisės aktų, reglamentuojančių dokumentų saugojimą ir archyvavimą, nustatyta tvarka.</a:t>
            </a:r>
          </a:p>
          <a:p>
            <a:pPr algn="just"/>
            <a:r>
              <a:rPr lang="lt-LT" sz="1800" b="0" i="0" dirty="0">
                <a:solidFill>
                  <a:srgbClr val="000000"/>
                </a:solidFill>
                <a:effectLst/>
                <a:latin typeface="Times New Roman" panose="02020603050405020304" pitchFamily="18" charset="0"/>
                <a:cs typeface="Times New Roman" panose="02020603050405020304" pitchFamily="18" charset="0"/>
              </a:rPr>
              <a:t>Mokinių fizinio pajėgumo testų rezultatai negali būti naudojami mokinių ir mokyklų reitingavimui.</a:t>
            </a:r>
          </a:p>
          <a:p>
            <a:pPr algn="just"/>
            <a:r>
              <a:rPr lang="lt-LT" sz="1800" b="0" i="0" dirty="0">
                <a:solidFill>
                  <a:srgbClr val="000000"/>
                </a:solidFill>
                <a:effectLst/>
                <a:latin typeface="Times New Roman" panose="02020603050405020304" pitchFamily="18" charset="0"/>
                <a:cs typeface="Times New Roman" panose="02020603050405020304" pitchFamily="18" charset="0"/>
              </a:rPr>
              <a:t>Mokinių fizinio pajėgumo testų rezultatų įvertinimo lentelėse (Aprašo 2 priedas) pateikti rezultatai negali būti traktuojami kaip mokiniams privalomos įvykdyti normos. Kiekvienos mokinio fizinės ypatybės priskyrimas Aprašo 14 punkte nurodytai zonai yra skirtas gerinti savo fizinį pajėgumą fizinio aktyvumo priemonėmis bei didinti mokinio suvokimui apie galimas grėsmes jo sveikatai.</a:t>
            </a:r>
            <a:endParaRPr lang="lt-LT" sz="1800" dirty="0">
              <a:latin typeface="Times New Roman" panose="02020603050405020304" pitchFamily="18" charset="0"/>
              <a:cs typeface="Times New Roman" panose="02020603050405020304" pitchFamily="18" charset="0"/>
            </a:endParaRPr>
          </a:p>
        </p:txBody>
      </p:sp>
      <p:sp>
        <p:nvSpPr>
          <p:cNvPr id="4" name="Skaidrės numerio vietos rezervavimo ženklas 3">
            <a:extLst>
              <a:ext uri="{FF2B5EF4-FFF2-40B4-BE49-F238E27FC236}">
                <a16:creationId xmlns:a16="http://schemas.microsoft.com/office/drawing/2014/main" id="{FE3AEB6D-2965-4EAC-A7A8-37042E53A403}"/>
              </a:ext>
            </a:extLst>
          </p:cNvPr>
          <p:cNvSpPr>
            <a:spLocks noGrp="1"/>
          </p:cNvSpPr>
          <p:nvPr>
            <p:ph type="sldNum" sz="quarter" idx="12"/>
          </p:nvPr>
        </p:nvSpPr>
        <p:spPr/>
        <p:txBody>
          <a:bodyPr/>
          <a:lstStyle/>
          <a:p>
            <a:fld id="{5A139423-0966-44BB-B12F-C69128EAC6A0}" type="slidenum">
              <a:rPr lang="lt-LT" smtClean="0"/>
              <a:t>3</a:t>
            </a:fld>
            <a:endParaRPr lang="lt-LT"/>
          </a:p>
        </p:txBody>
      </p:sp>
    </p:spTree>
    <p:extLst>
      <p:ext uri="{BB962C8B-B14F-4D97-AF65-F5344CB8AC3E}">
        <p14:creationId xmlns:p14="http://schemas.microsoft.com/office/powerpoint/2010/main" val="1251580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606DA45-7787-4B88-AB40-89698C6F7CF8}"/>
              </a:ext>
            </a:extLst>
          </p:cNvPr>
          <p:cNvSpPr>
            <a:spLocks noGrp="1"/>
          </p:cNvSpPr>
          <p:nvPr>
            <p:ph type="title"/>
          </p:nvPr>
        </p:nvSpPr>
        <p:spPr>
          <a:xfrm>
            <a:off x="838200" y="365125"/>
            <a:ext cx="10515600" cy="6052608"/>
          </a:xfrm>
        </p:spPr>
        <p:txBody>
          <a:bodyPr/>
          <a:lstStyle/>
          <a:p>
            <a:pPr algn="ctr"/>
            <a:r>
              <a:rPr lang="lt-LT" b="1" dirty="0">
                <a:latin typeface="Times New Roman" panose="02020603050405020304" pitchFamily="18" charset="0"/>
                <a:cs typeface="Times New Roman" panose="02020603050405020304" pitchFamily="18" charset="0"/>
              </a:rPr>
              <a:t>Pradinio ugdymo programos mokinių, priskiriamų sveikatos rizikos zonai, fizinio pajėgumo gerinimo rekomendacijos</a:t>
            </a:r>
          </a:p>
        </p:txBody>
      </p:sp>
      <p:sp>
        <p:nvSpPr>
          <p:cNvPr id="4" name="Skaidrės numerio vietos rezervavimo ženklas 3">
            <a:extLst>
              <a:ext uri="{FF2B5EF4-FFF2-40B4-BE49-F238E27FC236}">
                <a16:creationId xmlns:a16="http://schemas.microsoft.com/office/drawing/2014/main" id="{1BEE8AD6-A7D5-4E41-BE4E-857EABF7FB3D}"/>
              </a:ext>
            </a:extLst>
          </p:cNvPr>
          <p:cNvSpPr>
            <a:spLocks noGrp="1"/>
          </p:cNvSpPr>
          <p:nvPr>
            <p:ph type="sldNum" sz="quarter" idx="12"/>
          </p:nvPr>
        </p:nvSpPr>
        <p:spPr/>
        <p:txBody>
          <a:bodyPr/>
          <a:lstStyle/>
          <a:p>
            <a:fld id="{5A139423-0966-44BB-B12F-C69128EAC6A0}" type="slidenum">
              <a:rPr lang="lt-LT" smtClean="0"/>
              <a:t>30</a:t>
            </a:fld>
            <a:endParaRPr lang="lt-LT"/>
          </a:p>
        </p:txBody>
      </p:sp>
    </p:spTree>
    <p:extLst>
      <p:ext uri="{BB962C8B-B14F-4D97-AF65-F5344CB8AC3E}">
        <p14:creationId xmlns:p14="http://schemas.microsoft.com/office/powerpoint/2010/main" val="3177800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11BE036-F1D4-473B-A0E8-F1EFDCE3EDBF}"/>
              </a:ext>
            </a:extLst>
          </p:cNvPr>
          <p:cNvSpPr>
            <a:spLocks noGrp="1"/>
          </p:cNvSpPr>
          <p:nvPr>
            <p:ph type="title"/>
          </p:nvPr>
        </p:nvSpPr>
        <p:spPr>
          <a:xfrm>
            <a:off x="838200" y="365125"/>
            <a:ext cx="10515600" cy="1656821"/>
          </a:xfrm>
        </p:spPr>
        <p:txBody>
          <a:bodyPr>
            <a:noAutofit/>
          </a:bodyPr>
          <a:lstStyle/>
          <a:p>
            <a:pPr algn="ctr"/>
            <a:r>
              <a:rPr lang="lt-LT" sz="3000" b="1" dirty="0">
                <a:latin typeface="Times New Roman" panose="02020603050405020304" pitchFamily="18" charset="0"/>
                <a:cs typeface="Times New Roman" panose="02020603050405020304" pitchFamily="18" charset="0"/>
              </a:rPr>
              <a:t>Mokinių, patekusių į sveikatos rizikos zoną, fizinių ypatybių įvertinimas ir </a:t>
            </a:r>
            <a:r>
              <a:rPr lang="lt-LT" sz="3000" b="1" i="0" u="none" strike="noStrike" baseline="0" dirty="0">
                <a:effectLst/>
                <a:latin typeface="Times New Roman" panose="02020603050405020304" pitchFamily="18" charset="0"/>
                <a:cs typeface="Times New Roman" panose="02020603050405020304" pitchFamily="18" charset="0"/>
              </a:rPr>
              <a:t>fizinio pajėgumo </a:t>
            </a:r>
            <a:r>
              <a:rPr lang="lt-LT" sz="3000" b="1" dirty="0">
                <a:latin typeface="Times New Roman" panose="02020603050405020304" pitchFamily="18" charset="0"/>
                <a:cs typeface="Times New Roman" panose="02020603050405020304" pitchFamily="18" charset="0"/>
              </a:rPr>
              <a:t>gerinimo rekomendacijos </a:t>
            </a:r>
            <a:r>
              <a:rPr lang="lt-LT" sz="3000" b="1" i="0" u="none" strike="noStrike" baseline="0" dirty="0">
                <a:effectLst/>
                <a:latin typeface="Times New Roman" panose="02020603050405020304" pitchFamily="18" charset="0"/>
                <a:cs typeface="Times New Roman" panose="02020603050405020304" pitchFamily="18" charset="0"/>
              </a:rPr>
              <a:t>pagal </a:t>
            </a:r>
            <a:r>
              <a:rPr lang="lt-LT" sz="3000" b="1" dirty="0">
                <a:latin typeface="Times New Roman" panose="02020603050405020304" pitchFamily="18" charset="0"/>
                <a:cs typeface="Times New Roman" panose="02020603050405020304" pitchFamily="18" charset="0"/>
              </a:rPr>
              <a:t>bėgimo šaudykle 10</a:t>
            </a:r>
            <a:r>
              <a:rPr lang="lt-LT" sz="3000" b="1" i="0" u="none" strike="noStrike" baseline="0" dirty="0">
                <a:effectLst/>
                <a:latin typeface="Times New Roman" panose="02020603050405020304" pitchFamily="18" charset="0"/>
                <a:cs typeface="Times New Roman" panose="02020603050405020304" pitchFamily="18" charset="0"/>
              </a:rPr>
              <a:t>×5 m testo įvertinimą</a:t>
            </a:r>
            <a:endParaRPr lang="lt-LT" sz="3000" b="1" dirty="0">
              <a:latin typeface="Times New Roman" panose="02020603050405020304" pitchFamily="18" charset="0"/>
              <a:cs typeface="Times New Roman" panose="02020603050405020304" pitchFamily="18" charset="0"/>
            </a:endParaRPr>
          </a:p>
        </p:txBody>
      </p:sp>
      <p:sp>
        <p:nvSpPr>
          <p:cNvPr id="3" name="Turinio vietos rezervavimo ženklas 2">
            <a:extLst>
              <a:ext uri="{FF2B5EF4-FFF2-40B4-BE49-F238E27FC236}">
                <a16:creationId xmlns:a16="http://schemas.microsoft.com/office/drawing/2014/main" id="{CDBC62C4-26B5-46AA-99EE-7407E4E42F87}"/>
              </a:ext>
            </a:extLst>
          </p:cNvPr>
          <p:cNvSpPr>
            <a:spLocks noGrp="1"/>
          </p:cNvSpPr>
          <p:nvPr>
            <p:ph idx="1"/>
          </p:nvPr>
        </p:nvSpPr>
        <p:spPr>
          <a:xfrm>
            <a:off x="838200" y="2201333"/>
            <a:ext cx="10515600" cy="3975630"/>
          </a:xfrm>
        </p:spPr>
        <p:txBody>
          <a:bodyPr>
            <a:normAutofit lnSpcReduction="10000"/>
          </a:bodyPr>
          <a:lstStyle/>
          <a:p>
            <a:pPr marL="0" marR="0" indent="0" algn="just">
              <a:spcBef>
                <a:spcPts val="0"/>
              </a:spcBef>
              <a:spcAft>
                <a:spcPts val="0"/>
              </a:spcAft>
              <a:buNone/>
            </a:pPr>
            <a:r>
              <a:rPr lang="lt-LT" sz="1800" b="1" i="1" dirty="0">
                <a:solidFill>
                  <a:srgbClr val="000000"/>
                </a:solidFill>
                <a:effectLst/>
                <a:latin typeface="Times New Roman" panose="02020603050405020304" pitchFamily="18" charset="0"/>
              </a:rPr>
              <a:t>Ką tai rodo?</a:t>
            </a:r>
          </a:p>
          <a:p>
            <a:pPr marL="0" marR="0" indent="0" algn="just">
              <a:spcBef>
                <a:spcPts val="0"/>
              </a:spcBef>
              <a:spcAft>
                <a:spcPts val="0"/>
              </a:spcAft>
              <a:buNone/>
            </a:pPr>
            <a:endParaRPr lang="lt-LT" sz="1800" b="1" i="1" dirty="0">
              <a:solidFill>
                <a:srgbClr val="000000"/>
              </a:solidFill>
              <a:effectLst/>
              <a:latin typeface="Times New Roman" panose="02020603050405020304" pitchFamily="18" charset="0"/>
            </a:endParaRPr>
          </a:p>
          <a:p>
            <a:pPr marL="0" marR="0" algn="just">
              <a:spcBef>
                <a:spcPts val="0"/>
              </a:spcBef>
              <a:spcAft>
                <a:spcPts val="0"/>
              </a:spcAft>
            </a:pPr>
            <a:r>
              <a:rPr lang="lt-LT" sz="1800" b="0" i="0" dirty="0">
                <a:solidFill>
                  <a:srgbClr val="000000"/>
                </a:solidFill>
                <a:effectLst/>
                <a:latin typeface="Times New Roman" panose="02020603050405020304" pitchFamily="18" charset="0"/>
              </a:rPr>
              <a:t>Mažas greitumas ir vikrumas rodo, jog vaikas nepakankamai gerai kontroliuoja savo judesius. Padidėja kritimų, traumų rizika. Ilgiau atsistatoma po intensyvaus fizinio krūvio.</a:t>
            </a:r>
          </a:p>
          <a:p>
            <a:pPr marL="0" marR="0" algn="just">
              <a:spcBef>
                <a:spcPts val="0"/>
              </a:spcBef>
              <a:spcAft>
                <a:spcPts val="0"/>
              </a:spcAft>
            </a:pPr>
            <a:r>
              <a:rPr lang="lt-LT" sz="1800" b="0" i="0" dirty="0">
                <a:solidFill>
                  <a:srgbClr val="000000"/>
                </a:solidFill>
                <a:effectLst/>
                <a:latin typeface="Times New Roman" panose="02020603050405020304" pitchFamily="18" charset="0"/>
              </a:rPr>
              <a:t>Mažesnis greitumas ir vikrumas siejamas su antsvoriu ar nutukimu.</a:t>
            </a:r>
          </a:p>
          <a:p>
            <a:pPr marL="0" marR="0" indent="0" algn="just">
              <a:spcBef>
                <a:spcPts val="0"/>
              </a:spcBef>
              <a:spcAft>
                <a:spcPts val="0"/>
              </a:spcAft>
              <a:buNone/>
            </a:pPr>
            <a:endParaRPr lang="lt-LT" sz="1800" b="0" i="0" dirty="0">
              <a:solidFill>
                <a:srgbClr val="000000"/>
              </a:solidFill>
              <a:effectLst/>
              <a:latin typeface="Times New Roman" panose="02020603050405020304" pitchFamily="18" charset="0"/>
            </a:endParaRPr>
          </a:p>
          <a:p>
            <a:pPr marL="0" marR="0" indent="0" algn="just">
              <a:spcBef>
                <a:spcPts val="0"/>
              </a:spcBef>
              <a:spcAft>
                <a:spcPts val="0"/>
              </a:spcAft>
              <a:buNone/>
            </a:pPr>
            <a:r>
              <a:rPr lang="lt-LT" sz="1800" b="1" i="1" dirty="0">
                <a:solidFill>
                  <a:srgbClr val="000000"/>
                </a:solidFill>
                <a:effectLst/>
                <a:latin typeface="Times New Roman" panose="02020603050405020304" pitchFamily="18" charset="0"/>
              </a:rPr>
              <a:t>Rekomenduojama:</a:t>
            </a:r>
          </a:p>
          <a:p>
            <a:pPr marL="0" marR="0" indent="0" algn="just">
              <a:spcBef>
                <a:spcPts val="0"/>
              </a:spcBef>
              <a:spcAft>
                <a:spcPts val="0"/>
              </a:spcAft>
              <a:buNone/>
            </a:pPr>
            <a:endParaRPr lang="lt-LT" sz="1800" b="0" i="0" dirty="0">
              <a:solidFill>
                <a:srgbClr val="000000"/>
              </a:solidFill>
              <a:effectLst/>
              <a:latin typeface="Times New Roman" panose="02020603050405020304" pitchFamily="18" charset="0"/>
            </a:endParaRPr>
          </a:p>
          <a:p>
            <a:pPr marL="0" marR="0" algn="just">
              <a:spcBef>
                <a:spcPts val="0"/>
              </a:spcBef>
              <a:spcAft>
                <a:spcPts val="0"/>
              </a:spcAft>
            </a:pPr>
            <a:r>
              <a:rPr lang="lt-LT" sz="1800" b="0" i="0" dirty="0">
                <a:solidFill>
                  <a:srgbClr val="000000"/>
                </a:solidFill>
                <a:effectLst/>
                <a:latin typeface="Times New Roman" panose="02020603050405020304" pitchFamily="18" charset="0"/>
              </a:rPr>
              <a:t>Pradžioje lavinti tikslumą, vėliau didinti greitį.</a:t>
            </a:r>
          </a:p>
          <a:p>
            <a:pPr marL="0" marR="0" algn="just">
              <a:spcBef>
                <a:spcPts val="0"/>
              </a:spcBef>
              <a:spcAft>
                <a:spcPts val="0"/>
              </a:spcAft>
            </a:pPr>
            <a:r>
              <a:rPr lang="lt-LT" sz="1800" b="0" i="0" dirty="0">
                <a:solidFill>
                  <a:srgbClr val="000000"/>
                </a:solidFill>
                <a:effectLst/>
                <a:latin typeface="Times New Roman" panose="02020603050405020304" pitchFamily="18" charset="0"/>
              </a:rPr>
              <a:t>Pratimai judesių tikslumui ir greičiui, patiesus ant horizontalaus paviršiaus virvines kopėčias.</a:t>
            </a:r>
          </a:p>
          <a:p>
            <a:pPr marL="0" marR="0" algn="just">
              <a:spcBef>
                <a:spcPts val="0"/>
              </a:spcBef>
              <a:spcAft>
                <a:spcPts val="0"/>
              </a:spcAft>
            </a:pPr>
            <a:r>
              <a:rPr lang="lt-LT" sz="1800" b="0" i="0" dirty="0">
                <a:solidFill>
                  <a:srgbClr val="000000"/>
                </a:solidFill>
                <a:effectLst/>
                <a:latin typeface="Times New Roman" panose="02020603050405020304" pitchFamily="18" charset="0"/>
              </a:rPr>
              <a:t>Tarp pratimų serijų būtinas atsipalaidavimas, nes pavargęs raumuo netobulėja. Būtina ilsėtis nuo 30 s iki 3 min., bet ne trumpiau ir ne ilgiau. Atlikti tiek vieno pratimo serijų, kiek vaikas jaučiasi pajėgus, pamažu didinant serijų skaičių iki 10.</a:t>
            </a:r>
          </a:p>
          <a:p>
            <a:pPr marL="0" marR="0" indent="0" algn="just">
              <a:spcBef>
                <a:spcPts val="0"/>
              </a:spcBef>
              <a:spcAft>
                <a:spcPts val="0"/>
              </a:spcAft>
              <a:buNone/>
            </a:pPr>
            <a:endParaRPr lang="lt-LT" sz="1800" b="0" i="0" dirty="0">
              <a:solidFill>
                <a:srgbClr val="000000"/>
              </a:solidFill>
              <a:effectLst/>
              <a:latin typeface="Times New Roman" panose="02020603050405020304" pitchFamily="18" charset="0"/>
            </a:endParaRPr>
          </a:p>
          <a:p>
            <a:pPr marL="0" marR="0" indent="0" algn="just">
              <a:spcBef>
                <a:spcPts val="0"/>
              </a:spcBef>
              <a:spcAft>
                <a:spcPts val="0"/>
              </a:spcAft>
              <a:buNone/>
            </a:pPr>
            <a:r>
              <a:rPr lang="lt-LT" sz="1800" b="1" i="1" dirty="0">
                <a:solidFill>
                  <a:srgbClr val="000000"/>
                </a:solidFill>
                <a:effectLst/>
                <a:latin typeface="Times New Roman" panose="02020603050405020304" pitchFamily="18" charset="0"/>
              </a:rPr>
              <a:t>Greitumui, vikrumui ugdyti rekomenduojamos šios sporto šakos: </a:t>
            </a:r>
          </a:p>
          <a:p>
            <a:pPr marL="0" marR="0" indent="0" algn="just">
              <a:spcBef>
                <a:spcPts val="0"/>
              </a:spcBef>
              <a:spcAft>
                <a:spcPts val="0"/>
              </a:spcAft>
              <a:buNone/>
            </a:pPr>
            <a:endParaRPr lang="lt-LT" sz="1800" b="1" i="1" dirty="0">
              <a:solidFill>
                <a:srgbClr val="000000"/>
              </a:solidFill>
              <a:effectLst/>
              <a:latin typeface="Times New Roman" panose="02020603050405020304" pitchFamily="18" charset="0"/>
            </a:endParaRPr>
          </a:p>
          <a:p>
            <a:pPr algn="just">
              <a:spcBef>
                <a:spcPts val="0"/>
              </a:spcBef>
            </a:pPr>
            <a:r>
              <a:rPr lang="lt-LT" sz="1800" b="0" i="0" dirty="0">
                <a:solidFill>
                  <a:srgbClr val="000000"/>
                </a:solidFill>
                <a:effectLst/>
                <a:latin typeface="Times New Roman" panose="02020603050405020304" pitchFamily="18" charset="0"/>
              </a:rPr>
              <a:t>futbolas, krepšinis, lengvoji atletika, tenisas, rankinis, orientavimosi sportas, biatlonas, beisbolas, regbis.</a:t>
            </a:r>
          </a:p>
          <a:p>
            <a:pPr marL="0" indent="0">
              <a:buNone/>
            </a:pPr>
            <a:endParaRPr lang="lt-LT" dirty="0"/>
          </a:p>
        </p:txBody>
      </p:sp>
      <p:sp>
        <p:nvSpPr>
          <p:cNvPr id="4" name="Skaidrės numerio vietos rezervavimo ženklas 3">
            <a:extLst>
              <a:ext uri="{FF2B5EF4-FFF2-40B4-BE49-F238E27FC236}">
                <a16:creationId xmlns:a16="http://schemas.microsoft.com/office/drawing/2014/main" id="{4622B0C0-B9A7-41BE-A6EA-1058A3418DEC}"/>
              </a:ext>
            </a:extLst>
          </p:cNvPr>
          <p:cNvSpPr>
            <a:spLocks noGrp="1"/>
          </p:cNvSpPr>
          <p:nvPr>
            <p:ph type="sldNum" sz="quarter" idx="12"/>
          </p:nvPr>
        </p:nvSpPr>
        <p:spPr/>
        <p:txBody>
          <a:bodyPr/>
          <a:lstStyle/>
          <a:p>
            <a:fld id="{5A139423-0966-44BB-B12F-C69128EAC6A0}" type="slidenum">
              <a:rPr lang="lt-LT" smtClean="0"/>
              <a:t>31</a:t>
            </a:fld>
            <a:endParaRPr lang="lt-LT"/>
          </a:p>
        </p:txBody>
      </p:sp>
    </p:spTree>
    <p:extLst>
      <p:ext uri="{BB962C8B-B14F-4D97-AF65-F5344CB8AC3E}">
        <p14:creationId xmlns:p14="http://schemas.microsoft.com/office/powerpoint/2010/main" val="287799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5455716-43D7-43A8-93D2-668279C8FD8A}"/>
              </a:ext>
            </a:extLst>
          </p:cNvPr>
          <p:cNvSpPr>
            <a:spLocks noGrp="1"/>
          </p:cNvSpPr>
          <p:nvPr>
            <p:ph type="title"/>
          </p:nvPr>
        </p:nvSpPr>
        <p:spPr>
          <a:xfrm>
            <a:off x="838200" y="365125"/>
            <a:ext cx="10515600" cy="1607608"/>
          </a:xfrm>
        </p:spPr>
        <p:txBody>
          <a:bodyPr>
            <a:normAutofit fontScale="90000"/>
          </a:bodyPr>
          <a:lstStyle/>
          <a:p>
            <a:pPr algn="ctr"/>
            <a:r>
              <a:rPr lang="lt-LT" sz="3300" b="1" dirty="0">
                <a:latin typeface="Times New Roman" panose="02020603050405020304" pitchFamily="18" charset="0"/>
                <a:cs typeface="Times New Roman" panose="02020603050405020304" pitchFamily="18" charset="0"/>
              </a:rPr>
              <a:t>Mokinių, patekusių į sveikatos rizikos zoną, fizinių ypatybių įvertinimas ir </a:t>
            </a:r>
            <a:r>
              <a:rPr lang="lt-LT" sz="3300" b="1" i="0" u="none" strike="noStrike" baseline="0" dirty="0">
                <a:effectLst/>
                <a:latin typeface="Times New Roman" panose="02020603050405020304" pitchFamily="18" charset="0"/>
                <a:cs typeface="Times New Roman" panose="02020603050405020304" pitchFamily="18" charset="0"/>
              </a:rPr>
              <a:t>fizinio pajėgumo </a:t>
            </a:r>
            <a:r>
              <a:rPr lang="lt-LT" sz="3300" b="1" dirty="0">
                <a:latin typeface="Times New Roman" panose="02020603050405020304" pitchFamily="18" charset="0"/>
                <a:cs typeface="Times New Roman" panose="02020603050405020304" pitchFamily="18" charset="0"/>
              </a:rPr>
              <a:t>gerinimo rekomendacijos </a:t>
            </a:r>
            <a:r>
              <a:rPr lang="lt-LT" sz="3300" b="1" i="0" u="none" strike="noStrike" baseline="0" dirty="0">
                <a:effectLst/>
                <a:latin typeface="Times New Roman" panose="02020603050405020304" pitchFamily="18" charset="0"/>
                <a:cs typeface="Times New Roman" panose="02020603050405020304" pitchFamily="18" charset="0"/>
              </a:rPr>
              <a:t>pagal </a:t>
            </a:r>
            <a:r>
              <a:rPr lang="lt-LT" sz="3300" b="1" dirty="0">
                <a:latin typeface="Times New Roman" panose="02020603050405020304" pitchFamily="18" charset="0"/>
                <a:cs typeface="Times New Roman" panose="02020603050405020304" pitchFamily="18" charset="0"/>
              </a:rPr>
              <a:t>šuolio iš vietos į tolį </a:t>
            </a:r>
            <a:r>
              <a:rPr lang="lt-LT" sz="3300" b="1" i="0" u="none" strike="noStrike" baseline="0" dirty="0">
                <a:effectLst/>
                <a:latin typeface="Times New Roman" panose="02020603050405020304" pitchFamily="18" charset="0"/>
                <a:cs typeface="Times New Roman" panose="02020603050405020304" pitchFamily="18" charset="0"/>
              </a:rPr>
              <a:t>testo įvertinimą</a:t>
            </a:r>
            <a:br>
              <a:rPr lang="lt-LT" dirty="0"/>
            </a:br>
            <a:endParaRPr lang="lt-LT" dirty="0"/>
          </a:p>
        </p:txBody>
      </p:sp>
      <p:sp>
        <p:nvSpPr>
          <p:cNvPr id="3" name="Turinio vietos rezervavimo ženklas 2">
            <a:extLst>
              <a:ext uri="{FF2B5EF4-FFF2-40B4-BE49-F238E27FC236}">
                <a16:creationId xmlns:a16="http://schemas.microsoft.com/office/drawing/2014/main" id="{0CB6C65D-C01B-49E0-9540-E6B3CA0221CA}"/>
              </a:ext>
            </a:extLst>
          </p:cNvPr>
          <p:cNvSpPr>
            <a:spLocks noGrp="1"/>
          </p:cNvSpPr>
          <p:nvPr>
            <p:ph idx="1"/>
          </p:nvPr>
        </p:nvSpPr>
        <p:spPr>
          <a:xfrm>
            <a:off x="838200" y="1972733"/>
            <a:ext cx="10515600" cy="4520142"/>
          </a:xfrm>
        </p:spPr>
        <p:txBody>
          <a:bodyPr>
            <a:normAutofit lnSpcReduction="10000"/>
          </a:bodyPr>
          <a:lstStyle/>
          <a:p>
            <a:pPr marL="0" marR="0" indent="0" algn="just">
              <a:spcBef>
                <a:spcPts val="0"/>
              </a:spcBef>
              <a:spcAft>
                <a:spcPts val="0"/>
              </a:spcAft>
              <a:buNone/>
            </a:pPr>
            <a:r>
              <a:rPr lang="lt-LT" sz="1800" b="1" i="1" dirty="0">
                <a:solidFill>
                  <a:srgbClr val="000000"/>
                </a:solidFill>
                <a:effectLst/>
                <a:latin typeface="Times New Roman" panose="02020603050405020304" pitchFamily="18" charset="0"/>
                <a:cs typeface="Times New Roman" panose="02020603050405020304" pitchFamily="18" charset="0"/>
              </a:rPr>
              <a:t>Ką tai rodo?</a:t>
            </a:r>
          </a:p>
          <a:p>
            <a:pPr marL="0" marR="0" indent="0" algn="just">
              <a:spcBef>
                <a:spcPts val="0"/>
              </a:spcBef>
              <a:spcAft>
                <a:spcPts val="0"/>
              </a:spcAft>
              <a:buNone/>
            </a:pPr>
            <a:endParaRPr lang="lt-LT" sz="1800" b="1" i="1" dirty="0">
              <a:solidFill>
                <a:srgbClr val="000000"/>
              </a:solidFill>
              <a:effectLst/>
              <a:latin typeface="Times New Roman" panose="02020603050405020304" pitchFamily="18" charset="0"/>
              <a:cs typeface="Times New Roman" panose="02020603050405020304" pitchFamily="18" charset="0"/>
            </a:endParaRPr>
          </a:p>
          <a:p>
            <a:pPr marL="0" marR="0" algn="just">
              <a:spcBef>
                <a:spcPts val="0"/>
              </a:spcBef>
              <a:spcAft>
                <a:spcPts val="0"/>
              </a:spcAft>
            </a:pPr>
            <a:r>
              <a:rPr lang="lt-LT" sz="1800" b="0" i="0" dirty="0">
                <a:solidFill>
                  <a:srgbClr val="000000"/>
                </a:solidFill>
                <a:effectLst/>
                <a:latin typeface="Times New Roman" panose="02020603050405020304" pitchFamily="18" charset="0"/>
                <a:cs typeface="Times New Roman" panose="02020603050405020304" pitchFamily="18" charset="0"/>
              </a:rPr>
              <a:t>Silpnai išsivystęs kojų ir bendras </a:t>
            </a:r>
            <a:r>
              <a:rPr lang="lt-LT" sz="1800" b="0" i="0" dirty="0" err="1">
                <a:solidFill>
                  <a:srgbClr val="000000"/>
                </a:solidFill>
                <a:effectLst/>
                <a:latin typeface="Times New Roman" panose="02020603050405020304" pitchFamily="18" charset="0"/>
                <a:cs typeface="Times New Roman" panose="02020603050405020304" pitchFamily="18" charset="0"/>
              </a:rPr>
              <a:t>raumenynas</a:t>
            </a:r>
            <a:r>
              <a:rPr lang="lt-LT" sz="1800" b="0" i="0" dirty="0">
                <a:solidFill>
                  <a:srgbClr val="000000"/>
                </a:solidFill>
                <a:effectLst/>
                <a:latin typeface="Times New Roman" panose="02020603050405020304" pitchFamily="18" charset="0"/>
                <a:cs typeface="Times New Roman" panose="02020603050405020304" pitchFamily="18" charset="0"/>
              </a:rPr>
              <a:t> sąlygoja prastą laikyseną, padidėjusią kritimų riziką. Prognozuojamas didesnis kaulų mineralų tankio mažėjimas, t. y. atsiranda kaulų retėjimo rizika suaugusiojo amžiuje.</a:t>
            </a:r>
          </a:p>
          <a:p>
            <a:pPr marL="0" marR="0" algn="just">
              <a:spcBef>
                <a:spcPts val="0"/>
              </a:spcBef>
              <a:spcAft>
                <a:spcPts val="0"/>
              </a:spcAft>
            </a:pPr>
            <a:r>
              <a:rPr lang="lt-LT" sz="1800" b="0" i="0" dirty="0">
                <a:solidFill>
                  <a:srgbClr val="000000"/>
                </a:solidFill>
                <a:effectLst/>
                <a:latin typeface="Times New Roman" panose="02020603050405020304" pitchFamily="18" charset="0"/>
                <a:cs typeface="Times New Roman" panose="02020603050405020304" pitchFamily="18" charset="0"/>
              </a:rPr>
              <a:t>Maža raumenų jėga siejasi su didele raumenų pažeidimo rizika, blogu gliukozės pasisavinimu. Maža kojų raumenų jėga neužtikrina viršutinės kūno dalies stabilumo, greičiau pavargstama vaikštant, bėgiojant, žaidžiant. Silpnai išsivystęs kojų ir bendras </a:t>
            </a:r>
            <a:r>
              <a:rPr lang="lt-LT" sz="1800" b="0" i="0" dirty="0" err="1">
                <a:solidFill>
                  <a:srgbClr val="000000"/>
                </a:solidFill>
                <a:effectLst/>
                <a:latin typeface="Times New Roman" panose="02020603050405020304" pitchFamily="18" charset="0"/>
                <a:cs typeface="Times New Roman" panose="02020603050405020304" pitchFamily="18" charset="0"/>
              </a:rPr>
              <a:t>raumenynas</a:t>
            </a:r>
            <a:r>
              <a:rPr lang="lt-LT" sz="1800" b="0" i="0" dirty="0">
                <a:solidFill>
                  <a:srgbClr val="000000"/>
                </a:solidFill>
                <a:effectLst/>
                <a:latin typeface="Times New Roman" panose="02020603050405020304" pitchFamily="18" charset="0"/>
                <a:cs typeface="Times New Roman" panose="02020603050405020304" pitchFamily="18" charset="0"/>
              </a:rPr>
              <a:t> šiame amžiaus tarpsnyje yra pataisomas raumenų treniruotėmis, jei jo nesąlygoja kokie nors fiziniai sutrikimai, ligos.</a:t>
            </a:r>
          </a:p>
          <a:p>
            <a:pPr marL="0" marR="0" algn="just">
              <a:spcBef>
                <a:spcPts val="0"/>
              </a:spcBef>
              <a:spcAft>
                <a:spcPts val="0"/>
              </a:spcAft>
            </a:pPr>
            <a:endParaRPr lang="lt-LT" sz="1800" b="0" i="0" dirty="0">
              <a:solidFill>
                <a:srgbClr val="000000"/>
              </a:solidFill>
              <a:effectLst/>
              <a:latin typeface="Times New Roman" panose="02020603050405020304" pitchFamily="18" charset="0"/>
              <a:cs typeface="Times New Roman" panose="02020603050405020304" pitchFamily="18" charset="0"/>
            </a:endParaRPr>
          </a:p>
          <a:p>
            <a:pPr marL="0" marR="0" indent="0" algn="just">
              <a:spcBef>
                <a:spcPts val="0"/>
              </a:spcBef>
              <a:spcAft>
                <a:spcPts val="0"/>
              </a:spcAft>
              <a:buNone/>
            </a:pPr>
            <a:r>
              <a:rPr lang="lt-LT" sz="1800" b="1" i="1" dirty="0">
                <a:solidFill>
                  <a:srgbClr val="000000"/>
                </a:solidFill>
                <a:effectLst/>
                <a:latin typeface="Times New Roman" panose="02020603050405020304" pitchFamily="18" charset="0"/>
                <a:cs typeface="Times New Roman" panose="02020603050405020304" pitchFamily="18" charset="0"/>
              </a:rPr>
              <a:t>Rekomenduojama:</a:t>
            </a:r>
          </a:p>
          <a:p>
            <a:pPr marL="0" marR="0" indent="0" algn="just">
              <a:spcBef>
                <a:spcPts val="0"/>
              </a:spcBef>
              <a:spcAft>
                <a:spcPts val="0"/>
              </a:spcAft>
              <a:buNone/>
            </a:pPr>
            <a:endParaRPr lang="lt-LT" sz="1800" b="1" i="0" dirty="0">
              <a:solidFill>
                <a:srgbClr val="000000"/>
              </a:solidFill>
              <a:effectLst/>
              <a:latin typeface="Times New Roman" panose="02020603050405020304" pitchFamily="18" charset="0"/>
              <a:cs typeface="Times New Roman" panose="02020603050405020304" pitchFamily="18" charset="0"/>
            </a:endParaRPr>
          </a:p>
          <a:p>
            <a:pPr marL="0" marR="0" algn="just">
              <a:spcBef>
                <a:spcPts val="0"/>
              </a:spcBef>
              <a:spcAft>
                <a:spcPts val="0"/>
              </a:spcAft>
            </a:pPr>
            <a:r>
              <a:rPr lang="lt-LT" sz="1800" b="0" i="0" dirty="0">
                <a:solidFill>
                  <a:srgbClr val="000000"/>
                </a:solidFill>
                <a:effectLst/>
                <a:latin typeface="Times New Roman" panose="02020603050405020304" pitchFamily="18" charset="0"/>
                <a:cs typeface="Times New Roman" panose="02020603050405020304" pitchFamily="18" charset="0"/>
              </a:rPr>
              <a:t>Siekiant lavinti kojų raumenų jėgą, reikėtų apatinės kūno dalies treniruotėms skirti bent po 20–30 min. 2–3 kartus per savaitę, nuosekliai didinant kojų pratimų pakartojimų skaičių.</a:t>
            </a:r>
          </a:p>
          <a:p>
            <a:pPr marL="0" marR="0" algn="just">
              <a:spcBef>
                <a:spcPts val="0"/>
              </a:spcBef>
              <a:spcAft>
                <a:spcPts val="0"/>
              </a:spcAft>
            </a:pPr>
            <a:r>
              <a:rPr lang="lt-LT" sz="1800" b="0" i="0" dirty="0" err="1">
                <a:solidFill>
                  <a:srgbClr val="000000"/>
                </a:solidFill>
                <a:effectLst/>
                <a:latin typeface="Times New Roman" panose="02020603050405020304" pitchFamily="18" charset="0"/>
                <a:cs typeface="Times New Roman" panose="02020603050405020304" pitchFamily="18" charset="0"/>
              </a:rPr>
              <a:t>Pliometriniai</a:t>
            </a:r>
            <a:r>
              <a:rPr lang="lt-LT" sz="1800" b="0" i="0" dirty="0">
                <a:solidFill>
                  <a:srgbClr val="000000"/>
                </a:solidFill>
                <a:effectLst/>
                <a:latin typeface="Times New Roman" panose="02020603050405020304" pitchFamily="18" charset="0"/>
                <a:cs typeface="Times New Roman" panose="02020603050405020304" pitchFamily="18" charset="0"/>
              </a:rPr>
              <a:t> pratimai (pašokimas iš statinės padėties) – pašokimas ant paaukštintos platformos iš statinės padėties.</a:t>
            </a:r>
          </a:p>
          <a:p>
            <a:pPr marL="0" marR="0" algn="just">
              <a:spcBef>
                <a:spcPts val="0"/>
              </a:spcBef>
              <a:spcAft>
                <a:spcPts val="0"/>
              </a:spcAft>
            </a:pPr>
            <a:r>
              <a:rPr lang="lt-LT" sz="1800" b="0" i="0" dirty="0" err="1">
                <a:solidFill>
                  <a:srgbClr val="000000"/>
                </a:solidFill>
                <a:effectLst/>
                <a:latin typeface="Times New Roman" panose="02020603050405020304" pitchFamily="18" charset="0"/>
                <a:cs typeface="Times New Roman" panose="02020603050405020304" pitchFamily="18" charset="0"/>
              </a:rPr>
              <a:t>Izometriniai</a:t>
            </a:r>
            <a:r>
              <a:rPr lang="lt-LT" sz="1800" b="0" i="0" dirty="0">
                <a:solidFill>
                  <a:srgbClr val="000000"/>
                </a:solidFill>
                <a:effectLst/>
                <a:latin typeface="Times New Roman" panose="02020603050405020304" pitchFamily="18" charset="0"/>
                <a:cs typeface="Times New Roman" panose="02020603050405020304" pitchFamily="18" charset="0"/>
              </a:rPr>
              <a:t> pratimai – pritūpimai, priglaudus nugarą prie sienos; gulint ant nugaros, spausti kamuolį tarp sulenktų kojų.</a:t>
            </a:r>
          </a:p>
          <a:p>
            <a:pPr marL="228600" marR="0" indent="-228600" algn="just">
              <a:spcBef>
                <a:spcPts val="0"/>
              </a:spcBef>
              <a:spcAft>
                <a:spcPts val="0"/>
              </a:spcAft>
            </a:pPr>
            <a:r>
              <a:rPr lang="lt-LT" sz="1800" b="0" i="0" dirty="0">
                <a:solidFill>
                  <a:srgbClr val="000000"/>
                </a:solidFill>
                <a:effectLst/>
                <a:latin typeface="Times New Roman" panose="02020603050405020304" pitchFamily="18" charset="0"/>
                <a:cs typeface="Times New Roman" panose="02020603050405020304" pitchFamily="18" charset="0"/>
              </a:rPr>
              <a:t>Pritūpimai.</a:t>
            </a:r>
            <a:endParaRPr lang="lt-LT" sz="1800" b="0" i="0" dirty="0">
              <a:solidFill>
                <a:srgbClr val="000000"/>
              </a:solidFill>
              <a:effectLst/>
              <a:latin typeface="Times New Roman" panose="02020603050405020304" pitchFamily="18" charset="0"/>
            </a:endParaRPr>
          </a:p>
          <a:p>
            <a:endParaRPr lang="lt-LT" dirty="0"/>
          </a:p>
        </p:txBody>
      </p:sp>
      <p:sp>
        <p:nvSpPr>
          <p:cNvPr id="4" name="Skaidrės numerio vietos rezervavimo ženklas 3">
            <a:extLst>
              <a:ext uri="{FF2B5EF4-FFF2-40B4-BE49-F238E27FC236}">
                <a16:creationId xmlns:a16="http://schemas.microsoft.com/office/drawing/2014/main" id="{07893454-ED65-4B20-AC1A-73E20479A2ED}"/>
              </a:ext>
            </a:extLst>
          </p:cNvPr>
          <p:cNvSpPr>
            <a:spLocks noGrp="1"/>
          </p:cNvSpPr>
          <p:nvPr>
            <p:ph type="sldNum" sz="quarter" idx="12"/>
          </p:nvPr>
        </p:nvSpPr>
        <p:spPr/>
        <p:txBody>
          <a:bodyPr/>
          <a:lstStyle/>
          <a:p>
            <a:fld id="{5A139423-0966-44BB-B12F-C69128EAC6A0}" type="slidenum">
              <a:rPr lang="lt-LT" smtClean="0"/>
              <a:t>32</a:t>
            </a:fld>
            <a:endParaRPr lang="lt-LT"/>
          </a:p>
        </p:txBody>
      </p:sp>
    </p:spTree>
    <p:extLst>
      <p:ext uri="{BB962C8B-B14F-4D97-AF65-F5344CB8AC3E}">
        <p14:creationId xmlns:p14="http://schemas.microsoft.com/office/powerpoint/2010/main" val="34343490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258B706C-DC9A-4B8A-8DA4-BD93C3E2C06D}"/>
              </a:ext>
            </a:extLst>
          </p:cNvPr>
          <p:cNvSpPr>
            <a:spLocks noGrp="1"/>
          </p:cNvSpPr>
          <p:nvPr>
            <p:ph idx="1"/>
          </p:nvPr>
        </p:nvSpPr>
        <p:spPr>
          <a:xfrm>
            <a:off x="838200" y="719667"/>
            <a:ext cx="10515600" cy="5457296"/>
          </a:xfrm>
        </p:spPr>
        <p:txBody>
          <a:bodyPr>
            <a:normAutofit/>
          </a:bodyPr>
          <a:lstStyle/>
          <a:p>
            <a:pPr marL="0" marR="0" algn="just">
              <a:spcBef>
                <a:spcPts val="0"/>
              </a:spcBef>
              <a:spcAft>
                <a:spcPts val="0"/>
              </a:spcAft>
            </a:pPr>
            <a:r>
              <a:rPr lang="lt-LT" sz="1800" b="0" i="0" dirty="0">
                <a:solidFill>
                  <a:srgbClr val="000000"/>
                </a:solidFill>
                <a:effectLst/>
                <a:latin typeface="Times New Roman" panose="02020603050405020304" pitchFamily="18" charset="0"/>
                <a:cs typeface="Times New Roman" panose="02020603050405020304" pitchFamily="18" charset="0"/>
              </a:rPr>
              <a:t>Šuoliai iš vietos ir šuoliukai. Šie, išlaikant balansą nusileidimo ant pagrindo fazėje yra veiksmingesni, nei šuoliai ir šuoliukai tuoj pat vėl atšokus nuo pagrindo.</a:t>
            </a:r>
          </a:p>
          <a:p>
            <a:pPr marL="0" marR="0" algn="just">
              <a:spcBef>
                <a:spcPts val="0"/>
              </a:spcBef>
              <a:spcAft>
                <a:spcPts val="0"/>
              </a:spcAft>
            </a:pPr>
            <a:r>
              <a:rPr lang="lt-LT" sz="1800" b="0" i="0" dirty="0">
                <a:solidFill>
                  <a:srgbClr val="000000"/>
                </a:solidFill>
                <a:effectLst/>
                <a:latin typeface="Times New Roman" panose="02020603050405020304" pitchFamily="18" charset="0"/>
                <a:cs typeface="Times New Roman" panose="02020603050405020304" pitchFamily="18" charset="0"/>
              </a:rPr>
              <a:t>Šoninis ėjimas. Iš pradinės pozicijos, kai kojos pečių plotyje ir sulenktos per kelius, vidutinio ilgio žingsniais žengiama į šoną. Taip žingsniuojama neištiesus kelių kelis žingsnius į vieną pusę, kelis – į kitą. Rankos laikomos priešais save.</a:t>
            </a:r>
          </a:p>
          <a:p>
            <a:pPr marL="0" marR="0" algn="just">
              <a:spcBef>
                <a:spcPts val="0"/>
              </a:spcBef>
              <a:spcAft>
                <a:spcPts val="0"/>
              </a:spcAft>
            </a:pPr>
            <a:r>
              <a:rPr lang="lt-LT" sz="1800" b="0" i="0" dirty="0">
                <a:solidFill>
                  <a:srgbClr val="000000"/>
                </a:solidFill>
                <a:effectLst/>
                <a:latin typeface="Times New Roman" panose="02020603050405020304" pitchFamily="18" charset="0"/>
                <a:cs typeface="Times New Roman" panose="02020603050405020304" pitchFamily="18" charset="0"/>
              </a:rPr>
              <a:t>Šuoliukai su šokdyne.</a:t>
            </a:r>
          </a:p>
          <a:p>
            <a:pPr marL="0" marR="0" indent="0" algn="just">
              <a:spcBef>
                <a:spcPts val="0"/>
              </a:spcBef>
              <a:spcAft>
                <a:spcPts val="0"/>
              </a:spcAft>
              <a:buNone/>
            </a:pPr>
            <a:endParaRPr lang="lt-LT" sz="1800" b="0" i="0" dirty="0">
              <a:solidFill>
                <a:srgbClr val="000000"/>
              </a:solidFill>
              <a:effectLst/>
              <a:latin typeface="Times New Roman" panose="02020603050405020304" pitchFamily="18" charset="0"/>
              <a:cs typeface="Times New Roman" panose="02020603050405020304" pitchFamily="18" charset="0"/>
            </a:endParaRPr>
          </a:p>
          <a:p>
            <a:pPr marL="0" marR="0" indent="0" algn="just">
              <a:spcBef>
                <a:spcPts val="0"/>
              </a:spcBef>
              <a:spcAft>
                <a:spcPts val="0"/>
              </a:spcAft>
              <a:buNone/>
            </a:pPr>
            <a:r>
              <a:rPr lang="lt-LT" sz="1800" b="1" i="1" dirty="0">
                <a:solidFill>
                  <a:srgbClr val="000000"/>
                </a:solidFill>
                <a:effectLst/>
                <a:latin typeface="Times New Roman" panose="02020603050405020304" pitchFamily="18" charset="0"/>
                <a:cs typeface="Times New Roman" panose="02020603050405020304" pitchFamily="18" charset="0"/>
              </a:rPr>
              <a:t>Kojų raumenų jėgai ugdyti rekomenduojamos šios sporto šakos / sportinės veiklos: </a:t>
            </a:r>
          </a:p>
          <a:p>
            <a:pPr marL="0" marR="0" indent="0" algn="just">
              <a:spcBef>
                <a:spcPts val="0"/>
              </a:spcBef>
              <a:spcAft>
                <a:spcPts val="0"/>
              </a:spcAft>
              <a:buNone/>
            </a:pPr>
            <a:endParaRPr lang="lt-LT" sz="1800" b="1" i="1" dirty="0">
              <a:solidFill>
                <a:srgbClr val="000000"/>
              </a:solidFill>
              <a:effectLst/>
              <a:latin typeface="Times New Roman" panose="02020603050405020304" pitchFamily="18" charset="0"/>
              <a:cs typeface="Times New Roman" panose="02020603050405020304" pitchFamily="18" charset="0"/>
            </a:endParaRPr>
          </a:p>
          <a:p>
            <a:pPr algn="just">
              <a:spcBef>
                <a:spcPts val="0"/>
              </a:spcBef>
            </a:pPr>
            <a:r>
              <a:rPr lang="lt-LT" sz="1800" dirty="0">
                <a:solidFill>
                  <a:srgbClr val="000000"/>
                </a:solidFill>
                <a:latin typeface="Times New Roman" panose="02020603050405020304" pitchFamily="18" charset="0"/>
                <a:cs typeface="Times New Roman" panose="02020603050405020304" pitchFamily="18" charset="0"/>
              </a:rPr>
              <a:t>K</a:t>
            </a:r>
            <a:r>
              <a:rPr lang="lt-LT" sz="1800" b="0" i="0" dirty="0">
                <a:solidFill>
                  <a:srgbClr val="000000"/>
                </a:solidFill>
                <a:effectLst/>
                <a:latin typeface="Times New Roman" panose="02020603050405020304" pitchFamily="18" charset="0"/>
                <a:cs typeface="Times New Roman" panose="02020603050405020304" pitchFamily="18" charset="0"/>
              </a:rPr>
              <a:t>ovos menai, futbolas, sportinė gimnastika, sportiniai šokiai, gatvės šokiai, dailusis čiuožimas, ledo ritulys, žolės riedulys, slidinėjimas, vandens slidės, šuoliai ant batuto.</a:t>
            </a:r>
          </a:p>
          <a:p>
            <a:endParaRPr lang="lt-LT" dirty="0"/>
          </a:p>
        </p:txBody>
      </p:sp>
      <p:sp>
        <p:nvSpPr>
          <p:cNvPr id="4" name="Skaidrės numerio vietos rezervavimo ženklas 3">
            <a:extLst>
              <a:ext uri="{FF2B5EF4-FFF2-40B4-BE49-F238E27FC236}">
                <a16:creationId xmlns:a16="http://schemas.microsoft.com/office/drawing/2014/main" id="{1BFB654E-C2EB-40E7-8C55-7291807A7B51}"/>
              </a:ext>
            </a:extLst>
          </p:cNvPr>
          <p:cNvSpPr>
            <a:spLocks noGrp="1"/>
          </p:cNvSpPr>
          <p:nvPr>
            <p:ph type="sldNum" sz="quarter" idx="12"/>
          </p:nvPr>
        </p:nvSpPr>
        <p:spPr/>
        <p:txBody>
          <a:bodyPr/>
          <a:lstStyle/>
          <a:p>
            <a:fld id="{5A139423-0966-44BB-B12F-C69128EAC6A0}" type="slidenum">
              <a:rPr lang="lt-LT" smtClean="0"/>
              <a:t>33</a:t>
            </a:fld>
            <a:endParaRPr lang="lt-LT"/>
          </a:p>
        </p:txBody>
      </p:sp>
    </p:spTree>
    <p:extLst>
      <p:ext uri="{BB962C8B-B14F-4D97-AF65-F5344CB8AC3E}">
        <p14:creationId xmlns:p14="http://schemas.microsoft.com/office/powerpoint/2010/main" val="27510668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BA0857C-14D9-46C5-BB65-F45F61ADFF53}"/>
              </a:ext>
            </a:extLst>
          </p:cNvPr>
          <p:cNvSpPr>
            <a:spLocks noGrp="1"/>
          </p:cNvSpPr>
          <p:nvPr>
            <p:ph type="title"/>
          </p:nvPr>
        </p:nvSpPr>
        <p:spPr/>
        <p:txBody>
          <a:bodyPr>
            <a:noAutofit/>
          </a:bodyPr>
          <a:lstStyle/>
          <a:p>
            <a:pPr algn="ctr"/>
            <a:r>
              <a:rPr lang="lt-LT" sz="3000" b="1" dirty="0">
                <a:latin typeface="Times New Roman" panose="02020603050405020304" pitchFamily="18" charset="0"/>
                <a:cs typeface="Times New Roman" panose="02020603050405020304" pitchFamily="18" charset="0"/>
              </a:rPr>
              <a:t>Mokinių, patekusių į sveikatos rizikos zoną, fizinių ypatybių įvertinimas ir </a:t>
            </a:r>
            <a:r>
              <a:rPr lang="lt-LT" sz="3000" b="1" i="0" u="none" strike="noStrike" baseline="0" dirty="0">
                <a:effectLst/>
                <a:latin typeface="Times New Roman" panose="02020603050405020304" pitchFamily="18" charset="0"/>
                <a:cs typeface="Times New Roman" panose="02020603050405020304" pitchFamily="18" charset="0"/>
              </a:rPr>
              <a:t>fizinio pajėgumo </a:t>
            </a:r>
            <a:r>
              <a:rPr lang="lt-LT" sz="3000" b="1" dirty="0">
                <a:latin typeface="Times New Roman" panose="02020603050405020304" pitchFamily="18" charset="0"/>
                <a:cs typeface="Times New Roman" panose="02020603050405020304" pitchFamily="18" charset="0"/>
              </a:rPr>
              <a:t>gerinimo rekomendacijos </a:t>
            </a:r>
            <a:r>
              <a:rPr lang="lt-LT" sz="3000" b="1" i="0" u="none" strike="noStrike" baseline="0" dirty="0">
                <a:effectLst/>
                <a:latin typeface="Times New Roman" panose="02020603050405020304" pitchFamily="18" charset="0"/>
                <a:cs typeface="Times New Roman" panose="02020603050405020304" pitchFamily="18" charset="0"/>
              </a:rPr>
              <a:t>pagal </a:t>
            </a:r>
            <a:r>
              <a:rPr lang="lt-LT" sz="3000" b="1" dirty="0">
                <a:latin typeface="Times New Roman" panose="02020603050405020304" pitchFamily="18" charset="0"/>
                <a:cs typeface="Times New Roman" panose="02020603050405020304" pitchFamily="18" charset="0"/>
              </a:rPr>
              <a:t>6 m bėgimo </a:t>
            </a:r>
            <a:r>
              <a:rPr lang="lt-LT" sz="3000" b="1" i="0" u="none" strike="noStrike" baseline="0" dirty="0">
                <a:effectLst/>
                <a:latin typeface="Times New Roman" panose="02020603050405020304" pitchFamily="18" charset="0"/>
                <a:cs typeface="Times New Roman" panose="02020603050405020304" pitchFamily="18" charset="0"/>
              </a:rPr>
              <a:t>testo įvertinimą</a:t>
            </a:r>
            <a:endParaRPr lang="lt-LT" sz="3000" dirty="0"/>
          </a:p>
        </p:txBody>
      </p:sp>
      <p:sp>
        <p:nvSpPr>
          <p:cNvPr id="3" name="Turinio vietos rezervavimo ženklas 2">
            <a:extLst>
              <a:ext uri="{FF2B5EF4-FFF2-40B4-BE49-F238E27FC236}">
                <a16:creationId xmlns:a16="http://schemas.microsoft.com/office/drawing/2014/main" id="{914D30DB-0AE6-48F6-82F9-F33E6575BC2F}"/>
              </a:ext>
            </a:extLst>
          </p:cNvPr>
          <p:cNvSpPr>
            <a:spLocks noGrp="1"/>
          </p:cNvSpPr>
          <p:nvPr>
            <p:ph idx="1"/>
          </p:nvPr>
        </p:nvSpPr>
        <p:spPr/>
        <p:txBody>
          <a:bodyPr>
            <a:normAutofit/>
          </a:bodyPr>
          <a:lstStyle/>
          <a:p>
            <a:pPr marL="0" indent="0" algn="just">
              <a:spcBef>
                <a:spcPts val="0"/>
              </a:spcBef>
              <a:buNone/>
            </a:pPr>
            <a:r>
              <a:rPr lang="lt-LT" sz="1800" b="1" i="1" dirty="0">
                <a:solidFill>
                  <a:srgbClr val="000000"/>
                </a:solidFill>
                <a:effectLst/>
                <a:latin typeface="Times New Roman" panose="02020603050405020304" pitchFamily="18" charset="0"/>
                <a:cs typeface="Times New Roman" panose="02020603050405020304" pitchFamily="18" charset="0"/>
              </a:rPr>
              <a:t>Ką tai rodo?</a:t>
            </a:r>
          </a:p>
          <a:p>
            <a:pPr marL="0" indent="0" algn="just">
              <a:spcBef>
                <a:spcPts val="0"/>
              </a:spcBef>
              <a:buNone/>
            </a:pPr>
            <a:endParaRPr lang="lt-LT" sz="1800" b="1" i="1" dirty="0">
              <a:solidFill>
                <a:srgbClr val="000000"/>
              </a:solidFill>
              <a:effectLst/>
              <a:latin typeface="Times New Roman" panose="02020603050405020304" pitchFamily="18" charset="0"/>
              <a:cs typeface="Times New Roman" panose="02020603050405020304" pitchFamily="18" charset="0"/>
            </a:endParaRPr>
          </a:p>
          <a:p>
            <a:pPr algn="just">
              <a:spcBef>
                <a:spcPts val="0"/>
              </a:spcBef>
            </a:pPr>
            <a:r>
              <a:rPr lang="lt-LT" sz="1800" b="0" i="0" dirty="0">
                <a:solidFill>
                  <a:srgbClr val="000000"/>
                </a:solidFill>
                <a:effectLst/>
                <a:latin typeface="Times New Roman" panose="02020603050405020304" pitchFamily="18" charset="0"/>
                <a:cs typeface="Times New Roman" panose="02020603050405020304" pitchFamily="18" charset="0"/>
              </a:rPr>
              <a:t>Padidėjusi antsvorio, nutukimo ir </a:t>
            </a:r>
            <a:r>
              <a:rPr lang="lt-LT" sz="1800" b="0" i="0" dirty="0" err="1">
                <a:solidFill>
                  <a:srgbClr val="000000"/>
                </a:solidFill>
                <a:effectLst/>
                <a:latin typeface="Times New Roman" panose="02020603050405020304" pitchFamily="18" charset="0"/>
                <a:cs typeface="Times New Roman" panose="02020603050405020304" pitchFamily="18" charset="0"/>
              </a:rPr>
              <a:t>metabolinio</a:t>
            </a:r>
            <a:r>
              <a:rPr lang="lt-LT" sz="1800" b="0" i="0" dirty="0">
                <a:solidFill>
                  <a:srgbClr val="000000"/>
                </a:solidFill>
                <a:effectLst/>
                <a:latin typeface="Times New Roman" panose="02020603050405020304" pitchFamily="18" charset="0"/>
                <a:cs typeface="Times New Roman" panose="02020603050405020304" pitchFamily="18" charset="0"/>
              </a:rPr>
              <a:t> sindromo (sutrikusios medžiagų apykaitos) rizika. Greitai pavargstama, dūstama, atliekant fizines veiklas. Jei tai nėra kokios nors lėtinės ar įgimtos ligos pasekmė, gali būti, kad vaikas daug laiko praleidžia pasyviai. Šio amžiaus vaikams būtina būti vidutiniškai ar intensyviai fiziškai aktyviems ne mažiau nei 1 val. (geriau kelias valandas)  per dieną.  </a:t>
            </a:r>
          </a:p>
          <a:p>
            <a:pPr algn="just">
              <a:spcBef>
                <a:spcPts val="0"/>
              </a:spcBef>
            </a:pPr>
            <a:endParaRPr lang="lt-LT" sz="18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lt-LT" sz="1800" b="1" i="1" dirty="0">
                <a:solidFill>
                  <a:srgbClr val="000000"/>
                </a:solidFill>
                <a:effectLst/>
                <a:latin typeface="Times New Roman" panose="02020603050405020304" pitchFamily="18" charset="0"/>
                <a:cs typeface="Times New Roman" panose="02020603050405020304" pitchFamily="18" charset="0"/>
              </a:rPr>
              <a:t>Rekomenduojama:</a:t>
            </a:r>
          </a:p>
          <a:p>
            <a:pPr marL="0" marR="0" indent="0" algn="just">
              <a:lnSpc>
                <a:spcPct val="100000"/>
              </a:lnSpc>
              <a:spcBef>
                <a:spcPts val="0"/>
              </a:spcBef>
              <a:spcAft>
                <a:spcPts val="0"/>
              </a:spcAft>
              <a:buNone/>
            </a:pPr>
            <a:endParaRPr lang="lt-LT" sz="1800" dirty="0">
              <a:solidFill>
                <a:srgbClr val="000000"/>
              </a:solidFill>
              <a:latin typeface="Times New Roman" panose="02020603050405020304" pitchFamily="18" charset="0"/>
              <a:cs typeface="Times New Roman" panose="02020603050405020304" pitchFamily="18" charset="0"/>
            </a:endParaRPr>
          </a:p>
          <a:p>
            <a:pPr algn="just">
              <a:lnSpc>
                <a:spcPct val="100000"/>
              </a:lnSpc>
              <a:spcBef>
                <a:spcPts val="0"/>
              </a:spcBef>
            </a:pPr>
            <a:r>
              <a:rPr lang="lt-LT" sz="1800" b="0" i="0" dirty="0">
                <a:solidFill>
                  <a:srgbClr val="000000"/>
                </a:solidFill>
                <a:effectLst/>
                <a:latin typeface="Times New Roman" panose="02020603050405020304" pitchFamily="18" charset="0"/>
                <a:cs typeface="Times New Roman" panose="02020603050405020304" pitchFamily="18" charset="0"/>
              </a:rPr>
              <a:t>Ilgas ir nedidelio intensyvumo bėgimas. Jei per sunku – bėgimas kaitaliojamas su ėjimu.</a:t>
            </a:r>
          </a:p>
          <a:p>
            <a:pPr marL="0" marR="0" algn="just">
              <a:spcBef>
                <a:spcPts val="0"/>
              </a:spcBef>
              <a:spcAft>
                <a:spcPts val="0"/>
              </a:spcAft>
            </a:pPr>
            <a:r>
              <a:rPr lang="lt-LT" sz="1800" b="0" i="0" dirty="0">
                <a:solidFill>
                  <a:srgbClr val="000000"/>
                </a:solidFill>
                <a:effectLst/>
                <a:latin typeface="Times New Roman" panose="02020603050405020304" pitchFamily="18" charset="0"/>
                <a:cs typeface="Times New Roman" panose="02020603050405020304" pitchFamily="18" charset="0"/>
              </a:rPr>
              <a:t>Judrieji žaidimai, važiavimas dviračiu, plaukimas.</a:t>
            </a:r>
          </a:p>
          <a:p>
            <a:pPr marL="0" marR="0" algn="just">
              <a:spcBef>
                <a:spcPts val="0"/>
              </a:spcBef>
              <a:spcAft>
                <a:spcPts val="0"/>
              </a:spcAft>
            </a:pPr>
            <a:r>
              <a:rPr lang="lt-LT" sz="1800" b="0" i="0" dirty="0">
                <a:solidFill>
                  <a:srgbClr val="000000"/>
                </a:solidFill>
                <a:effectLst/>
                <a:latin typeface="Times New Roman" panose="02020603050405020304" pitchFamily="18" charset="0"/>
                <a:cs typeface="Times New Roman" panose="02020603050405020304" pitchFamily="18" charset="0"/>
              </a:rPr>
              <a:t>Sėdint prie televizoriaus, kompiuterio ar išmaniųjų įrenginių praleisti ne daugiau nei 2 val. per dieną.</a:t>
            </a:r>
          </a:p>
          <a:p>
            <a:pPr marL="0" marR="0" algn="just">
              <a:spcBef>
                <a:spcPts val="0"/>
              </a:spcBef>
              <a:spcAft>
                <a:spcPts val="0"/>
              </a:spcAft>
            </a:pPr>
            <a:endParaRPr lang="lt-LT" sz="1800" b="0" i="0" dirty="0">
              <a:solidFill>
                <a:srgbClr val="000000"/>
              </a:solidFill>
              <a:effectLst/>
              <a:latin typeface="Times New Roman" panose="02020603050405020304" pitchFamily="18" charset="0"/>
              <a:cs typeface="Times New Roman" panose="02020603050405020304" pitchFamily="18" charset="0"/>
            </a:endParaRPr>
          </a:p>
          <a:p>
            <a:pPr marL="0" indent="0">
              <a:lnSpc>
                <a:spcPct val="100000"/>
              </a:lnSpc>
              <a:buNone/>
            </a:pPr>
            <a:r>
              <a:rPr lang="lt-LT" sz="1800" b="1" i="1" dirty="0">
                <a:solidFill>
                  <a:srgbClr val="000000"/>
                </a:solidFill>
                <a:effectLst/>
                <a:latin typeface="Times New Roman" panose="02020603050405020304" pitchFamily="18" charset="0"/>
                <a:cs typeface="Times New Roman" panose="02020603050405020304" pitchFamily="18" charset="0"/>
              </a:rPr>
              <a:t>Širdies ir kraujagyslių sistemos pajėgumui ugdyti rekomenduojamos šios sporto šakos / sportinės veiklos:</a:t>
            </a:r>
          </a:p>
          <a:p>
            <a:pPr>
              <a:lnSpc>
                <a:spcPct val="100000"/>
              </a:lnSpc>
            </a:pPr>
            <a:r>
              <a:rPr lang="lt-LT" sz="1800" b="0" i="0" dirty="0">
                <a:solidFill>
                  <a:srgbClr val="000000"/>
                </a:solidFill>
                <a:effectLst/>
                <a:latin typeface="Times New Roman" panose="02020603050405020304" pitchFamily="18" charset="0"/>
                <a:cs typeface="Times New Roman" panose="02020603050405020304" pitchFamily="18" charset="0"/>
              </a:rPr>
              <a:t>lengvoji atletika, orientavimosi sportas, dviračių sportas, sportiniai šokiai, gatvės šokiai, aerobika.</a:t>
            </a:r>
            <a:endParaRPr lang="lt-LT" sz="1800" dirty="0">
              <a:latin typeface="Times New Roman" panose="02020603050405020304" pitchFamily="18" charset="0"/>
              <a:cs typeface="Times New Roman" panose="02020603050405020304" pitchFamily="18" charset="0"/>
            </a:endParaRPr>
          </a:p>
        </p:txBody>
      </p:sp>
      <p:sp>
        <p:nvSpPr>
          <p:cNvPr id="4" name="Skaidrės numerio vietos rezervavimo ženklas 3">
            <a:extLst>
              <a:ext uri="{FF2B5EF4-FFF2-40B4-BE49-F238E27FC236}">
                <a16:creationId xmlns:a16="http://schemas.microsoft.com/office/drawing/2014/main" id="{01E9981B-458C-4166-9769-44456D3D439A}"/>
              </a:ext>
            </a:extLst>
          </p:cNvPr>
          <p:cNvSpPr>
            <a:spLocks noGrp="1"/>
          </p:cNvSpPr>
          <p:nvPr>
            <p:ph type="sldNum" sz="quarter" idx="12"/>
          </p:nvPr>
        </p:nvSpPr>
        <p:spPr/>
        <p:txBody>
          <a:bodyPr/>
          <a:lstStyle/>
          <a:p>
            <a:fld id="{5A139423-0966-44BB-B12F-C69128EAC6A0}" type="slidenum">
              <a:rPr lang="lt-LT" smtClean="0"/>
              <a:t>34</a:t>
            </a:fld>
            <a:endParaRPr lang="lt-LT"/>
          </a:p>
        </p:txBody>
      </p:sp>
    </p:spTree>
    <p:extLst>
      <p:ext uri="{BB962C8B-B14F-4D97-AF65-F5344CB8AC3E}">
        <p14:creationId xmlns:p14="http://schemas.microsoft.com/office/powerpoint/2010/main" val="21287392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606DA45-7787-4B88-AB40-89698C6F7CF8}"/>
              </a:ext>
            </a:extLst>
          </p:cNvPr>
          <p:cNvSpPr>
            <a:spLocks noGrp="1"/>
          </p:cNvSpPr>
          <p:nvPr>
            <p:ph type="title"/>
          </p:nvPr>
        </p:nvSpPr>
        <p:spPr>
          <a:xfrm>
            <a:off x="838200" y="365125"/>
            <a:ext cx="10515600" cy="6052608"/>
          </a:xfrm>
        </p:spPr>
        <p:txBody>
          <a:bodyPr/>
          <a:lstStyle/>
          <a:p>
            <a:pPr algn="ctr"/>
            <a:r>
              <a:rPr lang="lt-LT" b="1" dirty="0">
                <a:latin typeface="Times New Roman" panose="02020603050405020304" pitchFamily="18" charset="0"/>
                <a:cs typeface="Times New Roman" panose="02020603050405020304" pitchFamily="18" charset="0"/>
              </a:rPr>
              <a:t>Pagrindinio ugdymo programos mokinių, priskiriamų sveikatos rizikos zonai, fizinio pajėgumo gerinimo rekomendacijos</a:t>
            </a:r>
          </a:p>
        </p:txBody>
      </p:sp>
      <p:sp>
        <p:nvSpPr>
          <p:cNvPr id="4" name="Skaidrės numerio vietos rezervavimo ženklas 3">
            <a:extLst>
              <a:ext uri="{FF2B5EF4-FFF2-40B4-BE49-F238E27FC236}">
                <a16:creationId xmlns:a16="http://schemas.microsoft.com/office/drawing/2014/main" id="{1BEE8AD6-A7D5-4E41-BE4E-857EABF7FB3D}"/>
              </a:ext>
            </a:extLst>
          </p:cNvPr>
          <p:cNvSpPr>
            <a:spLocks noGrp="1"/>
          </p:cNvSpPr>
          <p:nvPr>
            <p:ph type="sldNum" sz="quarter" idx="12"/>
          </p:nvPr>
        </p:nvSpPr>
        <p:spPr/>
        <p:txBody>
          <a:bodyPr/>
          <a:lstStyle/>
          <a:p>
            <a:fld id="{5A139423-0966-44BB-B12F-C69128EAC6A0}" type="slidenum">
              <a:rPr lang="lt-LT" smtClean="0"/>
              <a:t>35</a:t>
            </a:fld>
            <a:endParaRPr lang="lt-LT"/>
          </a:p>
        </p:txBody>
      </p:sp>
    </p:spTree>
    <p:extLst>
      <p:ext uri="{BB962C8B-B14F-4D97-AF65-F5344CB8AC3E}">
        <p14:creationId xmlns:p14="http://schemas.microsoft.com/office/powerpoint/2010/main" val="29050878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F24EA9E-23C8-4693-9E2E-E59A2D2978EE}"/>
              </a:ext>
            </a:extLst>
          </p:cNvPr>
          <p:cNvSpPr>
            <a:spLocks noGrp="1"/>
          </p:cNvSpPr>
          <p:nvPr>
            <p:ph type="title"/>
          </p:nvPr>
        </p:nvSpPr>
        <p:spPr>
          <a:xfrm>
            <a:off x="838200" y="365126"/>
            <a:ext cx="10515600" cy="1690687"/>
          </a:xfrm>
        </p:spPr>
        <p:txBody>
          <a:bodyPr>
            <a:noAutofit/>
          </a:bodyPr>
          <a:lstStyle/>
          <a:p>
            <a:pPr algn="ctr"/>
            <a:r>
              <a:rPr lang="lt-LT" sz="3000" b="1" dirty="0">
                <a:latin typeface="Times New Roman" panose="02020603050405020304" pitchFamily="18" charset="0"/>
                <a:cs typeface="Times New Roman" panose="02020603050405020304" pitchFamily="18" charset="0"/>
              </a:rPr>
              <a:t>Mokinių, patekusių į sveikatos rizikos zoną, fizinių ypatybių įvertinimas ir </a:t>
            </a:r>
            <a:r>
              <a:rPr lang="lt-LT" sz="3000" b="1" i="0" u="none" strike="noStrike" baseline="0" dirty="0">
                <a:effectLst/>
                <a:latin typeface="Times New Roman" panose="02020603050405020304" pitchFamily="18" charset="0"/>
                <a:cs typeface="Times New Roman" panose="02020603050405020304" pitchFamily="18" charset="0"/>
              </a:rPr>
              <a:t>fizinio pajėgumo </a:t>
            </a:r>
            <a:r>
              <a:rPr lang="lt-LT" sz="3000" b="1" dirty="0">
                <a:latin typeface="Times New Roman" panose="02020603050405020304" pitchFamily="18" charset="0"/>
                <a:cs typeface="Times New Roman" panose="02020603050405020304" pitchFamily="18" charset="0"/>
              </a:rPr>
              <a:t>gerinimo rekomendacijos </a:t>
            </a:r>
            <a:r>
              <a:rPr lang="lt-LT" sz="3000" b="1" i="0" u="none" strike="noStrike" baseline="0" dirty="0">
                <a:effectLst/>
                <a:latin typeface="Times New Roman" panose="02020603050405020304" pitchFamily="18" charset="0"/>
                <a:cs typeface="Times New Roman" panose="02020603050405020304" pitchFamily="18" charset="0"/>
              </a:rPr>
              <a:t>pagal </a:t>
            </a:r>
            <a:r>
              <a:rPr lang="lt-LT" sz="3000" b="1" dirty="0">
                <a:latin typeface="Times New Roman" panose="02020603050405020304" pitchFamily="18" charset="0"/>
                <a:cs typeface="Times New Roman" panose="02020603050405020304" pitchFamily="18" charset="0"/>
              </a:rPr>
              <a:t>flamingo </a:t>
            </a:r>
            <a:r>
              <a:rPr lang="lt-LT" sz="3000" b="1" i="0" u="none" strike="noStrike" baseline="0" dirty="0">
                <a:effectLst/>
                <a:latin typeface="Times New Roman" panose="02020603050405020304" pitchFamily="18" charset="0"/>
                <a:cs typeface="Times New Roman" panose="02020603050405020304" pitchFamily="18" charset="0"/>
              </a:rPr>
              <a:t>testo įvertinimą</a:t>
            </a:r>
            <a:br>
              <a:rPr lang="lt-LT" sz="3200" b="1" dirty="0">
                <a:latin typeface="Times New Roman" panose="02020603050405020304" pitchFamily="18" charset="0"/>
                <a:cs typeface="Times New Roman" panose="02020603050405020304" pitchFamily="18" charset="0"/>
              </a:rPr>
            </a:br>
            <a:endParaRPr lang="lt-LT" sz="3200" b="1" dirty="0"/>
          </a:p>
        </p:txBody>
      </p:sp>
      <p:sp>
        <p:nvSpPr>
          <p:cNvPr id="3" name="Turinio vietos rezervavimo ženklas 2">
            <a:extLst>
              <a:ext uri="{FF2B5EF4-FFF2-40B4-BE49-F238E27FC236}">
                <a16:creationId xmlns:a16="http://schemas.microsoft.com/office/drawing/2014/main" id="{92CAA098-3E1C-440F-B25E-4E145608168C}"/>
              </a:ext>
            </a:extLst>
          </p:cNvPr>
          <p:cNvSpPr>
            <a:spLocks noGrp="1"/>
          </p:cNvSpPr>
          <p:nvPr>
            <p:ph idx="1"/>
          </p:nvPr>
        </p:nvSpPr>
        <p:spPr>
          <a:xfrm>
            <a:off x="838200" y="2082799"/>
            <a:ext cx="10515600" cy="4410075"/>
          </a:xfrm>
        </p:spPr>
        <p:txBody>
          <a:bodyPr>
            <a:normAutofit/>
          </a:bodyPr>
          <a:lstStyle/>
          <a:p>
            <a:pPr marL="0" indent="0" algn="just">
              <a:spcBef>
                <a:spcPts val="0"/>
              </a:spcBef>
              <a:buNone/>
            </a:pPr>
            <a:r>
              <a:rPr lang="lt-LT" sz="1800" b="1" i="1" dirty="0">
                <a:solidFill>
                  <a:srgbClr val="000000"/>
                </a:solidFill>
                <a:effectLst/>
                <a:latin typeface="Times New Roman" panose="02020603050405020304" pitchFamily="18" charset="0"/>
                <a:cs typeface="Times New Roman" panose="02020603050405020304" pitchFamily="18" charset="0"/>
              </a:rPr>
              <a:t>Ką tai rodo?</a:t>
            </a:r>
          </a:p>
          <a:p>
            <a:pPr marL="0" indent="0" algn="just">
              <a:spcBef>
                <a:spcPts val="0"/>
              </a:spcBef>
              <a:buNone/>
            </a:pPr>
            <a:endParaRPr lang="lt-LT" sz="1800" b="1" i="1" dirty="0">
              <a:solidFill>
                <a:srgbClr val="000000"/>
              </a:solidFill>
              <a:effectLst/>
              <a:latin typeface="Times New Roman" panose="02020603050405020304" pitchFamily="18" charset="0"/>
              <a:cs typeface="Times New Roman" panose="02020603050405020304" pitchFamily="18" charset="0"/>
            </a:endParaRPr>
          </a:p>
          <a:p>
            <a:pPr algn="just">
              <a:spcBef>
                <a:spcPts val="0"/>
              </a:spcBef>
            </a:pPr>
            <a:r>
              <a:rPr lang="lt-LT" sz="1800" b="0" i="0" dirty="0">
                <a:solidFill>
                  <a:srgbClr val="000000"/>
                </a:solidFill>
                <a:effectLst/>
                <a:latin typeface="Times New Roman" panose="02020603050405020304" pitchFamily="18" charset="0"/>
              </a:rPr>
              <a:t>Jei tai nėra augimo spurto laikotarpis ar liga, tuomet rezultatai gali rodyti sąnarių ir kaulų funkcijos sutrikimus (pvz., viena koja ilgesnė), nesimetrišką kairės ir dešinės pusės raumenų išsivystymą, </a:t>
            </a:r>
            <a:r>
              <a:rPr lang="lt-LT" sz="1800" b="0" i="0" dirty="0" err="1">
                <a:solidFill>
                  <a:srgbClr val="000000"/>
                </a:solidFill>
                <a:effectLst/>
                <a:latin typeface="Times New Roman" panose="02020603050405020304" pitchFamily="18" charset="0"/>
              </a:rPr>
              <a:t>propriocepcijos</a:t>
            </a:r>
            <a:r>
              <a:rPr lang="lt-LT" sz="1800" b="0" i="0" dirty="0">
                <a:solidFill>
                  <a:srgbClr val="000000"/>
                </a:solidFill>
                <a:effectLst/>
                <a:latin typeface="Times New Roman" panose="02020603050405020304" pitchFamily="18" charset="0"/>
              </a:rPr>
              <a:t> sutrikimus.</a:t>
            </a:r>
          </a:p>
          <a:p>
            <a:pPr marL="0" marR="0" algn="just">
              <a:spcBef>
                <a:spcPts val="0"/>
              </a:spcBef>
              <a:spcAft>
                <a:spcPts val="0"/>
              </a:spcAft>
            </a:pPr>
            <a:r>
              <a:rPr lang="lt-LT" sz="1800" b="0" i="0" dirty="0">
                <a:solidFill>
                  <a:srgbClr val="000000"/>
                </a:solidFill>
                <a:effectLst/>
                <a:latin typeface="Times New Roman" panose="02020603050405020304" pitchFamily="18" charset="0"/>
              </a:rPr>
              <a:t>Padidėjusi griuvimų ir su tuo susijusių pažeidimų rizika.</a:t>
            </a:r>
          </a:p>
          <a:p>
            <a:pPr marL="0" marR="0" algn="just">
              <a:spcBef>
                <a:spcPts val="0"/>
              </a:spcBef>
              <a:spcAft>
                <a:spcPts val="0"/>
              </a:spcAft>
            </a:pPr>
            <a:endParaRPr lang="lt-LT" sz="1800" b="0" i="0" dirty="0">
              <a:solidFill>
                <a:srgbClr val="000000"/>
              </a:solidFill>
              <a:effectLst/>
              <a:latin typeface="Times New Roman" panose="02020603050405020304" pitchFamily="18" charset="0"/>
            </a:endParaRPr>
          </a:p>
          <a:p>
            <a:pPr marL="0" marR="0" indent="0" algn="just">
              <a:spcBef>
                <a:spcPts val="0"/>
              </a:spcBef>
              <a:spcAft>
                <a:spcPts val="0"/>
              </a:spcAft>
              <a:buNone/>
            </a:pPr>
            <a:r>
              <a:rPr lang="lt-LT" sz="1800" b="1" i="1" dirty="0">
                <a:solidFill>
                  <a:srgbClr val="000000"/>
                </a:solidFill>
                <a:effectLst/>
                <a:latin typeface="Times New Roman" panose="02020603050405020304" pitchFamily="18" charset="0"/>
              </a:rPr>
              <a:t>Rekomenduojama:</a:t>
            </a:r>
          </a:p>
          <a:p>
            <a:pPr marL="0" marR="0" indent="0" algn="just">
              <a:spcBef>
                <a:spcPts val="0"/>
              </a:spcBef>
              <a:spcAft>
                <a:spcPts val="0"/>
              </a:spcAft>
              <a:buNone/>
            </a:pPr>
            <a:endParaRPr lang="lt-LT" sz="1800" b="0" i="0" dirty="0">
              <a:solidFill>
                <a:srgbClr val="000000"/>
              </a:solidFill>
              <a:effectLst/>
              <a:latin typeface="Times New Roman" panose="02020603050405020304" pitchFamily="18" charset="0"/>
            </a:endParaRPr>
          </a:p>
          <a:p>
            <a:pPr marL="0" marR="0" algn="just">
              <a:spcBef>
                <a:spcPts val="0"/>
              </a:spcBef>
              <a:spcAft>
                <a:spcPts val="0"/>
              </a:spcAft>
            </a:pPr>
            <a:r>
              <a:rPr lang="lt-LT" sz="1800" b="0" i="0" dirty="0">
                <a:solidFill>
                  <a:srgbClr val="000000"/>
                </a:solidFill>
                <a:effectLst/>
                <a:latin typeface="Times New Roman" panose="02020603050405020304" pitchFamily="18" charset="0"/>
              </a:rPr>
              <a:t>Statiniai ir dinaminiai pratimai naudojant savo kūno svorį bei nestabilius paviršius, platformas, įvairaus dydžio kamuolius. Vaikščiojimas pirmyn ir atgal ant apversto suoliuko pagrindo (apie 10 cm pločio linija).</a:t>
            </a:r>
          </a:p>
          <a:p>
            <a:pPr marL="0" marR="0" algn="just">
              <a:spcBef>
                <a:spcPts val="0"/>
              </a:spcBef>
              <a:spcAft>
                <a:spcPts val="0"/>
              </a:spcAft>
            </a:pPr>
            <a:r>
              <a:rPr lang="lt-LT" sz="1800" b="0" i="0" dirty="0">
                <a:solidFill>
                  <a:srgbClr val="000000"/>
                </a:solidFill>
                <a:effectLst/>
                <a:latin typeface="Times New Roman" panose="02020603050405020304" pitchFamily="18" charset="0"/>
              </a:rPr>
              <a:t>Pusiausvyros  treniruotėse aktyvuojasi viso kūno raumenys, todėl bendro </a:t>
            </a:r>
            <a:r>
              <a:rPr lang="lt-LT" sz="1800" b="0" i="0" dirty="0" err="1">
                <a:solidFill>
                  <a:srgbClr val="000000"/>
                </a:solidFill>
                <a:effectLst/>
                <a:latin typeface="Times New Roman" panose="02020603050405020304" pitchFamily="18" charset="0"/>
              </a:rPr>
              <a:t>raumenyno</a:t>
            </a:r>
            <a:r>
              <a:rPr lang="lt-LT" sz="1800" b="0" i="0" dirty="0">
                <a:solidFill>
                  <a:srgbClr val="000000"/>
                </a:solidFill>
                <a:effectLst/>
                <a:latin typeface="Times New Roman" panose="02020603050405020304" pitchFamily="18" charset="0"/>
              </a:rPr>
              <a:t> stiprinimas prisideda prie pusiausvyros lavinimo. </a:t>
            </a:r>
          </a:p>
          <a:p>
            <a:pPr marL="0" marR="0" algn="just">
              <a:spcBef>
                <a:spcPts val="0"/>
              </a:spcBef>
              <a:spcAft>
                <a:spcPts val="0"/>
              </a:spcAft>
            </a:pPr>
            <a:r>
              <a:rPr lang="lt-LT" sz="1800" b="0" i="0" dirty="0">
                <a:solidFill>
                  <a:srgbClr val="000000"/>
                </a:solidFill>
                <a:effectLst/>
                <a:latin typeface="Times New Roman" panose="02020603050405020304" pitchFamily="18" charset="0"/>
              </a:rPr>
              <a:t>Kojų raumenis, torsą, pilvo presą stiprinantys pratimai.</a:t>
            </a:r>
          </a:p>
          <a:p>
            <a:pPr marL="0" marR="0" algn="just">
              <a:spcBef>
                <a:spcPts val="0"/>
              </a:spcBef>
              <a:spcAft>
                <a:spcPts val="0"/>
              </a:spcAft>
            </a:pPr>
            <a:r>
              <a:rPr lang="lt-LT" sz="1800" b="0" i="0" dirty="0">
                <a:solidFill>
                  <a:srgbClr val="000000"/>
                </a:solidFill>
                <a:effectLst/>
                <a:latin typeface="Times New Roman" panose="02020603050405020304" pitchFamily="18" charset="0"/>
              </a:rPr>
              <a:t>Pratimai, lavinantys periferinį matymą.</a:t>
            </a:r>
          </a:p>
          <a:p>
            <a:pPr marL="0" marR="0" indent="0" algn="just">
              <a:spcBef>
                <a:spcPts val="0"/>
              </a:spcBef>
              <a:spcAft>
                <a:spcPts val="0"/>
              </a:spcAft>
              <a:buNone/>
            </a:pPr>
            <a:endParaRPr lang="lt-LT" sz="1800" b="0" i="0" dirty="0">
              <a:solidFill>
                <a:srgbClr val="000000"/>
              </a:solidFill>
              <a:effectLst/>
              <a:latin typeface="Times New Roman" panose="02020603050405020304" pitchFamily="18" charset="0"/>
            </a:endParaRPr>
          </a:p>
          <a:p>
            <a:endParaRPr lang="lt-LT" dirty="0"/>
          </a:p>
        </p:txBody>
      </p:sp>
      <p:sp>
        <p:nvSpPr>
          <p:cNvPr id="4" name="Skaidrės numerio vietos rezervavimo ženklas 3">
            <a:extLst>
              <a:ext uri="{FF2B5EF4-FFF2-40B4-BE49-F238E27FC236}">
                <a16:creationId xmlns:a16="http://schemas.microsoft.com/office/drawing/2014/main" id="{3B65746F-79D4-4AC8-80B8-6377D0D60CDC}"/>
              </a:ext>
            </a:extLst>
          </p:cNvPr>
          <p:cNvSpPr>
            <a:spLocks noGrp="1"/>
          </p:cNvSpPr>
          <p:nvPr>
            <p:ph type="sldNum" sz="quarter" idx="12"/>
          </p:nvPr>
        </p:nvSpPr>
        <p:spPr/>
        <p:txBody>
          <a:bodyPr/>
          <a:lstStyle/>
          <a:p>
            <a:fld id="{5A139423-0966-44BB-B12F-C69128EAC6A0}" type="slidenum">
              <a:rPr lang="lt-LT" smtClean="0"/>
              <a:t>36</a:t>
            </a:fld>
            <a:endParaRPr lang="lt-LT"/>
          </a:p>
        </p:txBody>
      </p:sp>
    </p:spTree>
    <p:extLst>
      <p:ext uri="{BB962C8B-B14F-4D97-AF65-F5344CB8AC3E}">
        <p14:creationId xmlns:p14="http://schemas.microsoft.com/office/powerpoint/2010/main" val="27646471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C5574C7-0F7E-4D41-AADB-D6B4464CFD05}"/>
              </a:ext>
            </a:extLst>
          </p:cNvPr>
          <p:cNvSpPr>
            <a:spLocks noGrp="1"/>
          </p:cNvSpPr>
          <p:nvPr>
            <p:ph type="title"/>
          </p:nvPr>
        </p:nvSpPr>
        <p:spPr/>
        <p:txBody>
          <a:bodyPr/>
          <a:lstStyle/>
          <a:p>
            <a:endParaRPr lang="lt-LT"/>
          </a:p>
        </p:txBody>
      </p:sp>
      <p:sp>
        <p:nvSpPr>
          <p:cNvPr id="3" name="Turinio vietos rezervavimo ženklas 2">
            <a:extLst>
              <a:ext uri="{FF2B5EF4-FFF2-40B4-BE49-F238E27FC236}">
                <a16:creationId xmlns:a16="http://schemas.microsoft.com/office/drawing/2014/main" id="{1EAA4B4F-E4E3-4999-BF6D-F160C8B1CA68}"/>
              </a:ext>
            </a:extLst>
          </p:cNvPr>
          <p:cNvSpPr>
            <a:spLocks noGrp="1"/>
          </p:cNvSpPr>
          <p:nvPr>
            <p:ph idx="1"/>
          </p:nvPr>
        </p:nvSpPr>
        <p:spPr/>
        <p:txBody>
          <a:bodyPr/>
          <a:lstStyle/>
          <a:p>
            <a:pPr marL="0" marR="0" algn="just">
              <a:spcBef>
                <a:spcPts val="0"/>
              </a:spcBef>
              <a:spcAft>
                <a:spcPts val="0"/>
              </a:spcAft>
            </a:pPr>
            <a:r>
              <a:rPr lang="lt-LT" sz="1800" b="0" i="0" dirty="0">
                <a:solidFill>
                  <a:srgbClr val="000000"/>
                </a:solidFill>
                <a:effectLst/>
                <a:latin typeface="Times New Roman" panose="02020603050405020304" pitchFamily="18" charset="0"/>
              </a:rPr>
              <a:t>Pratimai judant ir tuo pačiu metu stabiliai laikant daiktą rankose (pvz., padėklą su stikline vandens) ar ant galvos, gaudant ir metant kamuoliuką. Važinėjimas dviračiu, riedučiais, riedlente.</a:t>
            </a:r>
          </a:p>
          <a:p>
            <a:pPr marL="0" marR="0" algn="just">
              <a:spcBef>
                <a:spcPts val="0"/>
              </a:spcBef>
              <a:spcAft>
                <a:spcPts val="0"/>
              </a:spcAft>
            </a:pPr>
            <a:r>
              <a:rPr lang="lt-LT" sz="1800" b="0" i="0" dirty="0">
                <a:solidFill>
                  <a:srgbClr val="000000"/>
                </a:solidFill>
                <a:effectLst/>
                <a:latin typeface="Times New Roman" panose="02020603050405020304" pitchFamily="18" charset="0"/>
              </a:rPr>
              <a:t>Pratimai užsimerkus.</a:t>
            </a:r>
          </a:p>
          <a:p>
            <a:pPr marL="0" marR="0" algn="just">
              <a:spcBef>
                <a:spcPts val="0"/>
              </a:spcBef>
              <a:spcAft>
                <a:spcPts val="0"/>
              </a:spcAft>
            </a:pPr>
            <a:r>
              <a:rPr lang="lt-LT" sz="1800" b="0" i="0" dirty="0">
                <a:solidFill>
                  <a:srgbClr val="000000"/>
                </a:solidFill>
                <a:effectLst/>
                <a:latin typeface="Times New Roman" panose="02020603050405020304" pitchFamily="18" charset="0"/>
              </a:rPr>
              <a:t>Pratimus reikėtų atlikti 3 kartus per savaitę.</a:t>
            </a:r>
          </a:p>
          <a:p>
            <a:pPr marL="0" marR="0" algn="just">
              <a:spcBef>
                <a:spcPts val="0"/>
              </a:spcBef>
              <a:spcAft>
                <a:spcPts val="0"/>
              </a:spcAft>
            </a:pPr>
            <a:endParaRPr lang="lt-LT" sz="1800" b="0" i="0" dirty="0">
              <a:solidFill>
                <a:srgbClr val="000000"/>
              </a:solidFill>
              <a:effectLst/>
              <a:latin typeface="Times New Roman" panose="02020603050405020304" pitchFamily="18" charset="0"/>
            </a:endParaRPr>
          </a:p>
          <a:p>
            <a:pPr marL="0" marR="0" indent="0" algn="just">
              <a:spcBef>
                <a:spcPts val="0"/>
              </a:spcBef>
              <a:spcAft>
                <a:spcPts val="0"/>
              </a:spcAft>
              <a:buNone/>
            </a:pPr>
            <a:r>
              <a:rPr lang="lt-LT" sz="1800" b="1" i="1" dirty="0">
                <a:solidFill>
                  <a:srgbClr val="000000"/>
                </a:solidFill>
                <a:effectLst/>
                <a:latin typeface="Times New Roman" panose="02020603050405020304" pitchFamily="18" charset="0"/>
              </a:rPr>
              <a:t>Pusiausvyrai ugdyti rekomenduojamos šios sporto šakos:</a:t>
            </a:r>
          </a:p>
          <a:p>
            <a:pPr marL="0" marR="0" indent="0" algn="just">
              <a:spcBef>
                <a:spcPts val="0"/>
              </a:spcBef>
              <a:spcAft>
                <a:spcPts val="0"/>
              </a:spcAft>
              <a:buNone/>
            </a:pPr>
            <a:endParaRPr lang="lt-LT" sz="1800" b="1" i="1" dirty="0">
              <a:solidFill>
                <a:srgbClr val="000000"/>
              </a:solidFill>
              <a:effectLst/>
              <a:latin typeface="Times New Roman" panose="02020603050405020304" pitchFamily="18" charset="0"/>
            </a:endParaRPr>
          </a:p>
          <a:p>
            <a:pPr algn="just">
              <a:spcBef>
                <a:spcPts val="0"/>
              </a:spcBef>
            </a:pPr>
            <a:r>
              <a:rPr lang="lt-LT" sz="1800" dirty="0">
                <a:solidFill>
                  <a:srgbClr val="000000"/>
                </a:solidFill>
                <a:latin typeface="Times New Roman" panose="02020603050405020304" pitchFamily="18" charset="0"/>
              </a:rPr>
              <a:t>K</a:t>
            </a:r>
            <a:r>
              <a:rPr lang="lt-LT" sz="1800" b="0" i="0" dirty="0">
                <a:solidFill>
                  <a:srgbClr val="000000"/>
                </a:solidFill>
                <a:effectLst/>
                <a:latin typeface="Times New Roman" panose="02020603050405020304" pitchFamily="18" charset="0"/>
              </a:rPr>
              <a:t>aratė, dailusis čiuožimas, meninė gimnastika, sportinė gimnastika, buriavimas, alpinizmas, vandens slidės, kalnų slidinėjimas.</a:t>
            </a:r>
          </a:p>
          <a:p>
            <a:endParaRPr lang="lt-LT" dirty="0"/>
          </a:p>
        </p:txBody>
      </p:sp>
      <p:sp>
        <p:nvSpPr>
          <p:cNvPr id="4" name="Skaidrės numerio vietos rezervavimo ženklas 3">
            <a:extLst>
              <a:ext uri="{FF2B5EF4-FFF2-40B4-BE49-F238E27FC236}">
                <a16:creationId xmlns:a16="http://schemas.microsoft.com/office/drawing/2014/main" id="{E665BA4D-85AB-4F6B-9861-AB18976E25A1}"/>
              </a:ext>
            </a:extLst>
          </p:cNvPr>
          <p:cNvSpPr>
            <a:spLocks noGrp="1"/>
          </p:cNvSpPr>
          <p:nvPr>
            <p:ph type="sldNum" sz="quarter" idx="12"/>
          </p:nvPr>
        </p:nvSpPr>
        <p:spPr/>
        <p:txBody>
          <a:bodyPr/>
          <a:lstStyle/>
          <a:p>
            <a:fld id="{5A139423-0966-44BB-B12F-C69128EAC6A0}" type="slidenum">
              <a:rPr lang="lt-LT" smtClean="0"/>
              <a:t>37</a:t>
            </a:fld>
            <a:endParaRPr lang="lt-LT"/>
          </a:p>
        </p:txBody>
      </p:sp>
    </p:spTree>
    <p:extLst>
      <p:ext uri="{BB962C8B-B14F-4D97-AF65-F5344CB8AC3E}">
        <p14:creationId xmlns:p14="http://schemas.microsoft.com/office/powerpoint/2010/main" val="4754702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6B00DEF-417C-46A5-B72A-F2BC9F815B39}"/>
              </a:ext>
            </a:extLst>
          </p:cNvPr>
          <p:cNvSpPr>
            <a:spLocks noGrp="1"/>
          </p:cNvSpPr>
          <p:nvPr>
            <p:ph type="title"/>
          </p:nvPr>
        </p:nvSpPr>
        <p:spPr/>
        <p:txBody>
          <a:bodyPr>
            <a:noAutofit/>
          </a:bodyPr>
          <a:lstStyle/>
          <a:p>
            <a:pPr algn="ctr"/>
            <a:r>
              <a:rPr lang="lt-LT" sz="3000" b="1" dirty="0">
                <a:latin typeface="Times New Roman" panose="02020603050405020304" pitchFamily="18" charset="0"/>
                <a:cs typeface="Times New Roman" panose="02020603050405020304" pitchFamily="18" charset="0"/>
              </a:rPr>
              <a:t>Mokinių, patekusių į sveikatos rizikos zoną, fizinių ypatybių įvertinimas ir </a:t>
            </a:r>
            <a:r>
              <a:rPr lang="lt-LT" sz="3000" b="1" i="0" u="none" strike="noStrike" baseline="0" dirty="0">
                <a:effectLst/>
                <a:latin typeface="Times New Roman" panose="02020603050405020304" pitchFamily="18" charset="0"/>
                <a:cs typeface="Times New Roman" panose="02020603050405020304" pitchFamily="18" charset="0"/>
              </a:rPr>
              <a:t>fizinio pajėgumo </a:t>
            </a:r>
            <a:r>
              <a:rPr lang="lt-LT" sz="3000" b="1" dirty="0">
                <a:latin typeface="Times New Roman" panose="02020603050405020304" pitchFamily="18" charset="0"/>
                <a:cs typeface="Times New Roman" panose="02020603050405020304" pitchFamily="18" charset="0"/>
              </a:rPr>
              <a:t>gerinimo rekomendacijos </a:t>
            </a:r>
            <a:r>
              <a:rPr lang="lt-LT" sz="3000" b="1" i="0" u="none" strike="noStrike" baseline="0" dirty="0">
                <a:effectLst/>
                <a:latin typeface="Times New Roman" panose="02020603050405020304" pitchFamily="18" charset="0"/>
                <a:cs typeface="Times New Roman" panose="02020603050405020304" pitchFamily="18" charset="0"/>
              </a:rPr>
              <a:t>pagal </a:t>
            </a:r>
            <a:r>
              <a:rPr lang="lt-LT" sz="3000" b="1" dirty="0">
                <a:latin typeface="Times New Roman" panose="02020603050405020304" pitchFamily="18" charset="0"/>
                <a:cs typeface="Times New Roman" panose="02020603050405020304" pitchFamily="18" charset="0"/>
              </a:rPr>
              <a:t>sėstis ir siekti </a:t>
            </a:r>
            <a:r>
              <a:rPr lang="lt-LT" sz="3000" b="1" i="0" u="none" strike="noStrike" baseline="0" dirty="0">
                <a:effectLst/>
                <a:latin typeface="Times New Roman" panose="02020603050405020304" pitchFamily="18" charset="0"/>
                <a:cs typeface="Times New Roman" panose="02020603050405020304" pitchFamily="18" charset="0"/>
              </a:rPr>
              <a:t>testo įvertinimą</a:t>
            </a:r>
            <a:endParaRPr lang="lt-LT" sz="3000" dirty="0"/>
          </a:p>
        </p:txBody>
      </p:sp>
      <p:sp>
        <p:nvSpPr>
          <p:cNvPr id="3" name="Turinio vietos rezervavimo ženklas 2">
            <a:extLst>
              <a:ext uri="{FF2B5EF4-FFF2-40B4-BE49-F238E27FC236}">
                <a16:creationId xmlns:a16="http://schemas.microsoft.com/office/drawing/2014/main" id="{636D749C-EB49-4A74-82E4-B6B20583F2F4}"/>
              </a:ext>
            </a:extLst>
          </p:cNvPr>
          <p:cNvSpPr>
            <a:spLocks noGrp="1"/>
          </p:cNvSpPr>
          <p:nvPr>
            <p:ph idx="1"/>
          </p:nvPr>
        </p:nvSpPr>
        <p:spPr/>
        <p:txBody>
          <a:bodyPr>
            <a:normAutofit/>
          </a:bodyPr>
          <a:lstStyle/>
          <a:p>
            <a:pPr marL="0" indent="0" algn="just">
              <a:spcBef>
                <a:spcPts val="0"/>
              </a:spcBef>
              <a:buNone/>
            </a:pPr>
            <a:r>
              <a:rPr lang="lt-LT" sz="1800" b="1" i="1" dirty="0">
                <a:solidFill>
                  <a:srgbClr val="000000"/>
                </a:solidFill>
                <a:effectLst/>
                <a:latin typeface="Times New Roman" panose="02020603050405020304" pitchFamily="18" charset="0"/>
                <a:cs typeface="Times New Roman" panose="02020603050405020304" pitchFamily="18" charset="0"/>
              </a:rPr>
              <a:t>Ką tai rodo?</a:t>
            </a:r>
          </a:p>
          <a:p>
            <a:pPr marL="0" indent="0" algn="just">
              <a:spcBef>
                <a:spcPts val="0"/>
              </a:spcBef>
              <a:buNone/>
            </a:pPr>
            <a:endParaRPr lang="lt-LT" sz="1800" b="1" i="1" dirty="0">
              <a:solidFill>
                <a:srgbClr val="000000"/>
              </a:solidFill>
              <a:effectLst/>
              <a:latin typeface="Times New Roman" panose="02020603050405020304" pitchFamily="18" charset="0"/>
              <a:cs typeface="Times New Roman" panose="02020603050405020304" pitchFamily="18" charset="0"/>
            </a:endParaRPr>
          </a:p>
          <a:p>
            <a:pPr algn="just">
              <a:spcBef>
                <a:spcPts val="0"/>
              </a:spcBef>
            </a:pPr>
            <a:r>
              <a:rPr lang="lt-LT" sz="1800" b="0" i="0" dirty="0">
                <a:solidFill>
                  <a:srgbClr val="000000"/>
                </a:solidFill>
                <a:effectLst/>
                <a:latin typeface="Times New Roman" panose="02020603050405020304" pitchFamily="18" charset="0"/>
              </a:rPr>
              <a:t>Nepakankamas lankstumas gali rodyti netinkamą kolageno ir </a:t>
            </a:r>
            <a:r>
              <a:rPr lang="lt-LT" sz="1800" b="0" i="0" dirty="0" err="1">
                <a:solidFill>
                  <a:srgbClr val="000000"/>
                </a:solidFill>
                <a:effectLst/>
                <a:latin typeface="Times New Roman" panose="02020603050405020304" pitchFamily="18" charset="0"/>
              </a:rPr>
              <a:t>elastano</a:t>
            </a:r>
            <a:r>
              <a:rPr lang="lt-LT" sz="1800" b="0" i="0" dirty="0">
                <a:solidFill>
                  <a:srgbClr val="000000"/>
                </a:solidFill>
                <a:effectLst/>
                <a:latin typeface="Times New Roman" panose="02020603050405020304" pitchFamily="18" charset="0"/>
              </a:rPr>
              <a:t> santykį audiniuose. Nepakankamas lankstumas gali būti paveldėtas. Nepakankamas kai kurių sąnarių lankstumas apsunkina kasdienių fizinių veiklų kokybę.</a:t>
            </a:r>
          </a:p>
          <a:p>
            <a:pPr marL="0" marR="0" algn="just">
              <a:spcBef>
                <a:spcPts val="0"/>
              </a:spcBef>
              <a:spcAft>
                <a:spcPts val="0"/>
              </a:spcAft>
            </a:pPr>
            <a:r>
              <a:rPr lang="lt-LT" sz="1800" b="0" i="0" dirty="0">
                <a:solidFill>
                  <a:srgbClr val="000000"/>
                </a:solidFill>
                <a:effectLst/>
                <a:latin typeface="Times New Roman" panose="02020603050405020304" pitchFamily="18" charset="0"/>
              </a:rPr>
              <a:t>Įsitempę raumenys darbui sunaudoja daugiau energijos nei atpalaiduoti. Raumenyse blogiau cirkuliuoja kraujas, jie prasčiau aprūpinami maistinėmis medžiagomis.</a:t>
            </a:r>
          </a:p>
          <a:p>
            <a:pPr marL="0" marR="0" algn="just">
              <a:spcBef>
                <a:spcPts val="0"/>
              </a:spcBef>
              <a:spcAft>
                <a:spcPts val="0"/>
              </a:spcAft>
            </a:pPr>
            <a:r>
              <a:rPr lang="lt-LT" sz="1800" b="0" i="0" dirty="0">
                <a:solidFill>
                  <a:srgbClr val="000000"/>
                </a:solidFill>
                <a:effectLst/>
                <a:latin typeface="Times New Roman" panose="02020603050405020304" pitchFamily="18" charset="0"/>
              </a:rPr>
              <a:t>Sunku pasilenkti, pasiekti.</a:t>
            </a:r>
          </a:p>
          <a:p>
            <a:pPr marL="0" marR="0" algn="just">
              <a:spcBef>
                <a:spcPts val="0"/>
              </a:spcBef>
              <a:spcAft>
                <a:spcPts val="0"/>
              </a:spcAft>
            </a:pPr>
            <a:r>
              <a:rPr lang="lt-LT" sz="1800" b="0" i="0" dirty="0">
                <a:solidFill>
                  <a:srgbClr val="000000"/>
                </a:solidFill>
                <a:effectLst/>
                <a:latin typeface="Times New Roman" panose="02020603050405020304" pitchFamily="18" charset="0"/>
              </a:rPr>
              <a:t>Laikui bėgant, dėl nelankstumo susiformuoja netinkama laikysena. Didesnė apatinės nugaros dalies skausmų rizika ateityje.</a:t>
            </a:r>
          </a:p>
          <a:p>
            <a:pPr marL="0" marR="0" algn="just">
              <a:spcBef>
                <a:spcPts val="0"/>
              </a:spcBef>
              <a:spcAft>
                <a:spcPts val="0"/>
              </a:spcAft>
            </a:pPr>
            <a:r>
              <a:rPr lang="lt-LT" sz="1800" b="0" i="0" dirty="0">
                <a:solidFill>
                  <a:srgbClr val="000000"/>
                </a:solidFill>
                <a:effectLst/>
                <a:latin typeface="Times New Roman" panose="02020603050405020304" pitchFamily="18" charset="0"/>
              </a:rPr>
              <a:t>Fizinis pasyvumas yra viena iš galimų nelankstumo priežasčių.</a:t>
            </a:r>
          </a:p>
          <a:p>
            <a:pPr marL="0" marR="0" algn="just">
              <a:spcBef>
                <a:spcPts val="0"/>
              </a:spcBef>
              <a:spcAft>
                <a:spcPts val="0"/>
              </a:spcAft>
            </a:pPr>
            <a:endParaRPr lang="lt-LT" sz="2100" b="0" i="0" dirty="0">
              <a:solidFill>
                <a:srgbClr val="000000"/>
              </a:solidFill>
              <a:effectLst/>
              <a:latin typeface="Times New Roman" panose="02020603050405020304" pitchFamily="18" charset="0"/>
            </a:endParaRPr>
          </a:p>
          <a:p>
            <a:pPr marL="0" indent="0">
              <a:buNone/>
            </a:pPr>
            <a:endParaRPr lang="lt-LT" dirty="0"/>
          </a:p>
        </p:txBody>
      </p:sp>
      <p:sp>
        <p:nvSpPr>
          <p:cNvPr id="4" name="Skaidrės numerio vietos rezervavimo ženklas 3">
            <a:extLst>
              <a:ext uri="{FF2B5EF4-FFF2-40B4-BE49-F238E27FC236}">
                <a16:creationId xmlns:a16="http://schemas.microsoft.com/office/drawing/2014/main" id="{972F6ECD-0D93-490A-B59B-22F51CAB30B9}"/>
              </a:ext>
            </a:extLst>
          </p:cNvPr>
          <p:cNvSpPr>
            <a:spLocks noGrp="1"/>
          </p:cNvSpPr>
          <p:nvPr>
            <p:ph type="sldNum" sz="quarter" idx="12"/>
          </p:nvPr>
        </p:nvSpPr>
        <p:spPr/>
        <p:txBody>
          <a:bodyPr/>
          <a:lstStyle/>
          <a:p>
            <a:fld id="{5A139423-0966-44BB-B12F-C69128EAC6A0}" type="slidenum">
              <a:rPr lang="lt-LT" smtClean="0"/>
              <a:t>38</a:t>
            </a:fld>
            <a:endParaRPr lang="lt-LT"/>
          </a:p>
        </p:txBody>
      </p:sp>
    </p:spTree>
    <p:extLst>
      <p:ext uri="{BB962C8B-B14F-4D97-AF65-F5344CB8AC3E}">
        <p14:creationId xmlns:p14="http://schemas.microsoft.com/office/powerpoint/2010/main" val="29883849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4C81EBD-1B00-4E0F-AA06-05C56B45AA19}"/>
              </a:ext>
            </a:extLst>
          </p:cNvPr>
          <p:cNvSpPr>
            <a:spLocks noGrp="1"/>
          </p:cNvSpPr>
          <p:nvPr>
            <p:ph type="title"/>
          </p:nvPr>
        </p:nvSpPr>
        <p:spPr/>
        <p:txBody>
          <a:bodyPr/>
          <a:lstStyle/>
          <a:p>
            <a:endParaRPr lang="lt-LT"/>
          </a:p>
        </p:txBody>
      </p:sp>
      <p:sp>
        <p:nvSpPr>
          <p:cNvPr id="3" name="Turinio vietos rezervavimo ženklas 2">
            <a:extLst>
              <a:ext uri="{FF2B5EF4-FFF2-40B4-BE49-F238E27FC236}">
                <a16:creationId xmlns:a16="http://schemas.microsoft.com/office/drawing/2014/main" id="{3A06EBA0-3DEB-4BDF-97F1-9B40B0084B97}"/>
              </a:ext>
            </a:extLst>
          </p:cNvPr>
          <p:cNvSpPr>
            <a:spLocks noGrp="1"/>
          </p:cNvSpPr>
          <p:nvPr>
            <p:ph idx="1"/>
          </p:nvPr>
        </p:nvSpPr>
        <p:spPr/>
        <p:txBody>
          <a:bodyPr>
            <a:normAutofit/>
          </a:bodyPr>
          <a:lstStyle/>
          <a:p>
            <a:pPr marL="0" marR="0" indent="0" algn="just">
              <a:spcBef>
                <a:spcPts val="0"/>
              </a:spcBef>
              <a:spcAft>
                <a:spcPts val="0"/>
              </a:spcAft>
              <a:buNone/>
            </a:pPr>
            <a:r>
              <a:rPr lang="lt-LT" sz="1800" b="1" i="1" dirty="0">
                <a:solidFill>
                  <a:srgbClr val="000000"/>
                </a:solidFill>
                <a:effectLst/>
                <a:latin typeface="Times New Roman" panose="02020603050405020304" pitchFamily="18" charset="0"/>
              </a:rPr>
              <a:t>Rekomenduojama:</a:t>
            </a:r>
          </a:p>
          <a:p>
            <a:pPr marL="0" marR="0" indent="0" algn="just">
              <a:spcBef>
                <a:spcPts val="0"/>
              </a:spcBef>
              <a:spcAft>
                <a:spcPts val="0"/>
              </a:spcAft>
              <a:buNone/>
            </a:pPr>
            <a:endParaRPr lang="lt-LT" sz="1800" b="0" i="0" dirty="0">
              <a:solidFill>
                <a:srgbClr val="000000"/>
              </a:solidFill>
              <a:effectLst/>
              <a:latin typeface="Times New Roman" panose="02020603050405020304" pitchFamily="18" charset="0"/>
            </a:endParaRPr>
          </a:p>
          <a:p>
            <a:pPr marL="0" marR="0" algn="just">
              <a:spcBef>
                <a:spcPts val="0"/>
              </a:spcBef>
              <a:spcAft>
                <a:spcPts val="0"/>
              </a:spcAft>
            </a:pPr>
            <a:r>
              <a:rPr lang="lt-LT" sz="1800" b="0" i="0" dirty="0">
                <a:solidFill>
                  <a:srgbClr val="000000"/>
                </a:solidFill>
                <a:effectLst/>
                <a:latin typeface="Times New Roman" panose="02020603050405020304" pitchFamily="18" charset="0"/>
              </a:rPr>
              <a:t>Rekomenduojama lankstumą lavinti 4–7 kartus per savaitę.</a:t>
            </a:r>
          </a:p>
          <a:p>
            <a:pPr marL="0" marR="0" algn="just">
              <a:spcBef>
                <a:spcPts val="0"/>
              </a:spcBef>
              <a:spcAft>
                <a:spcPts val="0"/>
              </a:spcAft>
            </a:pPr>
            <a:r>
              <a:rPr lang="lt-LT" sz="1800" b="0" i="0" dirty="0">
                <a:solidFill>
                  <a:srgbClr val="000000"/>
                </a:solidFill>
                <a:effectLst/>
                <a:latin typeface="Times New Roman" panose="02020603050405020304" pitchFamily="18" charset="0"/>
              </a:rPr>
              <a:t>Tempimo ir raumenų relaksacijos pratimai.</a:t>
            </a:r>
          </a:p>
          <a:p>
            <a:pPr marL="0" marR="0" algn="just">
              <a:spcBef>
                <a:spcPts val="0"/>
              </a:spcBef>
              <a:spcAft>
                <a:spcPts val="0"/>
              </a:spcAft>
            </a:pPr>
            <a:r>
              <a:rPr lang="lt-LT" sz="1800" b="0" i="0" dirty="0">
                <a:solidFill>
                  <a:srgbClr val="000000"/>
                </a:solidFill>
                <a:effectLst/>
                <a:latin typeface="Times New Roman" panose="02020603050405020304" pitchFamily="18" charset="0"/>
              </a:rPr>
              <a:t>Taikytinas </a:t>
            </a:r>
            <a:r>
              <a:rPr lang="lt-LT" sz="1800" b="0" i="0" dirty="0" err="1">
                <a:solidFill>
                  <a:srgbClr val="000000"/>
                </a:solidFill>
                <a:effectLst/>
                <a:latin typeface="Times New Roman" panose="02020603050405020304" pitchFamily="18" charset="0"/>
              </a:rPr>
              <a:t>propriocepsinės</a:t>
            </a:r>
            <a:r>
              <a:rPr lang="lt-LT" sz="1800" b="0" i="0" dirty="0">
                <a:solidFill>
                  <a:srgbClr val="000000"/>
                </a:solidFill>
                <a:effectLst/>
                <a:latin typeface="Times New Roman" panose="02020603050405020304" pitchFamily="18" charset="0"/>
              </a:rPr>
              <a:t> </a:t>
            </a:r>
            <a:r>
              <a:rPr lang="lt-LT" sz="1800" b="0" i="0" dirty="0" err="1">
                <a:solidFill>
                  <a:srgbClr val="000000"/>
                </a:solidFill>
                <a:effectLst/>
                <a:latin typeface="Times New Roman" panose="02020603050405020304" pitchFamily="18" charset="0"/>
              </a:rPr>
              <a:t>neuroraumeninės</a:t>
            </a:r>
            <a:r>
              <a:rPr lang="lt-LT" sz="1800" b="0" i="0" dirty="0">
                <a:solidFill>
                  <a:srgbClr val="000000"/>
                </a:solidFill>
                <a:effectLst/>
                <a:latin typeface="Times New Roman" panose="02020603050405020304" pitchFamily="18" charset="0"/>
              </a:rPr>
              <a:t> </a:t>
            </a:r>
            <a:r>
              <a:rPr lang="lt-LT" sz="1800" b="0" i="0" dirty="0" err="1">
                <a:solidFill>
                  <a:srgbClr val="000000"/>
                </a:solidFill>
                <a:effectLst/>
                <a:latin typeface="Times New Roman" panose="02020603050405020304" pitchFamily="18" charset="0"/>
              </a:rPr>
              <a:t>facilitacijos</a:t>
            </a:r>
            <a:r>
              <a:rPr lang="lt-LT" sz="1800" b="0" i="0" dirty="0">
                <a:solidFill>
                  <a:srgbClr val="000000"/>
                </a:solidFill>
                <a:effectLst/>
                <a:latin typeface="Times New Roman" panose="02020603050405020304" pitchFamily="18" charset="0"/>
              </a:rPr>
              <a:t> (toliau – PNF) metodas. Jo esmę sudaro raumenų susitraukimo, atsipalaidavimo, tempimo derinimas, kurio metu tobulėja </a:t>
            </a:r>
            <a:r>
              <a:rPr lang="lt-LT" sz="1800" b="0" i="0" dirty="0" err="1">
                <a:solidFill>
                  <a:srgbClr val="000000"/>
                </a:solidFill>
                <a:effectLst/>
                <a:latin typeface="Times New Roman" panose="02020603050405020304" pitchFamily="18" charset="0"/>
              </a:rPr>
              <a:t>neuroraumeninių</a:t>
            </a:r>
            <a:r>
              <a:rPr lang="lt-LT" sz="1800" b="0" i="0" dirty="0">
                <a:solidFill>
                  <a:srgbClr val="000000"/>
                </a:solidFill>
                <a:effectLst/>
                <a:latin typeface="Times New Roman" panose="02020603050405020304" pitchFamily="18" charset="0"/>
              </a:rPr>
              <a:t> impulsų</a:t>
            </a:r>
            <a:r>
              <a:rPr lang="lt-LT" sz="1800" dirty="0">
                <a:solidFill>
                  <a:srgbClr val="000000"/>
                </a:solidFill>
                <a:latin typeface="Times New Roman" panose="02020603050405020304" pitchFamily="18" charset="0"/>
              </a:rPr>
              <a:t> </a:t>
            </a:r>
            <a:r>
              <a:rPr lang="lt-LT" sz="1800" b="0" i="0" dirty="0">
                <a:solidFill>
                  <a:srgbClr val="000000"/>
                </a:solidFill>
                <a:effectLst/>
                <a:latin typeface="Times New Roman" panose="02020603050405020304" pitchFamily="18" charset="0"/>
              </a:rPr>
              <a:t>perdavimas. PNF metodas yra efektyvesnis už statinį tempimą, tačiau jį naudojant reikalinga partnerio pagalba, sugaištama daugiau laiko. Tempimo pratimai, atliekami tol, kol nesukelia nemalonių pojūčių. Tempiant vengti spyruokliavimo. </a:t>
            </a:r>
          </a:p>
          <a:p>
            <a:pPr marL="0" marR="0" algn="just">
              <a:spcBef>
                <a:spcPts val="0"/>
              </a:spcBef>
              <a:spcAft>
                <a:spcPts val="0"/>
              </a:spcAft>
            </a:pPr>
            <a:endParaRPr lang="lt-LT" sz="1800" b="1" i="1" dirty="0">
              <a:solidFill>
                <a:srgbClr val="000000"/>
              </a:solidFill>
              <a:effectLst/>
              <a:latin typeface="Times New Roman" panose="02020603050405020304" pitchFamily="18" charset="0"/>
            </a:endParaRPr>
          </a:p>
          <a:p>
            <a:pPr marL="0" marR="0" indent="0" algn="just">
              <a:spcBef>
                <a:spcPts val="0"/>
              </a:spcBef>
              <a:spcAft>
                <a:spcPts val="0"/>
              </a:spcAft>
              <a:buNone/>
            </a:pPr>
            <a:r>
              <a:rPr lang="lt-LT" sz="1800" b="1" i="1" dirty="0">
                <a:solidFill>
                  <a:srgbClr val="000000"/>
                </a:solidFill>
                <a:effectLst/>
                <a:latin typeface="Times New Roman" panose="02020603050405020304" pitchFamily="18" charset="0"/>
              </a:rPr>
              <a:t>Lankstumui ugdyti rekomenduojamos šios sporto šakos / sportinės veiklos:</a:t>
            </a:r>
          </a:p>
          <a:p>
            <a:pPr marL="0" marR="0" indent="0" algn="just">
              <a:spcBef>
                <a:spcPts val="0"/>
              </a:spcBef>
              <a:spcAft>
                <a:spcPts val="0"/>
              </a:spcAft>
              <a:buNone/>
            </a:pPr>
            <a:endParaRPr lang="lt-LT" sz="1800" b="1" i="1" dirty="0">
              <a:solidFill>
                <a:srgbClr val="000000"/>
              </a:solidFill>
              <a:effectLst/>
              <a:latin typeface="Times New Roman" panose="02020603050405020304" pitchFamily="18" charset="0"/>
            </a:endParaRPr>
          </a:p>
          <a:p>
            <a:pPr algn="just">
              <a:spcBef>
                <a:spcPts val="0"/>
              </a:spcBef>
            </a:pPr>
            <a:r>
              <a:rPr lang="lt-LT" sz="1800" dirty="0">
                <a:solidFill>
                  <a:srgbClr val="000000"/>
                </a:solidFill>
                <a:latin typeface="Times New Roman" panose="02020603050405020304" pitchFamily="18" charset="0"/>
              </a:rPr>
              <a:t>M</a:t>
            </a:r>
            <a:r>
              <a:rPr lang="lt-LT" sz="1800" b="0" i="0" dirty="0">
                <a:solidFill>
                  <a:srgbClr val="000000"/>
                </a:solidFill>
                <a:effectLst/>
                <a:latin typeface="Times New Roman" panose="02020603050405020304" pitchFamily="18" charset="0"/>
              </a:rPr>
              <a:t>eninė gimnastika, dailusis čiuožimas, vaikams ir paaugliams adaptuota joga, </a:t>
            </a:r>
            <a:r>
              <a:rPr lang="lt-LT" sz="1800" b="0" i="0" dirty="0" err="1">
                <a:solidFill>
                  <a:srgbClr val="000000"/>
                </a:solidFill>
                <a:effectLst/>
                <a:latin typeface="Times New Roman" panose="02020603050405020304" pitchFamily="18" charset="0"/>
              </a:rPr>
              <a:t>pilatesas</a:t>
            </a:r>
            <a:r>
              <a:rPr lang="lt-LT" sz="1800" b="0" i="0" dirty="0">
                <a:solidFill>
                  <a:srgbClr val="000000"/>
                </a:solidFill>
                <a:effectLst/>
                <a:latin typeface="Times New Roman" panose="02020603050405020304" pitchFamily="18" charset="0"/>
              </a:rPr>
              <a:t>.</a:t>
            </a:r>
          </a:p>
          <a:p>
            <a:endParaRPr lang="lt-LT" dirty="0"/>
          </a:p>
        </p:txBody>
      </p:sp>
      <p:sp>
        <p:nvSpPr>
          <p:cNvPr id="4" name="Skaidrės numerio vietos rezervavimo ženklas 3">
            <a:extLst>
              <a:ext uri="{FF2B5EF4-FFF2-40B4-BE49-F238E27FC236}">
                <a16:creationId xmlns:a16="http://schemas.microsoft.com/office/drawing/2014/main" id="{B80F2615-9425-42BC-BD97-F74E10F9A25D}"/>
              </a:ext>
            </a:extLst>
          </p:cNvPr>
          <p:cNvSpPr>
            <a:spLocks noGrp="1"/>
          </p:cNvSpPr>
          <p:nvPr>
            <p:ph type="sldNum" sz="quarter" idx="12"/>
          </p:nvPr>
        </p:nvSpPr>
        <p:spPr/>
        <p:txBody>
          <a:bodyPr/>
          <a:lstStyle/>
          <a:p>
            <a:fld id="{5A139423-0966-44BB-B12F-C69128EAC6A0}" type="slidenum">
              <a:rPr lang="lt-LT" smtClean="0"/>
              <a:t>39</a:t>
            </a:fld>
            <a:endParaRPr lang="lt-LT"/>
          </a:p>
        </p:txBody>
      </p:sp>
    </p:spTree>
    <p:extLst>
      <p:ext uri="{BB962C8B-B14F-4D97-AF65-F5344CB8AC3E}">
        <p14:creationId xmlns:p14="http://schemas.microsoft.com/office/powerpoint/2010/main" val="1103672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17908B9-C495-4D77-8D51-93587953AE68}"/>
              </a:ext>
            </a:extLst>
          </p:cNvPr>
          <p:cNvSpPr>
            <a:spLocks noGrp="1"/>
          </p:cNvSpPr>
          <p:nvPr>
            <p:ph type="title"/>
          </p:nvPr>
        </p:nvSpPr>
        <p:spPr/>
        <p:txBody>
          <a:bodyPr>
            <a:normAutofit/>
          </a:bodyPr>
          <a:lstStyle/>
          <a:p>
            <a:pPr algn="ctr"/>
            <a:r>
              <a:rPr lang="lt-LT" sz="3000" b="1" dirty="0">
                <a:latin typeface="Times New Roman" panose="02020603050405020304" pitchFamily="18" charset="0"/>
                <a:cs typeface="Times New Roman" panose="02020603050405020304" pitchFamily="18" charset="0"/>
              </a:rPr>
              <a:t>Apraše vartojamos sąvokos ir jų apibrėžtys</a:t>
            </a:r>
          </a:p>
        </p:txBody>
      </p:sp>
      <p:sp>
        <p:nvSpPr>
          <p:cNvPr id="3" name="Turinio vietos rezervavimo ženklas 2">
            <a:extLst>
              <a:ext uri="{FF2B5EF4-FFF2-40B4-BE49-F238E27FC236}">
                <a16:creationId xmlns:a16="http://schemas.microsoft.com/office/drawing/2014/main" id="{3BFC752E-1884-4997-AACC-B9D660306864}"/>
              </a:ext>
            </a:extLst>
          </p:cNvPr>
          <p:cNvSpPr>
            <a:spLocks noGrp="1"/>
          </p:cNvSpPr>
          <p:nvPr>
            <p:ph idx="1"/>
          </p:nvPr>
        </p:nvSpPr>
        <p:spPr>
          <a:xfrm>
            <a:off x="838200" y="2065867"/>
            <a:ext cx="10515600" cy="4111095"/>
          </a:xfrm>
        </p:spPr>
        <p:txBody>
          <a:bodyPr>
            <a:normAutofit/>
          </a:bodyPr>
          <a:lstStyle/>
          <a:p>
            <a:pPr algn="just"/>
            <a:r>
              <a:rPr lang="lt-LT" sz="1800" b="1" i="1" dirty="0">
                <a:latin typeface="Times New Roman" panose="02020603050405020304" pitchFamily="18" charset="0"/>
                <a:cs typeface="Times New Roman" panose="02020603050405020304" pitchFamily="18" charset="0"/>
              </a:rPr>
              <a:t>Mokinio fizinio pajėgumo testas </a:t>
            </a:r>
            <a:r>
              <a:rPr lang="lt-LT" sz="1800" dirty="0">
                <a:latin typeface="Times New Roman" panose="02020603050405020304" pitchFamily="18" charset="0"/>
                <a:cs typeface="Times New Roman" panose="02020603050405020304" pitchFamily="18" charset="0"/>
              </a:rPr>
              <a:t>– užduotis, skirta nustatyti mokinio fizinio pajėgumo lygį.</a:t>
            </a:r>
          </a:p>
          <a:p>
            <a:pPr algn="just"/>
            <a:r>
              <a:rPr lang="lt-LT" sz="1800" dirty="0">
                <a:latin typeface="Times New Roman" panose="02020603050405020304" pitchFamily="18" charset="0"/>
                <a:cs typeface="Times New Roman" panose="02020603050405020304" pitchFamily="18" charset="0"/>
              </a:rPr>
              <a:t>Kitos Apraše vartojamos sąvokos suprantamos taip, kaip jos apibrėžtos LR sporto įstatyme, LR sveikatos sistemos įstatyme, LR visuomenės sveikatos priežiūros įstatyme, LR švietimo įstatyme, LR dokumentų ir archyvų įstatyme ir LR vaiko teisių apsaugos pagrindų įstatyme.</a:t>
            </a:r>
          </a:p>
        </p:txBody>
      </p:sp>
      <p:sp>
        <p:nvSpPr>
          <p:cNvPr id="4" name="Skaidrės numerio vietos rezervavimo ženklas 3">
            <a:extLst>
              <a:ext uri="{FF2B5EF4-FFF2-40B4-BE49-F238E27FC236}">
                <a16:creationId xmlns:a16="http://schemas.microsoft.com/office/drawing/2014/main" id="{ABC0ADEF-0D86-4066-A30A-29BF786026BD}"/>
              </a:ext>
            </a:extLst>
          </p:cNvPr>
          <p:cNvSpPr>
            <a:spLocks noGrp="1"/>
          </p:cNvSpPr>
          <p:nvPr>
            <p:ph type="sldNum" sz="quarter" idx="12"/>
          </p:nvPr>
        </p:nvSpPr>
        <p:spPr/>
        <p:txBody>
          <a:bodyPr/>
          <a:lstStyle/>
          <a:p>
            <a:fld id="{5A139423-0966-44BB-B12F-C69128EAC6A0}" type="slidenum">
              <a:rPr lang="lt-LT" smtClean="0"/>
              <a:t>4</a:t>
            </a:fld>
            <a:endParaRPr lang="lt-LT"/>
          </a:p>
        </p:txBody>
      </p:sp>
    </p:spTree>
    <p:extLst>
      <p:ext uri="{BB962C8B-B14F-4D97-AF65-F5344CB8AC3E}">
        <p14:creationId xmlns:p14="http://schemas.microsoft.com/office/powerpoint/2010/main" val="2234338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34D93C4-2E1B-431A-8D7F-171057CBA69F}"/>
              </a:ext>
            </a:extLst>
          </p:cNvPr>
          <p:cNvSpPr>
            <a:spLocks noGrp="1"/>
          </p:cNvSpPr>
          <p:nvPr>
            <p:ph type="title"/>
          </p:nvPr>
        </p:nvSpPr>
        <p:spPr/>
        <p:txBody>
          <a:bodyPr>
            <a:noAutofit/>
          </a:bodyPr>
          <a:lstStyle/>
          <a:p>
            <a:pPr algn="ctr"/>
            <a:r>
              <a:rPr lang="lt-LT" sz="3000" b="1" dirty="0">
                <a:latin typeface="Times New Roman" panose="02020603050405020304" pitchFamily="18" charset="0"/>
                <a:cs typeface="Times New Roman" panose="02020603050405020304" pitchFamily="18" charset="0"/>
              </a:rPr>
              <a:t>Mokinių, patekusių į sveikatos rizikos zoną, fizinių ypatybių įvertinimas ir </a:t>
            </a:r>
            <a:r>
              <a:rPr lang="lt-LT" sz="3000" b="1" i="0" u="none" strike="noStrike" baseline="0" dirty="0">
                <a:effectLst/>
                <a:latin typeface="Times New Roman" panose="02020603050405020304" pitchFamily="18" charset="0"/>
                <a:cs typeface="Times New Roman" panose="02020603050405020304" pitchFamily="18" charset="0"/>
              </a:rPr>
              <a:t>fizinio pajėgumo </a:t>
            </a:r>
            <a:r>
              <a:rPr lang="lt-LT" sz="3000" b="1" dirty="0">
                <a:latin typeface="Times New Roman" panose="02020603050405020304" pitchFamily="18" charset="0"/>
                <a:cs typeface="Times New Roman" panose="02020603050405020304" pitchFamily="18" charset="0"/>
              </a:rPr>
              <a:t>gerinimo rekomendacijos </a:t>
            </a:r>
            <a:r>
              <a:rPr lang="lt-LT" sz="3000" b="1" i="0" u="none" strike="noStrike" baseline="0" dirty="0">
                <a:effectLst/>
                <a:latin typeface="Times New Roman" panose="02020603050405020304" pitchFamily="18" charset="0"/>
                <a:cs typeface="Times New Roman" panose="02020603050405020304" pitchFamily="18" charset="0"/>
              </a:rPr>
              <a:t>pagal </a:t>
            </a:r>
            <a:r>
              <a:rPr lang="lt-LT" sz="3000" b="1" dirty="0">
                <a:latin typeface="Times New Roman" panose="02020603050405020304" pitchFamily="18" charset="0"/>
                <a:cs typeface="Times New Roman" panose="02020603050405020304" pitchFamily="18" charset="0"/>
              </a:rPr>
              <a:t>šuolio iš vietos į tolį </a:t>
            </a:r>
            <a:r>
              <a:rPr lang="lt-LT" sz="3000" b="1" i="0" u="none" strike="noStrike" baseline="0" dirty="0">
                <a:effectLst/>
                <a:latin typeface="Times New Roman" panose="02020603050405020304" pitchFamily="18" charset="0"/>
                <a:cs typeface="Times New Roman" panose="02020603050405020304" pitchFamily="18" charset="0"/>
              </a:rPr>
              <a:t>testo įvertinimą</a:t>
            </a:r>
            <a:endParaRPr lang="lt-LT" sz="3000" dirty="0"/>
          </a:p>
        </p:txBody>
      </p:sp>
      <p:sp>
        <p:nvSpPr>
          <p:cNvPr id="3" name="Turinio vietos rezervavimo ženklas 2">
            <a:extLst>
              <a:ext uri="{FF2B5EF4-FFF2-40B4-BE49-F238E27FC236}">
                <a16:creationId xmlns:a16="http://schemas.microsoft.com/office/drawing/2014/main" id="{57FBA7CE-24F2-48C7-8B66-28315FDE5E22}"/>
              </a:ext>
            </a:extLst>
          </p:cNvPr>
          <p:cNvSpPr>
            <a:spLocks noGrp="1"/>
          </p:cNvSpPr>
          <p:nvPr>
            <p:ph idx="1"/>
          </p:nvPr>
        </p:nvSpPr>
        <p:spPr/>
        <p:txBody>
          <a:bodyPr>
            <a:normAutofit/>
          </a:bodyPr>
          <a:lstStyle/>
          <a:p>
            <a:pPr marL="0" indent="0" algn="just">
              <a:buNone/>
            </a:pPr>
            <a:r>
              <a:rPr lang="lt-LT" sz="1800" b="1" i="1" dirty="0">
                <a:solidFill>
                  <a:srgbClr val="000000"/>
                </a:solidFill>
                <a:effectLst/>
                <a:latin typeface="Times New Roman" panose="02020603050405020304" pitchFamily="18" charset="0"/>
                <a:cs typeface="Times New Roman" panose="02020603050405020304" pitchFamily="18" charset="0"/>
              </a:rPr>
              <a:t>Ką tai rodo?</a:t>
            </a:r>
          </a:p>
          <a:p>
            <a:pPr marL="0" indent="0" algn="just">
              <a:buNone/>
            </a:pPr>
            <a:endParaRPr lang="lt-LT" sz="1800" b="1" i="1" dirty="0">
              <a:solidFill>
                <a:srgbClr val="000000"/>
              </a:solidFill>
              <a:effectLst/>
              <a:latin typeface="Times New Roman" panose="02020603050405020304" pitchFamily="18" charset="0"/>
              <a:cs typeface="Times New Roman" panose="02020603050405020304" pitchFamily="18" charset="0"/>
            </a:endParaRPr>
          </a:p>
          <a:p>
            <a:pPr marL="0" marR="0" algn="just">
              <a:spcBef>
                <a:spcPts val="0"/>
              </a:spcBef>
              <a:spcAft>
                <a:spcPts val="0"/>
              </a:spcAft>
            </a:pPr>
            <a:r>
              <a:rPr lang="lt-LT" sz="1800" b="0" i="0" dirty="0">
                <a:solidFill>
                  <a:srgbClr val="000000"/>
                </a:solidFill>
                <a:effectLst/>
                <a:latin typeface="Times New Roman" panose="02020603050405020304" pitchFamily="18" charset="0"/>
              </a:rPr>
              <a:t>Silpnai išsivystęs kojų ir bendras </a:t>
            </a:r>
            <a:r>
              <a:rPr lang="lt-LT" sz="1800" b="0" i="0" dirty="0" err="1">
                <a:solidFill>
                  <a:srgbClr val="000000"/>
                </a:solidFill>
                <a:effectLst/>
                <a:latin typeface="Times New Roman" panose="02020603050405020304" pitchFamily="18" charset="0"/>
              </a:rPr>
              <a:t>raumenynas</a:t>
            </a:r>
            <a:r>
              <a:rPr lang="lt-LT" sz="1800" b="0" i="0" dirty="0">
                <a:solidFill>
                  <a:srgbClr val="000000"/>
                </a:solidFill>
                <a:effectLst/>
                <a:latin typeface="Times New Roman" panose="02020603050405020304" pitchFamily="18" charset="0"/>
              </a:rPr>
              <a:t> sąlygoja prastą laikyseną, padidėjusią kritimų riziką.  Prognozuojamas didesnis kaulų mineralų tankio mažėjimas, t. y. atsiranda kaulų retėjimo rizika suaugusiojo amžiuje.</a:t>
            </a:r>
          </a:p>
          <a:p>
            <a:pPr marL="0" marR="0" algn="just">
              <a:spcBef>
                <a:spcPts val="0"/>
              </a:spcBef>
              <a:spcAft>
                <a:spcPts val="0"/>
              </a:spcAft>
            </a:pPr>
            <a:r>
              <a:rPr lang="lt-LT" sz="1800" b="0" i="0" dirty="0">
                <a:solidFill>
                  <a:srgbClr val="000000"/>
                </a:solidFill>
                <a:effectLst/>
                <a:latin typeface="Times New Roman" panose="02020603050405020304" pitchFamily="18" charset="0"/>
              </a:rPr>
              <a:t>Maža raumenų jėga siejasi su didele raumenų pažeidimo rizika, blogu gliukozės pasisavinimu. Maža kojų raumenų jėga neužtikrina viršutinės kūno dalies stabilumo, greičiau pavargstama vaikštant, bėgiojant, žaidžiant. Silpnai išsivystęs kojų ir bendras </a:t>
            </a:r>
            <a:r>
              <a:rPr lang="lt-LT" sz="1800" b="0" i="0" dirty="0" err="1">
                <a:solidFill>
                  <a:srgbClr val="000000"/>
                </a:solidFill>
                <a:effectLst/>
                <a:latin typeface="Times New Roman" panose="02020603050405020304" pitchFamily="18" charset="0"/>
              </a:rPr>
              <a:t>raumenynas</a:t>
            </a:r>
            <a:r>
              <a:rPr lang="lt-LT" sz="1800" b="0" i="0" dirty="0">
                <a:solidFill>
                  <a:srgbClr val="000000"/>
                </a:solidFill>
                <a:effectLst/>
                <a:latin typeface="Times New Roman" panose="02020603050405020304" pitchFamily="18" charset="0"/>
              </a:rPr>
              <a:t> šiame amžiaus tarpsnyje yra pataisomas raumenų treniruotėmis, jei jo nesąlygoja kokie nors fiziniai sutrikimai, ligos.</a:t>
            </a:r>
          </a:p>
          <a:p>
            <a:pPr marL="0" indent="0">
              <a:buNone/>
            </a:pPr>
            <a:endParaRPr lang="lt-LT" dirty="0"/>
          </a:p>
        </p:txBody>
      </p:sp>
      <p:sp>
        <p:nvSpPr>
          <p:cNvPr id="4" name="Skaidrės numerio vietos rezervavimo ženklas 3">
            <a:extLst>
              <a:ext uri="{FF2B5EF4-FFF2-40B4-BE49-F238E27FC236}">
                <a16:creationId xmlns:a16="http://schemas.microsoft.com/office/drawing/2014/main" id="{3913186D-CCCA-4BBC-A7C6-0A414330FB99}"/>
              </a:ext>
            </a:extLst>
          </p:cNvPr>
          <p:cNvSpPr>
            <a:spLocks noGrp="1"/>
          </p:cNvSpPr>
          <p:nvPr>
            <p:ph type="sldNum" sz="quarter" idx="12"/>
          </p:nvPr>
        </p:nvSpPr>
        <p:spPr/>
        <p:txBody>
          <a:bodyPr/>
          <a:lstStyle/>
          <a:p>
            <a:fld id="{5A139423-0966-44BB-B12F-C69128EAC6A0}" type="slidenum">
              <a:rPr lang="lt-LT" smtClean="0"/>
              <a:t>40</a:t>
            </a:fld>
            <a:endParaRPr lang="lt-LT"/>
          </a:p>
        </p:txBody>
      </p:sp>
    </p:spTree>
    <p:extLst>
      <p:ext uri="{BB962C8B-B14F-4D97-AF65-F5344CB8AC3E}">
        <p14:creationId xmlns:p14="http://schemas.microsoft.com/office/powerpoint/2010/main" val="273777202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1FBA1B7-19B7-42D0-B3A2-6C1819E4E799}"/>
              </a:ext>
            </a:extLst>
          </p:cNvPr>
          <p:cNvSpPr>
            <a:spLocks noGrp="1"/>
          </p:cNvSpPr>
          <p:nvPr>
            <p:ph type="title"/>
          </p:nvPr>
        </p:nvSpPr>
        <p:spPr>
          <a:xfrm>
            <a:off x="838200" y="365125"/>
            <a:ext cx="10515600" cy="650875"/>
          </a:xfrm>
        </p:spPr>
        <p:txBody>
          <a:bodyPr>
            <a:normAutofit fontScale="90000"/>
          </a:bodyPr>
          <a:lstStyle/>
          <a:p>
            <a:endParaRPr lang="lt-LT" dirty="0"/>
          </a:p>
        </p:txBody>
      </p:sp>
      <p:sp>
        <p:nvSpPr>
          <p:cNvPr id="3" name="Turinio vietos rezervavimo ženklas 2">
            <a:extLst>
              <a:ext uri="{FF2B5EF4-FFF2-40B4-BE49-F238E27FC236}">
                <a16:creationId xmlns:a16="http://schemas.microsoft.com/office/drawing/2014/main" id="{AF59FB72-386C-4D63-9493-B8DC92AAC6D5}"/>
              </a:ext>
            </a:extLst>
          </p:cNvPr>
          <p:cNvSpPr>
            <a:spLocks noGrp="1"/>
          </p:cNvSpPr>
          <p:nvPr>
            <p:ph idx="1"/>
          </p:nvPr>
        </p:nvSpPr>
        <p:spPr>
          <a:xfrm>
            <a:off x="838200" y="1329267"/>
            <a:ext cx="10515600" cy="4847696"/>
          </a:xfrm>
        </p:spPr>
        <p:txBody>
          <a:bodyPr>
            <a:normAutofit/>
          </a:bodyPr>
          <a:lstStyle/>
          <a:p>
            <a:pPr marL="0" marR="0" indent="0" algn="just">
              <a:spcBef>
                <a:spcPts val="0"/>
              </a:spcBef>
              <a:spcAft>
                <a:spcPts val="0"/>
              </a:spcAft>
              <a:buNone/>
            </a:pPr>
            <a:r>
              <a:rPr lang="lt-LT" sz="1800" b="1" i="1" dirty="0">
                <a:solidFill>
                  <a:srgbClr val="000000"/>
                </a:solidFill>
                <a:effectLst/>
                <a:latin typeface="Times New Roman" panose="02020603050405020304" pitchFamily="18" charset="0"/>
              </a:rPr>
              <a:t>Rekomenduojama:</a:t>
            </a:r>
          </a:p>
          <a:p>
            <a:pPr marL="0" marR="0" indent="0" algn="just">
              <a:spcBef>
                <a:spcPts val="0"/>
              </a:spcBef>
              <a:spcAft>
                <a:spcPts val="0"/>
              </a:spcAft>
              <a:buNone/>
            </a:pPr>
            <a:endParaRPr lang="lt-LT" sz="1800" b="0" i="0" dirty="0">
              <a:solidFill>
                <a:srgbClr val="000000"/>
              </a:solidFill>
              <a:effectLst/>
              <a:latin typeface="Times New Roman" panose="02020603050405020304" pitchFamily="18" charset="0"/>
            </a:endParaRPr>
          </a:p>
          <a:p>
            <a:pPr marL="0" marR="0" algn="just">
              <a:spcBef>
                <a:spcPts val="0"/>
              </a:spcBef>
              <a:spcAft>
                <a:spcPts val="0"/>
              </a:spcAft>
            </a:pPr>
            <a:r>
              <a:rPr lang="lt-LT" sz="1800" b="0" i="0" dirty="0">
                <a:solidFill>
                  <a:srgbClr val="000000"/>
                </a:solidFill>
                <a:effectLst/>
                <a:latin typeface="Times New Roman" panose="02020603050405020304" pitchFamily="18" charset="0"/>
              </a:rPr>
              <a:t>Pratimai, įveikiant pasipriešinimą.</a:t>
            </a:r>
          </a:p>
          <a:p>
            <a:pPr marL="0" marR="0" algn="just">
              <a:spcBef>
                <a:spcPts val="0"/>
              </a:spcBef>
              <a:spcAft>
                <a:spcPts val="0"/>
              </a:spcAft>
            </a:pPr>
            <a:r>
              <a:rPr lang="lt-LT" sz="1800" b="0" i="0" dirty="0">
                <a:solidFill>
                  <a:srgbClr val="000000"/>
                </a:solidFill>
                <a:effectLst/>
                <a:latin typeface="Times New Roman" panose="02020603050405020304" pitchFamily="18" charset="0"/>
              </a:rPr>
              <a:t>Pritūpimai be svorio.</a:t>
            </a:r>
          </a:p>
          <a:p>
            <a:pPr marL="0" marR="0" algn="just">
              <a:spcBef>
                <a:spcPts val="0"/>
              </a:spcBef>
              <a:spcAft>
                <a:spcPts val="0"/>
              </a:spcAft>
            </a:pPr>
            <a:r>
              <a:rPr lang="lt-LT" sz="1800" b="0" i="0" dirty="0">
                <a:solidFill>
                  <a:srgbClr val="000000"/>
                </a:solidFill>
                <a:effectLst/>
                <a:latin typeface="Times New Roman" panose="02020603050405020304" pitchFamily="18" charset="0"/>
              </a:rPr>
              <a:t>Įtūpstai; įtūpstai su kojos pakėlimu, kojos atitraukimu.</a:t>
            </a:r>
          </a:p>
          <a:p>
            <a:pPr marL="0" marR="0" algn="just">
              <a:spcBef>
                <a:spcPts val="0"/>
              </a:spcBef>
              <a:spcAft>
                <a:spcPts val="0"/>
              </a:spcAft>
            </a:pPr>
            <a:r>
              <a:rPr lang="lt-LT" sz="1800" b="0" i="0" dirty="0">
                <a:solidFill>
                  <a:srgbClr val="000000"/>
                </a:solidFill>
                <a:effectLst/>
                <a:latin typeface="Times New Roman" panose="02020603050405020304" pitchFamily="18" charset="0"/>
              </a:rPr>
              <a:t>Šoninis ėjimas su pasipriešinimo juosta ant kojų.</a:t>
            </a:r>
          </a:p>
          <a:p>
            <a:pPr marL="0" marR="0" algn="just">
              <a:spcBef>
                <a:spcPts val="0"/>
              </a:spcBef>
              <a:spcAft>
                <a:spcPts val="0"/>
              </a:spcAft>
            </a:pPr>
            <a:r>
              <a:rPr lang="lt-LT" sz="1800" b="0" i="0" dirty="0">
                <a:solidFill>
                  <a:srgbClr val="000000"/>
                </a:solidFill>
                <a:effectLst/>
                <a:latin typeface="Times New Roman" panose="02020603050405020304" pitchFamily="18" charset="0"/>
              </a:rPr>
              <a:t>Balansavimo pratimai, kurie stiprina apatinių galūnių pagrindinius raumenis.</a:t>
            </a:r>
          </a:p>
          <a:p>
            <a:pPr marL="0" marR="0" algn="just">
              <a:spcBef>
                <a:spcPts val="0"/>
              </a:spcBef>
              <a:spcAft>
                <a:spcPts val="0"/>
              </a:spcAft>
            </a:pPr>
            <a:r>
              <a:rPr lang="lt-LT" sz="1800" b="0" i="0" dirty="0">
                <a:solidFill>
                  <a:srgbClr val="000000"/>
                </a:solidFill>
                <a:effectLst/>
                <a:latin typeface="Times New Roman" panose="02020603050405020304" pitchFamily="18" charset="0"/>
              </a:rPr>
              <a:t>Šuoliukai su šokdyne.</a:t>
            </a:r>
          </a:p>
          <a:p>
            <a:pPr marL="0" marR="0" algn="just">
              <a:spcBef>
                <a:spcPts val="0"/>
              </a:spcBef>
              <a:spcAft>
                <a:spcPts val="0"/>
              </a:spcAft>
            </a:pPr>
            <a:r>
              <a:rPr lang="lt-LT" sz="1800" b="0" i="0" dirty="0">
                <a:solidFill>
                  <a:srgbClr val="000000"/>
                </a:solidFill>
                <a:effectLst/>
                <a:latin typeface="Times New Roman" panose="02020603050405020304" pitchFamily="18" charset="0"/>
              </a:rPr>
              <a:t>Krūvius reikia didinti laipsniškai, nepažeidžiant sausgyslių, raiščių, kremzlių ir kaulų, nes jie prie krūvių pripranta lėčiau nei raumenys.</a:t>
            </a:r>
          </a:p>
          <a:p>
            <a:pPr marL="0" marR="0" algn="just">
              <a:spcBef>
                <a:spcPts val="0"/>
              </a:spcBef>
              <a:spcAft>
                <a:spcPts val="0"/>
              </a:spcAft>
            </a:pPr>
            <a:endParaRPr lang="lt-LT" sz="1800" b="0" i="0" dirty="0">
              <a:solidFill>
                <a:srgbClr val="000000"/>
              </a:solidFill>
              <a:effectLst/>
              <a:latin typeface="Times New Roman" panose="02020603050405020304" pitchFamily="18" charset="0"/>
            </a:endParaRPr>
          </a:p>
          <a:p>
            <a:pPr marL="0" marR="0" indent="0" algn="just">
              <a:spcBef>
                <a:spcPts val="0"/>
              </a:spcBef>
              <a:spcAft>
                <a:spcPts val="0"/>
              </a:spcAft>
              <a:buNone/>
            </a:pPr>
            <a:r>
              <a:rPr lang="lt-LT" sz="1800" b="1" i="1" dirty="0">
                <a:solidFill>
                  <a:srgbClr val="000000"/>
                </a:solidFill>
                <a:effectLst/>
                <a:latin typeface="Times New Roman" panose="02020603050405020304" pitchFamily="18" charset="0"/>
              </a:rPr>
              <a:t>Kojų raumenų jėgai ugdyti rekomenduojamos šios sporto šakos / sportinės veiklos:</a:t>
            </a:r>
          </a:p>
          <a:p>
            <a:pPr marL="0" marR="0" indent="0" algn="just">
              <a:spcBef>
                <a:spcPts val="0"/>
              </a:spcBef>
              <a:spcAft>
                <a:spcPts val="0"/>
              </a:spcAft>
              <a:buNone/>
            </a:pPr>
            <a:endParaRPr lang="lt-LT" sz="1800" b="1" i="1" dirty="0">
              <a:solidFill>
                <a:srgbClr val="000000"/>
              </a:solidFill>
              <a:effectLst/>
              <a:latin typeface="Times New Roman" panose="02020603050405020304" pitchFamily="18" charset="0"/>
            </a:endParaRPr>
          </a:p>
          <a:p>
            <a:pPr algn="just">
              <a:spcBef>
                <a:spcPts val="0"/>
              </a:spcBef>
            </a:pPr>
            <a:r>
              <a:rPr lang="lt-LT" sz="1800" dirty="0">
                <a:solidFill>
                  <a:srgbClr val="000000"/>
                </a:solidFill>
                <a:latin typeface="Times New Roman" panose="02020603050405020304" pitchFamily="18" charset="0"/>
              </a:rPr>
              <a:t>K</a:t>
            </a:r>
            <a:r>
              <a:rPr lang="lt-LT" sz="1800" b="0" i="0" dirty="0">
                <a:solidFill>
                  <a:srgbClr val="000000"/>
                </a:solidFill>
                <a:effectLst/>
                <a:latin typeface="Times New Roman" panose="02020603050405020304" pitchFamily="18" charset="0"/>
              </a:rPr>
              <a:t>ovos menai, futbolas, sportinė gimnastika, sportiniai šokiai, gatvės šokiai, dailusis čiuožimas, ledo ritulys, žolės riedulys, slidinėjimas, vandens slidės, šuoliai ant batuto.</a:t>
            </a:r>
            <a:endParaRPr lang="lt-LT" sz="1800" b="1" i="1" dirty="0">
              <a:solidFill>
                <a:srgbClr val="000000"/>
              </a:solidFill>
              <a:effectLst/>
              <a:latin typeface="Times New Roman" panose="02020603050405020304" pitchFamily="18" charset="0"/>
              <a:cs typeface="Times New Roman" panose="02020603050405020304" pitchFamily="18" charset="0"/>
            </a:endParaRPr>
          </a:p>
          <a:p>
            <a:endParaRPr lang="lt-LT" dirty="0"/>
          </a:p>
        </p:txBody>
      </p:sp>
      <p:sp>
        <p:nvSpPr>
          <p:cNvPr id="4" name="Skaidrės numerio vietos rezervavimo ženklas 3">
            <a:extLst>
              <a:ext uri="{FF2B5EF4-FFF2-40B4-BE49-F238E27FC236}">
                <a16:creationId xmlns:a16="http://schemas.microsoft.com/office/drawing/2014/main" id="{925EDB6E-8938-43A7-BB90-7E9E86D31A8B}"/>
              </a:ext>
            </a:extLst>
          </p:cNvPr>
          <p:cNvSpPr>
            <a:spLocks noGrp="1"/>
          </p:cNvSpPr>
          <p:nvPr>
            <p:ph type="sldNum" sz="quarter" idx="12"/>
          </p:nvPr>
        </p:nvSpPr>
        <p:spPr/>
        <p:txBody>
          <a:bodyPr/>
          <a:lstStyle/>
          <a:p>
            <a:fld id="{5A139423-0966-44BB-B12F-C69128EAC6A0}" type="slidenum">
              <a:rPr lang="lt-LT" smtClean="0"/>
              <a:t>41</a:t>
            </a:fld>
            <a:endParaRPr lang="lt-LT"/>
          </a:p>
        </p:txBody>
      </p:sp>
    </p:spTree>
    <p:extLst>
      <p:ext uri="{BB962C8B-B14F-4D97-AF65-F5344CB8AC3E}">
        <p14:creationId xmlns:p14="http://schemas.microsoft.com/office/powerpoint/2010/main" val="16253676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6CD146A-5E55-4837-B59D-BAFA8713E615}"/>
              </a:ext>
            </a:extLst>
          </p:cNvPr>
          <p:cNvSpPr>
            <a:spLocks noGrp="1"/>
          </p:cNvSpPr>
          <p:nvPr>
            <p:ph type="title"/>
          </p:nvPr>
        </p:nvSpPr>
        <p:spPr>
          <a:xfrm>
            <a:off x="838200" y="136525"/>
            <a:ext cx="10515600" cy="1554163"/>
          </a:xfrm>
        </p:spPr>
        <p:txBody>
          <a:bodyPr>
            <a:noAutofit/>
          </a:bodyPr>
          <a:lstStyle/>
          <a:p>
            <a:pPr algn="ctr"/>
            <a:r>
              <a:rPr lang="lt-LT" sz="3000" b="1" dirty="0">
                <a:latin typeface="Times New Roman" panose="02020603050405020304" pitchFamily="18" charset="0"/>
                <a:cs typeface="Times New Roman" panose="02020603050405020304" pitchFamily="18" charset="0"/>
              </a:rPr>
              <a:t>Mokinių, patekusių į sveikatos rizikos zoną, fizinių ypatybių įvertinimas ir </a:t>
            </a:r>
            <a:r>
              <a:rPr lang="lt-LT" sz="3000" b="1" i="0" u="none" strike="noStrike" baseline="0" dirty="0">
                <a:effectLst/>
                <a:latin typeface="Times New Roman" panose="02020603050405020304" pitchFamily="18" charset="0"/>
                <a:cs typeface="Times New Roman" panose="02020603050405020304" pitchFamily="18" charset="0"/>
              </a:rPr>
              <a:t>fizinio pajėgumo </a:t>
            </a:r>
            <a:r>
              <a:rPr lang="lt-LT" sz="3000" b="1" dirty="0">
                <a:latin typeface="Times New Roman" panose="02020603050405020304" pitchFamily="18" charset="0"/>
                <a:cs typeface="Times New Roman" panose="02020603050405020304" pitchFamily="18" charset="0"/>
              </a:rPr>
              <a:t>gerinimo rekomendacijos </a:t>
            </a:r>
            <a:r>
              <a:rPr lang="lt-LT" sz="3000" b="1" i="0" u="none" strike="noStrike" baseline="0" dirty="0">
                <a:effectLst/>
                <a:latin typeface="Times New Roman" panose="02020603050405020304" pitchFamily="18" charset="0"/>
                <a:cs typeface="Times New Roman" panose="02020603050405020304" pitchFamily="18" charset="0"/>
              </a:rPr>
              <a:t>pagal </a:t>
            </a:r>
            <a:r>
              <a:rPr lang="lt-LT" sz="3000" b="1" dirty="0">
                <a:latin typeface="Times New Roman" panose="02020603050405020304" pitchFamily="18" charset="0"/>
                <a:cs typeface="Times New Roman" panose="02020603050405020304" pitchFamily="18" charset="0"/>
              </a:rPr>
              <a:t>bėgimo šaudykle 10</a:t>
            </a:r>
            <a:r>
              <a:rPr lang="lt-LT" sz="3000" b="1" i="0" u="none" strike="noStrike" baseline="0" dirty="0">
                <a:effectLst/>
                <a:latin typeface="Times New Roman" panose="02020603050405020304" pitchFamily="18" charset="0"/>
                <a:cs typeface="Times New Roman" panose="02020603050405020304" pitchFamily="18" charset="0"/>
              </a:rPr>
              <a:t>×5 m testo įvertinimą</a:t>
            </a:r>
            <a:endParaRPr lang="lt-LT" sz="3000" dirty="0"/>
          </a:p>
        </p:txBody>
      </p:sp>
      <p:sp>
        <p:nvSpPr>
          <p:cNvPr id="3" name="Turinio vietos rezervavimo ženklas 2">
            <a:extLst>
              <a:ext uri="{FF2B5EF4-FFF2-40B4-BE49-F238E27FC236}">
                <a16:creationId xmlns:a16="http://schemas.microsoft.com/office/drawing/2014/main" id="{9E422F63-4370-4415-AB72-6839C9F1063E}"/>
              </a:ext>
            </a:extLst>
          </p:cNvPr>
          <p:cNvSpPr>
            <a:spLocks noGrp="1"/>
          </p:cNvSpPr>
          <p:nvPr>
            <p:ph idx="1"/>
          </p:nvPr>
        </p:nvSpPr>
        <p:spPr>
          <a:xfrm>
            <a:off x="838200" y="1825624"/>
            <a:ext cx="10515600" cy="4530725"/>
          </a:xfrm>
        </p:spPr>
        <p:txBody>
          <a:bodyPr>
            <a:normAutofit/>
          </a:bodyPr>
          <a:lstStyle/>
          <a:p>
            <a:pPr marL="0" indent="0" algn="just">
              <a:buNone/>
            </a:pPr>
            <a:r>
              <a:rPr lang="lt-LT" sz="1800" b="1" i="1" dirty="0">
                <a:solidFill>
                  <a:srgbClr val="000000"/>
                </a:solidFill>
                <a:effectLst/>
                <a:latin typeface="Times New Roman" panose="02020603050405020304" pitchFamily="18" charset="0"/>
                <a:cs typeface="Times New Roman" panose="02020603050405020304" pitchFamily="18" charset="0"/>
              </a:rPr>
              <a:t>Ką tai rodo?</a:t>
            </a:r>
          </a:p>
          <a:p>
            <a:pPr marL="0" indent="0" algn="just">
              <a:buNone/>
            </a:pPr>
            <a:endParaRPr lang="lt-LT" sz="1800" b="1" i="1" dirty="0">
              <a:solidFill>
                <a:srgbClr val="000000"/>
              </a:solidFill>
              <a:effectLst/>
              <a:latin typeface="Times New Roman" panose="02020603050405020304" pitchFamily="18" charset="0"/>
              <a:cs typeface="Times New Roman" panose="02020603050405020304" pitchFamily="18" charset="0"/>
            </a:endParaRPr>
          </a:p>
          <a:p>
            <a:pPr marL="0" marR="0" algn="just">
              <a:spcBef>
                <a:spcPts val="0"/>
              </a:spcBef>
              <a:spcAft>
                <a:spcPts val="0"/>
              </a:spcAft>
            </a:pPr>
            <a:r>
              <a:rPr lang="lt-LT" sz="1800" b="0" i="0" dirty="0">
                <a:solidFill>
                  <a:srgbClr val="000000"/>
                </a:solidFill>
                <a:effectLst/>
                <a:latin typeface="Times New Roman" panose="02020603050405020304" pitchFamily="18" charset="0"/>
              </a:rPr>
              <a:t>Paauglys nepakankamai gerai kontroliuoja savo judesius. Padidėja kritimų, traumų rizika. Ilgiau atsistatoma po intensyvaus fizinio krūvio.</a:t>
            </a:r>
          </a:p>
          <a:p>
            <a:pPr marL="0" marR="0" algn="just">
              <a:spcBef>
                <a:spcPts val="0"/>
              </a:spcBef>
              <a:spcAft>
                <a:spcPts val="0"/>
              </a:spcAft>
            </a:pPr>
            <a:r>
              <a:rPr lang="lt-LT" sz="1800" b="0" i="0" dirty="0">
                <a:solidFill>
                  <a:srgbClr val="000000"/>
                </a:solidFill>
                <a:effectLst/>
                <a:latin typeface="Times New Roman" panose="02020603050405020304" pitchFamily="18" charset="0"/>
              </a:rPr>
              <a:t>Siejasi su mažesnio kaulų mineralų tankio rizika.</a:t>
            </a:r>
          </a:p>
          <a:p>
            <a:pPr marL="0" marR="0" indent="0" algn="just">
              <a:spcBef>
                <a:spcPts val="0"/>
              </a:spcBef>
              <a:spcAft>
                <a:spcPts val="0"/>
              </a:spcAft>
              <a:buNone/>
            </a:pPr>
            <a:r>
              <a:rPr lang="lt-LT" sz="1800" b="0" i="0" dirty="0">
                <a:solidFill>
                  <a:srgbClr val="000000"/>
                </a:solidFill>
                <a:effectLst/>
                <a:latin typeface="Times New Roman" panose="02020603050405020304" pitchFamily="18" charset="0"/>
              </a:rPr>
              <a:t> </a:t>
            </a:r>
          </a:p>
          <a:p>
            <a:pPr marL="0" marR="0" indent="0" algn="just">
              <a:spcBef>
                <a:spcPts val="0"/>
              </a:spcBef>
              <a:spcAft>
                <a:spcPts val="0"/>
              </a:spcAft>
              <a:buNone/>
            </a:pPr>
            <a:r>
              <a:rPr lang="lt-LT" sz="1800" b="1" i="1" dirty="0">
                <a:solidFill>
                  <a:srgbClr val="000000"/>
                </a:solidFill>
                <a:effectLst/>
                <a:latin typeface="Times New Roman" panose="02020603050405020304" pitchFamily="18" charset="0"/>
              </a:rPr>
              <a:t>Rekomenduojama:</a:t>
            </a:r>
          </a:p>
          <a:p>
            <a:pPr marL="0" marR="0" indent="0" algn="just">
              <a:spcBef>
                <a:spcPts val="0"/>
              </a:spcBef>
              <a:spcAft>
                <a:spcPts val="0"/>
              </a:spcAft>
              <a:buNone/>
            </a:pPr>
            <a:endParaRPr lang="lt-LT" sz="1800" b="0" i="0" dirty="0">
              <a:solidFill>
                <a:srgbClr val="000000"/>
              </a:solidFill>
              <a:effectLst/>
              <a:latin typeface="Times New Roman" panose="02020603050405020304" pitchFamily="18" charset="0"/>
            </a:endParaRPr>
          </a:p>
          <a:p>
            <a:pPr marL="0" marR="0" algn="just">
              <a:spcBef>
                <a:spcPts val="0"/>
              </a:spcBef>
              <a:spcAft>
                <a:spcPts val="0"/>
              </a:spcAft>
            </a:pPr>
            <a:r>
              <a:rPr lang="lt-LT" sz="1800" b="0" i="0" dirty="0">
                <a:solidFill>
                  <a:srgbClr val="000000"/>
                </a:solidFill>
                <a:effectLst/>
                <a:latin typeface="Times New Roman" panose="02020603050405020304" pitchFamily="18" charset="0"/>
              </a:rPr>
              <a:t>Atliekami įvairūs trumpalaikiai bėgimai maksimaliu greičiu, kurie paįvairinami tuo pat metu aukštai keliant kojas, plojant rankomis, varinėjant kamuolį. Bėgimas nuokalnėn, pavėjui ir pan. Pratimo atlikimo trukmė – 10–60 s, pasyvus poilsis tarp pratimų – 1–4 min.</a:t>
            </a:r>
          </a:p>
          <a:p>
            <a:pPr marL="0" marR="0" algn="just">
              <a:spcBef>
                <a:spcPts val="0"/>
              </a:spcBef>
              <a:spcAft>
                <a:spcPts val="0"/>
              </a:spcAft>
            </a:pPr>
            <a:r>
              <a:rPr lang="lt-LT" sz="1800" b="0" i="0" dirty="0">
                <a:solidFill>
                  <a:srgbClr val="000000"/>
                </a:solidFill>
                <a:effectLst/>
                <a:latin typeface="Times New Roman" panose="02020603050405020304" pitchFamily="18" charset="0"/>
              </a:rPr>
              <a:t>Pradedama lėtesniu tempu ir, atliekant pratimus, kuriuose dalyvauja didieji kūno raumenys, laipsniškai didinamas tempas ir atliekami labiau specifiniai judesiai.</a:t>
            </a:r>
          </a:p>
          <a:p>
            <a:pPr marL="0" indent="0" algn="just">
              <a:buNone/>
            </a:pPr>
            <a:r>
              <a:rPr lang="lt-LT" sz="1800" b="1" i="1" dirty="0">
                <a:solidFill>
                  <a:srgbClr val="000000"/>
                </a:solidFill>
                <a:effectLst/>
                <a:latin typeface="Times New Roman" panose="02020603050405020304" pitchFamily="18" charset="0"/>
              </a:rPr>
              <a:t>Greitumui, vikrumui ugdyti rekomenduojamos šios sporto šakos:</a:t>
            </a:r>
          </a:p>
          <a:p>
            <a:pPr algn="just"/>
            <a:r>
              <a:rPr lang="lt-LT" sz="1800" b="0" i="0" dirty="0">
                <a:solidFill>
                  <a:srgbClr val="000000"/>
                </a:solidFill>
                <a:effectLst/>
                <a:latin typeface="Times New Roman" panose="02020603050405020304" pitchFamily="18" charset="0"/>
              </a:rPr>
              <a:t> Futbolas, rankinis, krepšinis, tenisas, lengvoji atletika, orientavimosi sportas, biatlonas, beisbolas, regbis, greitasis čiuožimas, šiuolaikinė penkiakovė.</a:t>
            </a:r>
            <a:endParaRPr lang="lt-LT" sz="1800" dirty="0"/>
          </a:p>
        </p:txBody>
      </p:sp>
      <p:sp>
        <p:nvSpPr>
          <p:cNvPr id="4" name="Skaidrės numerio vietos rezervavimo ženklas 3">
            <a:extLst>
              <a:ext uri="{FF2B5EF4-FFF2-40B4-BE49-F238E27FC236}">
                <a16:creationId xmlns:a16="http://schemas.microsoft.com/office/drawing/2014/main" id="{248AE699-44E8-4763-BB34-CA8747F9C600}"/>
              </a:ext>
            </a:extLst>
          </p:cNvPr>
          <p:cNvSpPr>
            <a:spLocks noGrp="1"/>
          </p:cNvSpPr>
          <p:nvPr>
            <p:ph type="sldNum" sz="quarter" idx="12"/>
          </p:nvPr>
        </p:nvSpPr>
        <p:spPr/>
        <p:txBody>
          <a:bodyPr/>
          <a:lstStyle/>
          <a:p>
            <a:fld id="{5A139423-0966-44BB-B12F-C69128EAC6A0}" type="slidenum">
              <a:rPr lang="lt-LT" smtClean="0"/>
              <a:t>42</a:t>
            </a:fld>
            <a:endParaRPr lang="lt-LT"/>
          </a:p>
        </p:txBody>
      </p:sp>
    </p:spTree>
    <p:extLst>
      <p:ext uri="{BB962C8B-B14F-4D97-AF65-F5344CB8AC3E}">
        <p14:creationId xmlns:p14="http://schemas.microsoft.com/office/powerpoint/2010/main" val="38059645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C9D6529-4DA6-45B4-B644-CC9DA4292F51}"/>
              </a:ext>
            </a:extLst>
          </p:cNvPr>
          <p:cNvSpPr>
            <a:spLocks noGrp="1"/>
          </p:cNvSpPr>
          <p:nvPr>
            <p:ph type="title"/>
          </p:nvPr>
        </p:nvSpPr>
        <p:spPr/>
        <p:txBody>
          <a:bodyPr>
            <a:noAutofit/>
          </a:bodyPr>
          <a:lstStyle/>
          <a:p>
            <a:pPr algn="ctr"/>
            <a:r>
              <a:rPr lang="lt-LT" sz="3000" b="1" dirty="0">
                <a:latin typeface="Times New Roman" panose="02020603050405020304" pitchFamily="18" charset="0"/>
                <a:cs typeface="Times New Roman" panose="02020603050405020304" pitchFamily="18" charset="0"/>
              </a:rPr>
              <a:t>Mokinių, patekusių į sveikatos rizikos zoną, fizinių ypatybių įvertinimas ir </a:t>
            </a:r>
            <a:r>
              <a:rPr lang="lt-LT" sz="3000" b="1" i="0" u="none" strike="noStrike" baseline="0" dirty="0">
                <a:effectLst/>
                <a:latin typeface="Times New Roman" panose="02020603050405020304" pitchFamily="18" charset="0"/>
                <a:cs typeface="Times New Roman" panose="02020603050405020304" pitchFamily="18" charset="0"/>
              </a:rPr>
              <a:t>fizinio pajėgumo </a:t>
            </a:r>
            <a:r>
              <a:rPr lang="lt-LT" sz="3000" b="1" dirty="0">
                <a:latin typeface="Times New Roman" panose="02020603050405020304" pitchFamily="18" charset="0"/>
                <a:cs typeface="Times New Roman" panose="02020603050405020304" pitchFamily="18" charset="0"/>
              </a:rPr>
              <a:t>gerinimo rekomendacijos </a:t>
            </a:r>
            <a:r>
              <a:rPr lang="lt-LT" sz="3000" b="1" i="0" u="none" strike="noStrike" baseline="0" dirty="0">
                <a:effectLst/>
                <a:latin typeface="Times New Roman" panose="02020603050405020304" pitchFamily="18" charset="0"/>
                <a:cs typeface="Times New Roman" panose="02020603050405020304" pitchFamily="18" charset="0"/>
              </a:rPr>
              <a:t>pagal </a:t>
            </a:r>
            <a:r>
              <a:rPr lang="lt-LT" sz="3000" b="1" dirty="0">
                <a:latin typeface="Times New Roman" panose="02020603050405020304" pitchFamily="18" charset="0"/>
                <a:cs typeface="Times New Roman" panose="02020603050405020304" pitchFamily="18" charset="0"/>
              </a:rPr>
              <a:t>bėgimo šaudykle 20</a:t>
            </a:r>
            <a:r>
              <a:rPr lang="lt-LT" sz="3000" b="1" i="0" u="none" strike="noStrike" baseline="0" dirty="0">
                <a:effectLst/>
                <a:latin typeface="Times New Roman" panose="02020603050405020304" pitchFamily="18" charset="0"/>
                <a:cs typeface="Times New Roman" panose="02020603050405020304" pitchFamily="18" charset="0"/>
              </a:rPr>
              <a:t> m testo įvertinimą</a:t>
            </a:r>
            <a:endParaRPr lang="lt-LT" sz="3000" dirty="0"/>
          </a:p>
        </p:txBody>
      </p:sp>
      <p:sp>
        <p:nvSpPr>
          <p:cNvPr id="3" name="Turinio vietos rezervavimo ženklas 2">
            <a:extLst>
              <a:ext uri="{FF2B5EF4-FFF2-40B4-BE49-F238E27FC236}">
                <a16:creationId xmlns:a16="http://schemas.microsoft.com/office/drawing/2014/main" id="{5738E8FF-CB10-4AE6-9327-F13BAAEF9ED8}"/>
              </a:ext>
            </a:extLst>
          </p:cNvPr>
          <p:cNvSpPr>
            <a:spLocks noGrp="1"/>
          </p:cNvSpPr>
          <p:nvPr>
            <p:ph idx="1"/>
          </p:nvPr>
        </p:nvSpPr>
        <p:spPr>
          <a:xfrm>
            <a:off x="838200" y="2150533"/>
            <a:ext cx="10515600" cy="4026430"/>
          </a:xfrm>
        </p:spPr>
        <p:txBody>
          <a:bodyPr>
            <a:normAutofit/>
          </a:bodyPr>
          <a:lstStyle/>
          <a:p>
            <a:pPr marL="0" indent="0" algn="just">
              <a:spcBef>
                <a:spcPts val="0"/>
              </a:spcBef>
              <a:buNone/>
            </a:pPr>
            <a:r>
              <a:rPr lang="lt-LT" sz="1800" b="1" i="1" dirty="0">
                <a:solidFill>
                  <a:srgbClr val="000000"/>
                </a:solidFill>
                <a:effectLst/>
                <a:latin typeface="Times New Roman" panose="02020603050405020304" pitchFamily="18" charset="0"/>
                <a:cs typeface="Times New Roman" panose="02020603050405020304" pitchFamily="18" charset="0"/>
              </a:rPr>
              <a:t>Ką tai rodo?</a:t>
            </a:r>
          </a:p>
          <a:p>
            <a:pPr marL="0" indent="0" algn="just">
              <a:spcBef>
                <a:spcPts val="0"/>
              </a:spcBef>
              <a:buNone/>
            </a:pPr>
            <a:endParaRPr lang="lt-LT" sz="1800" b="1" i="1" dirty="0">
              <a:solidFill>
                <a:srgbClr val="000000"/>
              </a:solidFill>
              <a:effectLst/>
              <a:latin typeface="Times New Roman" panose="02020603050405020304" pitchFamily="18" charset="0"/>
              <a:cs typeface="Times New Roman" panose="02020603050405020304" pitchFamily="18" charset="0"/>
            </a:endParaRPr>
          </a:p>
          <a:p>
            <a:pPr algn="just">
              <a:spcBef>
                <a:spcPts val="0"/>
              </a:spcBef>
            </a:pPr>
            <a:r>
              <a:rPr lang="lt-LT" sz="1800" b="0" i="0" dirty="0">
                <a:solidFill>
                  <a:srgbClr val="000000"/>
                </a:solidFill>
                <a:effectLst/>
                <a:latin typeface="Times New Roman" panose="02020603050405020304" pitchFamily="18" charset="0"/>
              </a:rPr>
              <a:t>Padidėjusi antsvorio, nutukimo ir </a:t>
            </a:r>
            <a:r>
              <a:rPr lang="lt-LT" sz="1800" b="0" i="0" dirty="0" err="1">
                <a:solidFill>
                  <a:srgbClr val="000000"/>
                </a:solidFill>
                <a:effectLst/>
                <a:latin typeface="Times New Roman" panose="02020603050405020304" pitchFamily="18" charset="0"/>
              </a:rPr>
              <a:t>metabolinio</a:t>
            </a:r>
            <a:r>
              <a:rPr lang="lt-LT" sz="1800" b="0" i="0" dirty="0">
                <a:solidFill>
                  <a:srgbClr val="000000"/>
                </a:solidFill>
                <a:effectLst/>
                <a:latin typeface="Times New Roman" panose="02020603050405020304" pitchFamily="18" charset="0"/>
              </a:rPr>
              <a:t> sindromo rizika. Apsunkinta adaptacija esant fiziniams krūviams. T. y. greitai pavargstama atliekant fizines veiklas.</a:t>
            </a:r>
          </a:p>
          <a:p>
            <a:pPr marL="0" marR="0" algn="just">
              <a:spcBef>
                <a:spcPts val="0"/>
              </a:spcBef>
              <a:spcAft>
                <a:spcPts val="0"/>
              </a:spcAft>
            </a:pPr>
            <a:r>
              <a:rPr lang="lt-LT" sz="1800" b="0" i="0" dirty="0">
                <a:solidFill>
                  <a:srgbClr val="000000"/>
                </a:solidFill>
                <a:effectLst/>
                <a:latin typeface="Times New Roman" panose="02020603050405020304" pitchFamily="18" charset="0"/>
              </a:rPr>
              <a:t>Didelė rizika suaugusiojo amžiuje susirgti širdies-kraujagyslių sistemos ligomis.</a:t>
            </a:r>
          </a:p>
          <a:p>
            <a:pPr marL="0" marR="0" algn="just">
              <a:spcBef>
                <a:spcPts val="0"/>
              </a:spcBef>
              <a:spcAft>
                <a:spcPts val="0"/>
              </a:spcAft>
            </a:pPr>
            <a:r>
              <a:rPr lang="lt-LT" sz="1800" b="0" i="0" dirty="0">
                <a:solidFill>
                  <a:srgbClr val="000000"/>
                </a:solidFill>
                <a:effectLst/>
                <a:latin typeface="Times New Roman" panose="02020603050405020304" pitchFamily="18" charset="0"/>
              </a:rPr>
              <a:t>Siejama ir su netaisyklinga laikysena.</a:t>
            </a:r>
          </a:p>
          <a:p>
            <a:pPr marL="0" marR="0" algn="just">
              <a:spcBef>
                <a:spcPts val="0"/>
              </a:spcBef>
              <a:spcAft>
                <a:spcPts val="0"/>
              </a:spcAft>
            </a:pPr>
            <a:r>
              <a:rPr lang="lt-LT" sz="1800" b="0" i="0" dirty="0">
                <a:solidFill>
                  <a:srgbClr val="000000"/>
                </a:solidFill>
                <a:effectLst/>
                <a:latin typeface="Times New Roman" panose="02020603050405020304" pitchFamily="18" charset="0"/>
              </a:rPr>
              <a:t>Jei tai nėra kokios nors lėtinės ar įgimtos ligos pasekmė, gali būti, kad paauglys sąlyginai daug laiko praleidžia pasyviai. Šio amžiaus vaikams būtina būti vidutiniškai ar intensyviai fiziškai aktyviems ne mažiau nei 1 val. (geriau kelias valandas) per dieną.</a:t>
            </a:r>
          </a:p>
        </p:txBody>
      </p:sp>
      <p:sp>
        <p:nvSpPr>
          <p:cNvPr id="4" name="Skaidrės numerio vietos rezervavimo ženklas 3">
            <a:extLst>
              <a:ext uri="{FF2B5EF4-FFF2-40B4-BE49-F238E27FC236}">
                <a16:creationId xmlns:a16="http://schemas.microsoft.com/office/drawing/2014/main" id="{9AC1C395-6E97-4332-B115-E8C9D6C0ED1B}"/>
              </a:ext>
            </a:extLst>
          </p:cNvPr>
          <p:cNvSpPr>
            <a:spLocks noGrp="1"/>
          </p:cNvSpPr>
          <p:nvPr>
            <p:ph type="sldNum" sz="quarter" idx="12"/>
          </p:nvPr>
        </p:nvSpPr>
        <p:spPr/>
        <p:txBody>
          <a:bodyPr/>
          <a:lstStyle/>
          <a:p>
            <a:fld id="{5A139423-0966-44BB-B12F-C69128EAC6A0}" type="slidenum">
              <a:rPr lang="lt-LT" smtClean="0"/>
              <a:t>43</a:t>
            </a:fld>
            <a:endParaRPr lang="lt-LT"/>
          </a:p>
        </p:txBody>
      </p:sp>
    </p:spTree>
    <p:extLst>
      <p:ext uri="{BB962C8B-B14F-4D97-AF65-F5344CB8AC3E}">
        <p14:creationId xmlns:p14="http://schemas.microsoft.com/office/powerpoint/2010/main" val="24813914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273834C-1D59-490C-8577-54BFCB873F2D}"/>
              </a:ext>
            </a:extLst>
          </p:cNvPr>
          <p:cNvSpPr>
            <a:spLocks noGrp="1"/>
          </p:cNvSpPr>
          <p:nvPr>
            <p:ph type="title"/>
          </p:nvPr>
        </p:nvSpPr>
        <p:spPr/>
        <p:txBody>
          <a:bodyPr/>
          <a:lstStyle/>
          <a:p>
            <a:endParaRPr lang="lt-LT"/>
          </a:p>
        </p:txBody>
      </p:sp>
      <p:sp>
        <p:nvSpPr>
          <p:cNvPr id="3" name="Turinio vietos rezervavimo ženklas 2">
            <a:extLst>
              <a:ext uri="{FF2B5EF4-FFF2-40B4-BE49-F238E27FC236}">
                <a16:creationId xmlns:a16="http://schemas.microsoft.com/office/drawing/2014/main" id="{7023789A-E811-41AF-A0CD-BA7B8CB80AC1}"/>
              </a:ext>
            </a:extLst>
          </p:cNvPr>
          <p:cNvSpPr>
            <a:spLocks noGrp="1"/>
          </p:cNvSpPr>
          <p:nvPr>
            <p:ph idx="1"/>
          </p:nvPr>
        </p:nvSpPr>
        <p:spPr/>
        <p:txBody>
          <a:bodyPr/>
          <a:lstStyle/>
          <a:p>
            <a:pPr marL="0" marR="0" indent="0" algn="just">
              <a:spcBef>
                <a:spcPts val="0"/>
              </a:spcBef>
              <a:spcAft>
                <a:spcPts val="0"/>
              </a:spcAft>
              <a:buNone/>
            </a:pPr>
            <a:r>
              <a:rPr lang="lt-LT" sz="1800" b="1" i="1" dirty="0">
                <a:solidFill>
                  <a:srgbClr val="000000"/>
                </a:solidFill>
                <a:effectLst/>
                <a:latin typeface="Times New Roman" panose="02020603050405020304" pitchFamily="18" charset="0"/>
                <a:cs typeface="Times New Roman" panose="02020603050405020304" pitchFamily="18" charset="0"/>
              </a:rPr>
              <a:t>Rekomenduojama:</a:t>
            </a:r>
          </a:p>
          <a:p>
            <a:pPr marL="0" marR="0" algn="just">
              <a:spcBef>
                <a:spcPts val="0"/>
              </a:spcBef>
              <a:spcAft>
                <a:spcPts val="0"/>
              </a:spcAft>
            </a:pPr>
            <a:endParaRPr lang="lt-LT" sz="1800" b="0" i="0" dirty="0">
              <a:solidFill>
                <a:srgbClr val="000000"/>
              </a:solidFill>
              <a:effectLst/>
              <a:latin typeface="Times New Roman" panose="02020603050405020304" pitchFamily="18" charset="0"/>
              <a:cs typeface="Times New Roman" panose="02020603050405020304" pitchFamily="18" charset="0"/>
            </a:endParaRPr>
          </a:p>
          <a:p>
            <a:pPr marL="0" marR="0" algn="just">
              <a:spcBef>
                <a:spcPts val="0"/>
              </a:spcBef>
              <a:spcAft>
                <a:spcPts val="0"/>
              </a:spcAft>
            </a:pPr>
            <a:r>
              <a:rPr lang="lt-LT" sz="1800" b="0" i="0" dirty="0">
                <a:solidFill>
                  <a:srgbClr val="000000"/>
                </a:solidFill>
                <a:effectLst/>
                <a:latin typeface="Times New Roman" panose="02020603050405020304" pitchFamily="18" charset="0"/>
                <a:cs typeface="Times New Roman" panose="02020603050405020304" pitchFamily="18" charset="0"/>
              </a:rPr>
              <a:t>Ilgas ir nedidelio intensyvumo bėgimas. Jei per sunku – bėgimas kaitaliojamas su ėjimu.</a:t>
            </a:r>
          </a:p>
          <a:p>
            <a:pPr marL="0" marR="0" algn="just">
              <a:spcBef>
                <a:spcPts val="0"/>
              </a:spcBef>
              <a:spcAft>
                <a:spcPts val="0"/>
              </a:spcAft>
            </a:pPr>
            <a:r>
              <a:rPr lang="lt-LT" sz="1800" b="0" i="0" dirty="0">
                <a:solidFill>
                  <a:srgbClr val="000000"/>
                </a:solidFill>
                <a:effectLst/>
                <a:latin typeface="Times New Roman" panose="02020603050405020304" pitchFamily="18" charset="0"/>
                <a:cs typeface="Times New Roman" panose="02020603050405020304" pitchFamily="18" charset="0"/>
              </a:rPr>
              <a:t>Judrieji žaidimai, važiavimas dviračiu, plaukimas.</a:t>
            </a:r>
          </a:p>
          <a:p>
            <a:pPr marL="0" marR="0" algn="just">
              <a:spcBef>
                <a:spcPts val="0"/>
              </a:spcBef>
              <a:spcAft>
                <a:spcPts val="0"/>
              </a:spcAft>
            </a:pPr>
            <a:r>
              <a:rPr lang="lt-LT" sz="1800" b="0" i="0" dirty="0">
                <a:solidFill>
                  <a:srgbClr val="000000"/>
                </a:solidFill>
                <a:effectLst/>
                <a:latin typeface="Times New Roman" panose="02020603050405020304" pitchFamily="18" charset="0"/>
                <a:cs typeface="Times New Roman" panose="02020603050405020304" pitchFamily="18" charset="0"/>
              </a:rPr>
              <a:t>Sėdint prie televizoriaus, kompiuterio ar išmaniųjų įrenginių praleisti ne daugiau nei 2 val. per dieną.</a:t>
            </a:r>
          </a:p>
          <a:p>
            <a:pPr marL="0" marR="0" algn="just">
              <a:spcBef>
                <a:spcPts val="0"/>
              </a:spcBef>
              <a:spcAft>
                <a:spcPts val="0"/>
              </a:spcAft>
            </a:pPr>
            <a:r>
              <a:rPr lang="lt-LT" sz="1800" b="0" i="0" dirty="0">
                <a:solidFill>
                  <a:srgbClr val="000000"/>
                </a:solidFill>
                <a:effectLst/>
                <a:latin typeface="Times New Roman" panose="02020603050405020304" pitchFamily="18" charset="0"/>
                <a:cs typeface="Times New Roman" panose="02020603050405020304" pitchFamily="18" charset="0"/>
              </a:rPr>
              <a:t>Važinėjimas dviračiu.</a:t>
            </a:r>
          </a:p>
          <a:p>
            <a:pPr marL="0" marR="0" algn="just">
              <a:spcBef>
                <a:spcPts val="0"/>
              </a:spcBef>
              <a:spcAft>
                <a:spcPts val="0"/>
              </a:spcAft>
            </a:pPr>
            <a:r>
              <a:rPr lang="lt-LT" sz="1800" b="0" i="0" dirty="0">
                <a:solidFill>
                  <a:srgbClr val="000000"/>
                </a:solidFill>
                <a:effectLst/>
                <a:latin typeface="Times New Roman" panose="02020603050405020304" pitchFamily="18" charset="0"/>
                <a:cs typeface="Times New Roman" panose="02020603050405020304" pitchFamily="18" charset="0"/>
              </a:rPr>
              <a:t>Greiti šokiai.</a:t>
            </a:r>
          </a:p>
          <a:p>
            <a:pPr marL="0" marR="0" algn="just">
              <a:spcBef>
                <a:spcPts val="0"/>
              </a:spcBef>
              <a:spcAft>
                <a:spcPts val="0"/>
              </a:spcAft>
            </a:pPr>
            <a:endParaRPr lang="lt-LT" sz="1800" b="0" i="0" dirty="0">
              <a:solidFill>
                <a:srgbClr val="000000"/>
              </a:solidFill>
              <a:effectLst/>
              <a:latin typeface="Times New Roman" panose="02020603050405020304" pitchFamily="18" charset="0"/>
              <a:cs typeface="Times New Roman" panose="02020603050405020304" pitchFamily="18" charset="0"/>
            </a:endParaRPr>
          </a:p>
          <a:p>
            <a:pPr marL="0" indent="0" algn="just">
              <a:spcBef>
                <a:spcPts val="0"/>
              </a:spcBef>
              <a:buNone/>
            </a:pPr>
            <a:r>
              <a:rPr lang="lt-LT" sz="1800" b="1" i="1" dirty="0">
                <a:solidFill>
                  <a:srgbClr val="000000"/>
                </a:solidFill>
                <a:effectLst/>
                <a:latin typeface="Times New Roman" panose="02020603050405020304" pitchFamily="18" charset="0"/>
                <a:cs typeface="Times New Roman" panose="02020603050405020304" pitchFamily="18" charset="0"/>
              </a:rPr>
              <a:t>Širdies ir kraujagyslių sistemos pajėgumui ugdyti rekomenduojamos šios sporto šakos / sportinės veiklos:</a:t>
            </a:r>
          </a:p>
          <a:p>
            <a:pPr marL="0" indent="0" algn="just">
              <a:spcBef>
                <a:spcPts val="0"/>
              </a:spcBef>
              <a:buNone/>
            </a:pPr>
            <a:endParaRPr lang="lt-LT" sz="1800" b="1" i="1" dirty="0">
              <a:solidFill>
                <a:srgbClr val="000000"/>
              </a:solidFill>
              <a:effectLst/>
              <a:latin typeface="Times New Roman" panose="02020603050405020304" pitchFamily="18" charset="0"/>
              <a:cs typeface="Times New Roman" panose="02020603050405020304" pitchFamily="18" charset="0"/>
            </a:endParaRPr>
          </a:p>
          <a:p>
            <a:pPr algn="just">
              <a:spcBef>
                <a:spcPts val="0"/>
              </a:spcBef>
            </a:pPr>
            <a:r>
              <a:rPr lang="lt-LT" sz="1800" dirty="0">
                <a:solidFill>
                  <a:srgbClr val="000000"/>
                </a:solidFill>
                <a:latin typeface="Times New Roman" panose="02020603050405020304" pitchFamily="18" charset="0"/>
                <a:cs typeface="Times New Roman" panose="02020603050405020304" pitchFamily="18" charset="0"/>
              </a:rPr>
              <a:t>L</a:t>
            </a:r>
            <a:r>
              <a:rPr lang="lt-LT" sz="1800" b="0" i="0" dirty="0">
                <a:solidFill>
                  <a:srgbClr val="000000"/>
                </a:solidFill>
                <a:effectLst/>
                <a:latin typeface="Times New Roman" panose="02020603050405020304" pitchFamily="18" charset="0"/>
                <a:cs typeface="Times New Roman" panose="02020603050405020304" pitchFamily="18" charset="0"/>
              </a:rPr>
              <a:t>engvoji atletika, orientavimosi sportas, irklavimas, aerobika, dviračių sportas, sportiniai šokiai, plaukimas, slidinėjimas, čiuožimas, krepšinis, futbolas, kalnų slidinėjimas, sportinė akrobatika.</a:t>
            </a:r>
            <a:endParaRPr lang="lt-LT" sz="1800" dirty="0">
              <a:latin typeface="Times New Roman" panose="02020603050405020304" pitchFamily="18" charset="0"/>
              <a:cs typeface="Times New Roman" panose="02020603050405020304" pitchFamily="18" charset="0"/>
            </a:endParaRPr>
          </a:p>
          <a:p>
            <a:endParaRPr lang="lt-LT" dirty="0"/>
          </a:p>
        </p:txBody>
      </p:sp>
      <p:sp>
        <p:nvSpPr>
          <p:cNvPr id="4" name="Skaidrės numerio vietos rezervavimo ženklas 3">
            <a:extLst>
              <a:ext uri="{FF2B5EF4-FFF2-40B4-BE49-F238E27FC236}">
                <a16:creationId xmlns:a16="http://schemas.microsoft.com/office/drawing/2014/main" id="{B63304C1-DB7F-49F0-A835-D7DEF8961587}"/>
              </a:ext>
            </a:extLst>
          </p:cNvPr>
          <p:cNvSpPr>
            <a:spLocks noGrp="1"/>
          </p:cNvSpPr>
          <p:nvPr>
            <p:ph type="sldNum" sz="quarter" idx="12"/>
          </p:nvPr>
        </p:nvSpPr>
        <p:spPr/>
        <p:txBody>
          <a:bodyPr/>
          <a:lstStyle/>
          <a:p>
            <a:fld id="{5A139423-0966-44BB-B12F-C69128EAC6A0}" type="slidenum">
              <a:rPr lang="lt-LT" smtClean="0"/>
              <a:t>44</a:t>
            </a:fld>
            <a:endParaRPr lang="lt-LT"/>
          </a:p>
        </p:txBody>
      </p:sp>
    </p:spTree>
    <p:extLst>
      <p:ext uri="{BB962C8B-B14F-4D97-AF65-F5344CB8AC3E}">
        <p14:creationId xmlns:p14="http://schemas.microsoft.com/office/powerpoint/2010/main" val="398116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110CEE9-A722-456A-AED4-1FC94B973237}"/>
              </a:ext>
            </a:extLst>
          </p:cNvPr>
          <p:cNvSpPr>
            <a:spLocks noGrp="1"/>
          </p:cNvSpPr>
          <p:nvPr>
            <p:ph type="title"/>
          </p:nvPr>
        </p:nvSpPr>
        <p:spPr/>
        <p:txBody>
          <a:bodyPr>
            <a:normAutofit/>
          </a:bodyPr>
          <a:lstStyle/>
          <a:p>
            <a:pPr algn="ctr"/>
            <a:r>
              <a:rPr lang="lt-LT" sz="3200" b="1" dirty="0">
                <a:latin typeface="Times New Roman" panose="02020603050405020304" pitchFamily="18" charset="0"/>
                <a:cs typeface="Times New Roman" panose="02020603050405020304" pitchFamily="18" charset="0"/>
              </a:rPr>
              <a:t>Bendrosios rekomendacijos</a:t>
            </a:r>
          </a:p>
        </p:txBody>
      </p:sp>
      <p:sp>
        <p:nvSpPr>
          <p:cNvPr id="3" name="Turinio vietos rezervavimo ženklas 2">
            <a:extLst>
              <a:ext uri="{FF2B5EF4-FFF2-40B4-BE49-F238E27FC236}">
                <a16:creationId xmlns:a16="http://schemas.microsoft.com/office/drawing/2014/main" id="{2FE7FEDF-3F0E-4559-BCF8-339E0AF32144}"/>
              </a:ext>
            </a:extLst>
          </p:cNvPr>
          <p:cNvSpPr>
            <a:spLocks noGrp="1"/>
          </p:cNvSpPr>
          <p:nvPr>
            <p:ph idx="1"/>
          </p:nvPr>
        </p:nvSpPr>
        <p:spPr/>
        <p:txBody>
          <a:bodyPr>
            <a:normAutofit/>
          </a:bodyPr>
          <a:lstStyle/>
          <a:p>
            <a:r>
              <a:rPr lang="lt-LT" sz="1800" b="0" i="0" dirty="0">
                <a:solidFill>
                  <a:srgbClr val="000000"/>
                </a:solidFill>
                <a:effectLst/>
                <a:latin typeface="Times New Roman" panose="02020603050405020304" pitchFamily="18" charset="0"/>
              </a:rPr>
              <a:t> Mokinių laikas, praleistas sėdint, turėtų būti kuo labiau trumpinamas.</a:t>
            </a:r>
          </a:p>
          <a:p>
            <a:r>
              <a:rPr lang="lt-LT" sz="1800" dirty="0">
                <a:solidFill>
                  <a:srgbClr val="000000"/>
                </a:solidFill>
                <a:latin typeface="Times New Roman" panose="02020603050405020304" pitchFamily="18" charset="0"/>
              </a:rPr>
              <a:t> </a:t>
            </a:r>
            <a:r>
              <a:rPr lang="lt-LT" sz="1800" b="0" i="0" dirty="0">
                <a:solidFill>
                  <a:srgbClr val="000000"/>
                </a:solidFill>
                <a:effectLst/>
                <a:latin typeface="Times New Roman" panose="02020603050405020304" pitchFamily="18" charset="0"/>
              </a:rPr>
              <a:t>Rekomenduojama skatinti natūralų judėjimą: karstytis, šokinėti, bėgioti gamtoje, tam skirtoje teritorijoje ir pan. (ypač pagal pradinio ugdymo programą besimokantiems mokiniams)</a:t>
            </a:r>
          </a:p>
          <a:p>
            <a:r>
              <a:rPr lang="lt-LT" sz="1800" b="0" i="0" dirty="0">
                <a:solidFill>
                  <a:srgbClr val="000000"/>
                </a:solidFill>
                <a:effectLst/>
                <a:latin typeface="Times New Roman" panose="02020603050405020304" pitchFamily="18" charset="0"/>
              </a:rPr>
              <a:t> Mokiniams rekomenduojama valgyti daugiau vaisių ir daržovių siekiant didesnės kojų ir rankų raumenų jėgos. Siekiant padidinti raumenų masę, reikėtų vartoti daugiau baltymų, angliavandenių ir mineralinių medžiagų turintį maistą, kuris gali užtikrinti raumens maksimalaus susitraukimo greičio ugdymo energetinį aprūpinimą.</a:t>
            </a:r>
            <a:endParaRPr lang="lt-LT" sz="1800" dirty="0"/>
          </a:p>
        </p:txBody>
      </p:sp>
      <p:sp>
        <p:nvSpPr>
          <p:cNvPr id="4" name="Skaidrės numerio vietos rezervavimo ženklas 3">
            <a:extLst>
              <a:ext uri="{FF2B5EF4-FFF2-40B4-BE49-F238E27FC236}">
                <a16:creationId xmlns:a16="http://schemas.microsoft.com/office/drawing/2014/main" id="{FCE6D9DF-410D-46AC-BCB6-DD115E86E771}"/>
              </a:ext>
            </a:extLst>
          </p:cNvPr>
          <p:cNvSpPr>
            <a:spLocks noGrp="1"/>
          </p:cNvSpPr>
          <p:nvPr>
            <p:ph type="sldNum" sz="quarter" idx="12"/>
          </p:nvPr>
        </p:nvSpPr>
        <p:spPr/>
        <p:txBody>
          <a:bodyPr/>
          <a:lstStyle/>
          <a:p>
            <a:fld id="{5A139423-0966-44BB-B12F-C69128EAC6A0}" type="slidenum">
              <a:rPr lang="lt-LT" smtClean="0"/>
              <a:t>45</a:t>
            </a:fld>
            <a:endParaRPr lang="lt-LT"/>
          </a:p>
        </p:txBody>
      </p:sp>
    </p:spTree>
    <p:extLst>
      <p:ext uri="{BB962C8B-B14F-4D97-AF65-F5344CB8AC3E}">
        <p14:creationId xmlns:p14="http://schemas.microsoft.com/office/powerpoint/2010/main" val="32044910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1223029" y="2919789"/>
            <a:ext cx="10515600" cy="1325563"/>
          </a:xfrm>
        </p:spPr>
        <p:txBody>
          <a:bodyPr>
            <a:normAutofit fontScale="90000"/>
          </a:bodyPr>
          <a:lstStyle/>
          <a:p>
            <a:pPr algn="ctr"/>
            <a:r>
              <a:rPr lang="lt-LT" sz="5400" dirty="0">
                <a:latin typeface="Times New Roman" panose="02020603050405020304" pitchFamily="18" charset="0"/>
                <a:cs typeface="Times New Roman" panose="02020603050405020304" pitchFamily="18" charset="0"/>
              </a:rPr>
              <a:t>Ačiū už dėmesį</a:t>
            </a:r>
            <a:br>
              <a:rPr lang="lt-LT" dirty="0"/>
            </a:br>
            <a:endParaRPr lang="lt-LT" dirty="0"/>
          </a:p>
        </p:txBody>
      </p:sp>
      <p:sp>
        <p:nvSpPr>
          <p:cNvPr id="4" name="Skaidrės numerio vietos rezervavimo ženklas 3"/>
          <p:cNvSpPr>
            <a:spLocks noGrp="1"/>
          </p:cNvSpPr>
          <p:nvPr>
            <p:ph type="sldNum" sz="quarter" idx="12"/>
          </p:nvPr>
        </p:nvSpPr>
        <p:spPr/>
        <p:txBody>
          <a:bodyPr/>
          <a:lstStyle/>
          <a:p>
            <a:fld id="{5A139423-0966-44BB-B12F-C69128EAC6A0}" type="slidenum">
              <a:rPr lang="lt-LT" smtClean="0"/>
              <a:t>46</a:t>
            </a:fld>
            <a:endParaRPr lang="lt-LT"/>
          </a:p>
        </p:txBody>
      </p:sp>
      <p:pic>
        <p:nvPicPr>
          <p:cNvPr id="7" name="Paveikslėlis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87861" y="0"/>
            <a:ext cx="1385936" cy="1385936"/>
          </a:xfrm>
          <a:prstGeom prst="rect">
            <a:avLst/>
          </a:prstGeom>
        </p:spPr>
      </p:pic>
      <p:pic>
        <p:nvPicPr>
          <p:cNvPr id="8" name="Paveikslėlis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6774" y="343356"/>
            <a:ext cx="4032504" cy="816864"/>
          </a:xfrm>
          <a:prstGeom prst="rect">
            <a:avLst/>
          </a:prstGeom>
        </p:spPr>
      </p:pic>
    </p:spTree>
    <p:extLst>
      <p:ext uri="{BB962C8B-B14F-4D97-AF65-F5344CB8AC3E}">
        <p14:creationId xmlns:p14="http://schemas.microsoft.com/office/powerpoint/2010/main" val="60772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401AF39-7BED-4D27-9096-EDEB6048DD47}"/>
              </a:ext>
            </a:extLst>
          </p:cNvPr>
          <p:cNvSpPr>
            <a:spLocks noGrp="1"/>
          </p:cNvSpPr>
          <p:nvPr>
            <p:ph type="title"/>
          </p:nvPr>
        </p:nvSpPr>
        <p:spPr/>
        <p:txBody>
          <a:bodyPr>
            <a:normAutofit/>
          </a:bodyPr>
          <a:lstStyle/>
          <a:p>
            <a:pPr algn="ctr"/>
            <a:r>
              <a:rPr lang="lt-LT" sz="3000" b="1" dirty="0">
                <a:latin typeface="Times New Roman" panose="02020603050405020304" pitchFamily="18" charset="0"/>
                <a:cs typeface="Times New Roman" panose="02020603050405020304" pitchFamily="18" charset="0"/>
              </a:rPr>
              <a:t>Atliekant fizinio pajėgumo nustatymą, vadovaujamasi šiais principais:</a:t>
            </a:r>
          </a:p>
        </p:txBody>
      </p:sp>
      <p:sp>
        <p:nvSpPr>
          <p:cNvPr id="3" name="Turinio vietos rezervavimo ženklas 2">
            <a:extLst>
              <a:ext uri="{FF2B5EF4-FFF2-40B4-BE49-F238E27FC236}">
                <a16:creationId xmlns:a16="http://schemas.microsoft.com/office/drawing/2014/main" id="{2260EF55-D3DA-40F7-BE51-39727EC55C23}"/>
              </a:ext>
            </a:extLst>
          </p:cNvPr>
          <p:cNvSpPr>
            <a:spLocks noGrp="1"/>
          </p:cNvSpPr>
          <p:nvPr>
            <p:ph idx="1"/>
          </p:nvPr>
        </p:nvSpPr>
        <p:spPr/>
        <p:txBody>
          <a:bodyPr>
            <a:normAutofit/>
          </a:bodyPr>
          <a:lstStyle/>
          <a:p>
            <a:pPr algn="just"/>
            <a:r>
              <a:rPr lang="lt-LT" sz="1800" b="1" i="1" dirty="0">
                <a:latin typeface="Times New Roman" panose="02020603050405020304" pitchFamily="18" charset="0"/>
                <a:cs typeface="Times New Roman" panose="02020603050405020304" pitchFamily="18" charset="0"/>
              </a:rPr>
              <a:t>Individualizavimo</a:t>
            </a:r>
            <a:r>
              <a:rPr lang="lt-LT" sz="1800" dirty="0">
                <a:latin typeface="Times New Roman" panose="02020603050405020304" pitchFamily="18" charset="0"/>
                <a:cs typeface="Times New Roman" panose="02020603050405020304" pitchFamily="18" charset="0"/>
              </a:rPr>
              <a:t> – remiamasi individualiomis mokinio amžiaus tarpsnio ir psichologinėmis ypatybėmis: gauti asmeniniai mokinio fizinio pajėgumo testų rezultatai aptariami su mokiniu individualiai, jie nelyginami su kitų mokinių rezultatais. </a:t>
            </a:r>
          </a:p>
          <a:p>
            <a:pPr algn="just"/>
            <a:r>
              <a:rPr lang="lt-LT" sz="1800" b="1" i="1" dirty="0">
                <a:latin typeface="Times New Roman" panose="02020603050405020304" pitchFamily="18" charset="0"/>
                <a:cs typeface="Times New Roman" panose="02020603050405020304" pitchFamily="18" charset="0"/>
              </a:rPr>
              <a:t>Prieinamumo</a:t>
            </a:r>
            <a:r>
              <a:rPr lang="lt-LT" sz="1800" dirty="0">
                <a:latin typeface="Times New Roman" panose="02020603050405020304" pitchFamily="18" charset="0"/>
                <a:cs typeface="Times New Roman" panose="02020603050405020304" pitchFamily="18" charset="0"/>
              </a:rPr>
              <a:t> – atsižvelgiama į mokinio asmenines fizines, psichines ir raidos galimybes: mokinys atlieka kiekvieną fizinio pajėgumo nustatymo testą pagal savo išgales.</a:t>
            </a:r>
          </a:p>
          <a:p>
            <a:pPr algn="just"/>
            <a:r>
              <a:rPr lang="lt-LT" sz="1800" b="1" i="1" dirty="0">
                <a:latin typeface="Times New Roman" panose="02020603050405020304" pitchFamily="18" charset="0"/>
                <a:cs typeface="Times New Roman" panose="02020603050405020304" pitchFamily="18" charset="0"/>
              </a:rPr>
              <a:t>Konfidencialumo</a:t>
            </a:r>
            <a:r>
              <a:rPr lang="lt-LT" sz="1800" dirty="0">
                <a:latin typeface="Times New Roman" panose="02020603050405020304" pitchFamily="18" charset="0"/>
                <a:cs typeface="Times New Roman" panose="02020603050405020304" pitchFamily="18" charset="0"/>
              </a:rPr>
              <a:t> – mokinio fizinio pajėgumo testų rezultatai konfidenciali informacija, kurios tvarkymą reglamentuoja 2016 m. balandžio 27 d. Europos Parlamento ir Tarybos reglamentas (ES) 2016/679 dėl fizinių asmenų apsaugos tvarkant asmens duomenis ir dėl laisvo tokių duomenų judėjimo ir kuriuo panaikinama Direktyva 95/46/EB (Bendrasis duomenų apsaugos reglamentas) (OL 2016 L 119, p. 1) ir kiti asmens duomenų tvarkymą reglamentuojantys teisės aktai.</a:t>
            </a:r>
          </a:p>
          <a:p>
            <a:pPr marL="0" indent="0" algn="just">
              <a:buNone/>
            </a:pPr>
            <a:r>
              <a:rPr lang="lt-LT" sz="1800" i="1" dirty="0">
                <a:latin typeface="Times New Roman" panose="02020603050405020304" pitchFamily="18" charset="0"/>
                <a:cs typeface="Times New Roman" panose="02020603050405020304" pitchFamily="18" charset="0"/>
              </a:rPr>
              <a:t>Konfidencialią informaciją mokinio fizinio pajėgumo ugdymo tikslais gali tvarkyti mokinio tėvai (įtėviai), mokinį ugdantys pradinių klasių mokytojai, fizinio ugdymo pamokas vedantys mokytojai, visuomenės sveikatos specialistai, vykdantys sveikatos priežiūrą mokykloje, bei kiti asmenys, kuriems tokią teisę suteikia LR teisės aktai.</a:t>
            </a:r>
          </a:p>
          <a:p>
            <a:pPr algn="just"/>
            <a:endParaRPr lang="lt-LT" sz="1800" dirty="0">
              <a:latin typeface="Times New Roman" panose="02020603050405020304" pitchFamily="18" charset="0"/>
              <a:cs typeface="Times New Roman" panose="02020603050405020304" pitchFamily="18" charset="0"/>
            </a:endParaRPr>
          </a:p>
        </p:txBody>
      </p:sp>
      <p:sp>
        <p:nvSpPr>
          <p:cNvPr id="4" name="Skaidrės numerio vietos rezervavimo ženklas 3">
            <a:extLst>
              <a:ext uri="{FF2B5EF4-FFF2-40B4-BE49-F238E27FC236}">
                <a16:creationId xmlns:a16="http://schemas.microsoft.com/office/drawing/2014/main" id="{3CC89A4F-121D-4DA2-8902-EB78202FECF9}"/>
              </a:ext>
            </a:extLst>
          </p:cNvPr>
          <p:cNvSpPr>
            <a:spLocks noGrp="1"/>
          </p:cNvSpPr>
          <p:nvPr>
            <p:ph type="sldNum" sz="quarter" idx="12"/>
          </p:nvPr>
        </p:nvSpPr>
        <p:spPr/>
        <p:txBody>
          <a:bodyPr/>
          <a:lstStyle/>
          <a:p>
            <a:fld id="{5A139423-0966-44BB-B12F-C69128EAC6A0}" type="slidenum">
              <a:rPr lang="lt-LT" smtClean="0"/>
              <a:t>5</a:t>
            </a:fld>
            <a:endParaRPr lang="lt-LT"/>
          </a:p>
        </p:txBody>
      </p:sp>
    </p:spTree>
    <p:extLst>
      <p:ext uri="{BB962C8B-B14F-4D97-AF65-F5344CB8AC3E}">
        <p14:creationId xmlns:p14="http://schemas.microsoft.com/office/powerpoint/2010/main" val="1297688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EB0C96E-B233-4BC0-A936-01817633ED0B}"/>
              </a:ext>
            </a:extLst>
          </p:cNvPr>
          <p:cNvSpPr>
            <a:spLocks noGrp="1"/>
          </p:cNvSpPr>
          <p:nvPr>
            <p:ph type="title"/>
          </p:nvPr>
        </p:nvSpPr>
        <p:spPr/>
        <p:txBody>
          <a:bodyPr>
            <a:normAutofit/>
          </a:bodyPr>
          <a:lstStyle/>
          <a:p>
            <a:pPr algn="ctr"/>
            <a:r>
              <a:rPr lang="lt-LT" sz="3000" b="1" dirty="0">
                <a:latin typeface="Times New Roman" panose="02020603050405020304" pitchFamily="18" charset="0"/>
                <a:cs typeface="Times New Roman" panose="02020603050405020304" pitchFamily="18" charset="0"/>
              </a:rPr>
              <a:t>Mokinių fizinio pajėgumo testai</a:t>
            </a:r>
          </a:p>
        </p:txBody>
      </p:sp>
      <p:sp>
        <p:nvSpPr>
          <p:cNvPr id="3" name="Turinio vietos rezervavimo ženklas 2">
            <a:extLst>
              <a:ext uri="{FF2B5EF4-FFF2-40B4-BE49-F238E27FC236}">
                <a16:creationId xmlns:a16="http://schemas.microsoft.com/office/drawing/2014/main" id="{54E95798-7D6A-43A0-AD6B-9B12F8AC61A4}"/>
              </a:ext>
            </a:extLst>
          </p:cNvPr>
          <p:cNvSpPr>
            <a:spLocks noGrp="1"/>
          </p:cNvSpPr>
          <p:nvPr>
            <p:ph idx="1"/>
          </p:nvPr>
        </p:nvSpPr>
        <p:spPr>
          <a:xfrm>
            <a:off x="838200" y="1825625"/>
            <a:ext cx="10515600" cy="4667250"/>
          </a:xfrm>
        </p:spPr>
        <p:txBody>
          <a:bodyPr>
            <a:noAutofit/>
          </a:bodyPr>
          <a:lstStyle/>
          <a:p>
            <a:pPr marL="270510" marR="0" indent="0" algn="just">
              <a:spcBef>
                <a:spcPts val="0"/>
              </a:spcBef>
              <a:spcAft>
                <a:spcPts val="0"/>
              </a:spcAft>
              <a:buNone/>
            </a:pPr>
            <a:r>
              <a:rPr lang="lt-LT" sz="1800" b="1" i="1" u="sng" dirty="0">
                <a:solidFill>
                  <a:srgbClr val="000000"/>
                </a:solidFill>
                <a:effectLst/>
                <a:latin typeface="Times New Roman" panose="02020603050405020304" pitchFamily="18" charset="0"/>
              </a:rPr>
              <a:t>Mokiniams, besimokantiems pagal pradinio ugdymo programas:</a:t>
            </a:r>
          </a:p>
          <a:p>
            <a:pPr marL="270510" marR="0" indent="0" algn="just">
              <a:spcBef>
                <a:spcPts val="0"/>
              </a:spcBef>
              <a:spcAft>
                <a:spcPts val="0"/>
              </a:spcAft>
              <a:buNone/>
            </a:pPr>
            <a:endParaRPr lang="lt-LT" sz="1800" b="0" i="0" u="sng" dirty="0">
              <a:solidFill>
                <a:srgbClr val="000000"/>
              </a:solidFill>
              <a:effectLst/>
              <a:latin typeface="Times New Roman" panose="02020603050405020304" pitchFamily="18" charset="0"/>
            </a:endParaRPr>
          </a:p>
          <a:p>
            <a:pPr marL="685800" marR="0" indent="-415290" algn="just">
              <a:spcBef>
                <a:spcPts val="0"/>
              </a:spcBef>
              <a:spcAft>
                <a:spcPts val="0"/>
              </a:spcAft>
            </a:pPr>
            <a:r>
              <a:rPr lang="lt-LT" sz="1800" b="0" i="0" dirty="0">
                <a:solidFill>
                  <a:srgbClr val="000000"/>
                </a:solidFill>
                <a:effectLst/>
                <a:latin typeface="Times New Roman" panose="02020603050405020304" pitchFamily="18" charset="0"/>
              </a:rPr>
              <a:t>„Šuolis į tolį iš vietos“ (kojų raumenų jėgai nustatyti);</a:t>
            </a:r>
          </a:p>
          <a:p>
            <a:pPr marL="685800" marR="0" indent="-415290" algn="just">
              <a:spcBef>
                <a:spcPts val="0"/>
              </a:spcBef>
              <a:spcAft>
                <a:spcPts val="0"/>
              </a:spcAft>
            </a:pPr>
            <a:r>
              <a:rPr lang="lt-LT" sz="1800" b="0" i="0" dirty="0">
                <a:solidFill>
                  <a:srgbClr val="000000"/>
                </a:solidFill>
                <a:effectLst/>
                <a:latin typeface="Times New Roman" panose="02020603050405020304" pitchFamily="18" charset="0"/>
              </a:rPr>
              <a:t>„Teniso kamuoliuko metimas“ (rankų raumenų jėgai nustatyti);</a:t>
            </a:r>
          </a:p>
          <a:p>
            <a:pPr marL="685800" marR="0" indent="-415290" algn="just">
              <a:spcBef>
                <a:spcPts val="0"/>
              </a:spcBef>
              <a:spcAft>
                <a:spcPts val="0"/>
              </a:spcAft>
            </a:pPr>
            <a:r>
              <a:rPr lang="lt-LT" sz="1800" b="0" i="0" dirty="0">
                <a:solidFill>
                  <a:srgbClr val="000000"/>
                </a:solidFill>
                <a:effectLst/>
                <a:latin typeface="Times New Roman" panose="02020603050405020304" pitchFamily="18" charset="0"/>
              </a:rPr>
              <a:t>„10 x 5 m bėgimas šaudykle“ (greitumui, vikrumui nustatyti);</a:t>
            </a:r>
          </a:p>
          <a:p>
            <a:pPr marL="685800" marR="0" indent="-415290" algn="just">
              <a:spcBef>
                <a:spcPts val="0"/>
              </a:spcBef>
              <a:spcAft>
                <a:spcPts val="0"/>
              </a:spcAft>
            </a:pPr>
            <a:r>
              <a:rPr lang="lt-LT" sz="1800" b="0" i="0" dirty="0">
                <a:solidFill>
                  <a:srgbClr val="000000"/>
                </a:solidFill>
                <a:effectLst/>
                <a:latin typeface="Times New Roman" panose="02020603050405020304" pitchFamily="18" charset="0"/>
              </a:rPr>
              <a:t>„6 minučių bėgimas“ (širdies ir kraujagyslių sistemos pajėgumui nustatyti).</a:t>
            </a:r>
          </a:p>
          <a:p>
            <a:pPr marL="685800" marR="0" indent="-415290" algn="just">
              <a:spcBef>
                <a:spcPts val="0"/>
              </a:spcBef>
              <a:spcAft>
                <a:spcPts val="0"/>
              </a:spcAft>
            </a:pPr>
            <a:endParaRPr lang="lt-LT" sz="1800" b="0" i="0" dirty="0">
              <a:solidFill>
                <a:srgbClr val="000000"/>
              </a:solidFill>
              <a:effectLst/>
              <a:latin typeface="Times New Roman" panose="02020603050405020304" pitchFamily="18" charset="0"/>
            </a:endParaRPr>
          </a:p>
          <a:p>
            <a:pPr marL="270510" marR="0" indent="0" algn="just">
              <a:spcBef>
                <a:spcPts val="0"/>
              </a:spcBef>
              <a:spcAft>
                <a:spcPts val="0"/>
              </a:spcAft>
              <a:buNone/>
            </a:pPr>
            <a:r>
              <a:rPr lang="lt-LT" sz="1800" b="1" i="1" u="sng" dirty="0">
                <a:solidFill>
                  <a:srgbClr val="000000"/>
                </a:solidFill>
                <a:effectLst/>
                <a:latin typeface="Times New Roman" panose="02020603050405020304" pitchFamily="18" charset="0"/>
              </a:rPr>
              <a:t>Mokiniams, besimokantiems pagal pagrindinio ir vidurinio ugdymo programas:</a:t>
            </a:r>
          </a:p>
          <a:p>
            <a:pPr marL="270510" marR="0" indent="0" algn="just">
              <a:spcBef>
                <a:spcPts val="0"/>
              </a:spcBef>
              <a:spcAft>
                <a:spcPts val="0"/>
              </a:spcAft>
              <a:buNone/>
            </a:pPr>
            <a:endParaRPr lang="lt-LT" sz="1800" b="0" i="0" u="sng" dirty="0">
              <a:solidFill>
                <a:srgbClr val="000000"/>
              </a:solidFill>
              <a:effectLst/>
              <a:latin typeface="Times New Roman" panose="02020603050405020304" pitchFamily="18" charset="0"/>
            </a:endParaRPr>
          </a:p>
          <a:p>
            <a:pPr marL="685800" marR="0" indent="-457200" algn="just">
              <a:spcBef>
                <a:spcPts val="0"/>
              </a:spcBef>
              <a:spcAft>
                <a:spcPts val="0"/>
              </a:spcAft>
            </a:pPr>
            <a:r>
              <a:rPr lang="lt-LT" sz="1800" b="0" i="0" dirty="0">
                <a:solidFill>
                  <a:srgbClr val="000000"/>
                </a:solidFill>
                <a:effectLst/>
                <a:latin typeface="Times New Roman" panose="02020603050405020304" pitchFamily="18" charset="0"/>
              </a:rPr>
              <a:t>„Flamingas“ (pusiausvyrai nustatyti);</a:t>
            </a:r>
          </a:p>
          <a:p>
            <a:pPr marL="685800" marR="0" indent="-457200" algn="just">
              <a:spcBef>
                <a:spcPts val="0"/>
              </a:spcBef>
              <a:spcAft>
                <a:spcPts val="0"/>
              </a:spcAft>
            </a:pPr>
            <a:r>
              <a:rPr lang="lt-LT" sz="1800" b="0" i="0" dirty="0">
                <a:solidFill>
                  <a:srgbClr val="000000"/>
                </a:solidFill>
                <a:effectLst/>
                <a:latin typeface="Times New Roman" panose="02020603050405020304" pitchFamily="18" charset="0"/>
              </a:rPr>
              <a:t>„Sėstis ir siekti“ (lankstumui nustatyti);</a:t>
            </a:r>
          </a:p>
          <a:p>
            <a:pPr marL="685800" marR="0" indent="-457200" algn="just">
              <a:spcBef>
                <a:spcPts val="0"/>
              </a:spcBef>
              <a:spcAft>
                <a:spcPts val="0"/>
              </a:spcAft>
            </a:pPr>
            <a:r>
              <a:rPr lang="lt-LT" sz="1800" b="0" i="0" dirty="0">
                <a:solidFill>
                  <a:srgbClr val="000000"/>
                </a:solidFill>
                <a:effectLst/>
                <a:latin typeface="Times New Roman" panose="02020603050405020304" pitchFamily="18" charset="0"/>
              </a:rPr>
              <a:t>„Šuolis į tolį iš vietos“ (kojų raumenų jėgai nustatyti);</a:t>
            </a:r>
          </a:p>
          <a:p>
            <a:pPr marL="685800" marR="0" indent="-457200" algn="just">
              <a:spcBef>
                <a:spcPts val="0"/>
              </a:spcBef>
              <a:spcAft>
                <a:spcPts val="0"/>
              </a:spcAft>
            </a:pPr>
            <a:r>
              <a:rPr lang="lt-LT" sz="1800" b="0" i="0" dirty="0">
                <a:solidFill>
                  <a:srgbClr val="000000"/>
                </a:solidFill>
                <a:effectLst/>
                <a:latin typeface="Times New Roman" panose="02020603050405020304" pitchFamily="18" charset="0"/>
              </a:rPr>
              <a:t>„Kybojimas sulenktomis rankomis“ (raumenų ištvermei nustatyti); (nebuvo atliekamas, dėl įrangos neturėjimo)</a:t>
            </a:r>
          </a:p>
          <a:p>
            <a:pPr marL="685800" marR="0" indent="-457200" algn="just">
              <a:spcBef>
                <a:spcPts val="0"/>
              </a:spcBef>
              <a:spcAft>
                <a:spcPts val="0"/>
              </a:spcAft>
            </a:pPr>
            <a:r>
              <a:rPr lang="lt-LT" sz="1800" b="0" i="0" dirty="0">
                <a:solidFill>
                  <a:srgbClr val="000000"/>
                </a:solidFill>
                <a:effectLst/>
                <a:latin typeface="Times New Roman" panose="02020603050405020304" pitchFamily="18" charset="0"/>
              </a:rPr>
              <a:t>„10 x 5 m bėgimas šaudykle“ (greitumui, vikrumui nustatyti);</a:t>
            </a:r>
          </a:p>
          <a:p>
            <a:pPr marL="685800" marR="0" indent="-457200" algn="just">
              <a:spcBef>
                <a:spcPts val="0"/>
              </a:spcBef>
              <a:spcAft>
                <a:spcPts val="0"/>
              </a:spcAft>
            </a:pPr>
            <a:r>
              <a:rPr lang="lt-LT" sz="1800" b="0" i="0" dirty="0">
                <a:solidFill>
                  <a:srgbClr val="000000"/>
                </a:solidFill>
                <a:effectLst/>
                <a:latin typeface="Times New Roman" panose="02020603050405020304" pitchFamily="18" charset="0"/>
              </a:rPr>
              <a:t>„20 m bėgimas šaudykle“ (širdies ir kraujagyslių sistemos pajėgumui nustatyti).</a:t>
            </a:r>
          </a:p>
        </p:txBody>
      </p:sp>
      <p:sp>
        <p:nvSpPr>
          <p:cNvPr id="4" name="Skaidrės numerio vietos rezervavimo ženklas 3">
            <a:extLst>
              <a:ext uri="{FF2B5EF4-FFF2-40B4-BE49-F238E27FC236}">
                <a16:creationId xmlns:a16="http://schemas.microsoft.com/office/drawing/2014/main" id="{B8DB03DA-5238-486A-B37B-9A98C0E8D419}"/>
              </a:ext>
            </a:extLst>
          </p:cNvPr>
          <p:cNvSpPr>
            <a:spLocks noGrp="1"/>
          </p:cNvSpPr>
          <p:nvPr>
            <p:ph type="sldNum" sz="quarter" idx="12"/>
          </p:nvPr>
        </p:nvSpPr>
        <p:spPr/>
        <p:txBody>
          <a:bodyPr/>
          <a:lstStyle/>
          <a:p>
            <a:fld id="{5A139423-0966-44BB-B12F-C69128EAC6A0}" type="slidenum">
              <a:rPr lang="lt-LT" smtClean="0"/>
              <a:t>6</a:t>
            </a:fld>
            <a:endParaRPr lang="lt-LT"/>
          </a:p>
        </p:txBody>
      </p:sp>
    </p:spTree>
    <p:extLst>
      <p:ext uri="{BB962C8B-B14F-4D97-AF65-F5344CB8AC3E}">
        <p14:creationId xmlns:p14="http://schemas.microsoft.com/office/powerpoint/2010/main" val="251562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E307E2D-05C2-45EA-85A0-C0591065EDE2}"/>
              </a:ext>
            </a:extLst>
          </p:cNvPr>
          <p:cNvSpPr>
            <a:spLocks noGrp="1"/>
          </p:cNvSpPr>
          <p:nvPr>
            <p:ph type="title"/>
          </p:nvPr>
        </p:nvSpPr>
        <p:spPr/>
        <p:txBody>
          <a:bodyPr>
            <a:normAutofit/>
          </a:bodyPr>
          <a:lstStyle/>
          <a:p>
            <a:pPr algn="ctr"/>
            <a:r>
              <a:rPr lang="lt-LT" sz="3000" b="1" dirty="0">
                <a:latin typeface="Times New Roman" panose="02020603050405020304" pitchFamily="18" charset="0"/>
                <a:cs typeface="Times New Roman" panose="02020603050405020304" pitchFamily="18" charset="0"/>
              </a:rPr>
              <a:t>Fizinio pajėgumo zonos, pagal kurias priskiriami fizinio pajėgumo testų rezultatai</a:t>
            </a:r>
          </a:p>
        </p:txBody>
      </p:sp>
      <p:sp>
        <p:nvSpPr>
          <p:cNvPr id="3" name="Turinio vietos rezervavimo ženklas 2">
            <a:extLst>
              <a:ext uri="{FF2B5EF4-FFF2-40B4-BE49-F238E27FC236}">
                <a16:creationId xmlns:a16="http://schemas.microsoft.com/office/drawing/2014/main" id="{A26D0DA3-E58D-4DE3-A8A1-3ABBBC03DB97}"/>
              </a:ext>
            </a:extLst>
          </p:cNvPr>
          <p:cNvSpPr>
            <a:spLocks noGrp="1"/>
          </p:cNvSpPr>
          <p:nvPr>
            <p:ph idx="1"/>
          </p:nvPr>
        </p:nvSpPr>
        <p:spPr>
          <a:xfrm>
            <a:off x="838200" y="2285999"/>
            <a:ext cx="10515600" cy="3890963"/>
          </a:xfrm>
        </p:spPr>
        <p:txBody>
          <a:bodyPr>
            <a:normAutofit/>
          </a:bodyPr>
          <a:lstStyle/>
          <a:p>
            <a:pPr algn="just"/>
            <a:r>
              <a:rPr lang="lt-LT" sz="1800" dirty="0">
                <a:solidFill>
                  <a:schemeClr val="accent6"/>
                </a:solidFill>
                <a:latin typeface="Times New Roman" panose="02020603050405020304" pitchFamily="18" charset="0"/>
                <a:cs typeface="Times New Roman" panose="02020603050405020304" pitchFamily="18" charset="0"/>
              </a:rPr>
              <a:t>„Sveikatai palankus fizinis pajėgumas“ </a:t>
            </a:r>
            <a:r>
              <a:rPr lang="lt-LT" sz="1800" dirty="0">
                <a:latin typeface="Times New Roman" panose="02020603050405020304" pitchFamily="18" charset="0"/>
                <a:cs typeface="Times New Roman" panose="02020603050405020304" pitchFamily="18" charset="0"/>
              </a:rPr>
              <a:t>(arba žalia spalva), kuri rodo gerą, sveikatai palankų fizinį pajėgumą; </a:t>
            </a:r>
          </a:p>
          <a:p>
            <a:pPr algn="just"/>
            <a:r>
              <a:rPr lang="lt-LT" sz="1800" dirty="0">
                <a:solidFill>
                  <a:schemeClr val="accent4">
                    <a:lumMod val="60000"/>
                    <a:lumOff val="40000"/>
                  </a:schemeClr>
                </a:solidFill>
                <a:latin typeface="Times New Roman" panose="02020603050405020304" pitchFamily="18" charset="0"/>
                <a:cs typeface="Times New Roman" panose="02020603050405020304" pitchFamily="18" charset="0"/>
              </a:rPr>
              <a:t>„Reikia tobulėti“ </a:t>
            </a:r>
            <a:r>
              <a:rPr lang="lt-LT" sz="1800" dirty="0">
                <a:latin typeface="Times New Roman" panose="02020603050405020304" pitchFamily="18" charset="0"/>
                <a:cs typeface="Times New Roman" panose="02020603050405020304" pitchFamily="18" charset="0"/>
              </a:rPr>
              <a:t>zona (arba geltona spalva), kuri rodo, kad mokiniui reikia tobulinti savo fizines ypatybes siekiant sveikatai palankaus fizinio pajėgumo; </a:t>
            </a:r>
          </a:p>
          <a:p>
            <a:pPr algn="just"/>
            <a:r>
              <a:rPr lang="lt-LT" sz="1800" dirty="0">
                <a:solidFill>
                  <a:srgbClr val="FF0000"/>
                </a:solidFill>
                <a:latin typeface="Times New Roman" panose="02020603050405020304" pitchFamily="18" charset="0"/>
                <a:cs typeface="Times New Roman" panose="02020603050405020304" pitchFamily="18" charset="0"/>
              </a:rPr>
              <a:t>„Sveikatos rizikos zona“ </a:t>
            </a:r>
            <a:r>
              <a:rPr lang="lt-LT" sz="1800" dirty="0">
                <a:latin typeface="Times New Roman" panose="02020603050405020304" pitchFamily="18" charset="0"/>
                <a:cs typeface="Times New Roman" panose="02020603050405020304" pitchFamily="18" charset="0"/>
              </a:rPr>
              <a:t>(arba raudona spalva), kuri rodo mokinio sveikatai kylančią riziką dėl jo fizinio pajėgumo lygio.</a:t>
            </a:r>
          </a:p>
        </p:txBody>
      </p:sp>
      <p:sp>
        <p:nvSpPr>
          <p:cNvPr id="4" name="Skaidrės numerio vietos rezervavimo ženklas 3">
            <a:extLst>
              <a:ext uri="{FF2B5EF4-FFF2-40B4-BE49-F238E27FC236}">
                <a16:creationId xmlns:a16="http://schemas.microsoft.com/office/drawing/2014/main" id="{12994ECF-2195-4852-9CFC-41BA49B84D11}"/>
              </a:ext>
            </a:extLst>
          </p:cNvPr>
          <p:cNvSpPr>
            <a:spLocks noGrp="1"/>
          </p:cNvSpPr>
          <p:nvPr>
            <p:ph type="sldNum" sz="quarter" idx="12"/>
          </p:nvPr>
        </p:nvSpPr>
        <p:spPr/>
        <p:txBody>
          <a:bodyPr/>
          <a:lstStyle/>
          <a:p>
            <a:fld id="{5A139423-0966-44BB-B12F-C69128EAC6A0}" type="slidenum">
              <a:rPr lang="lt-LT" smtClean="0"/>
              <a:t>7</a:t>
            </a:fld>
            <a:endParaRPr lang="lt-LT"/>
          </a:p>
        </p:txBody>
      </p:sp>
    </p:spTree>
    <p:extLst>
      <p:ext uri="{BB962C8B-B14F-4D97-AF65-F5344CB8AC3E}">
        <p14:creationId xmlns:p14="http://schemas.microsoft.com/office/powerpoint/2010/main" val="2887076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838200" y="365125"/>
            <a:ext cx="10515600" cy="6068926"/>
          </a:xfrm>
        </p:spPr>
        <p:txBody>
          <a:bodyPr/>
          <a:lstStyle/>
          <a:p>
            <a:pPr algn="ctr"/>
            <a:r>
              <a:rPr lang="lt-LT" b="1" dirty="0">
                <a:latin typeface="Times New Roman" panose="02020603050405020304" pitchFamily="18" charset="0"/>
                <a:cs typeface="Times New Roman" panose="02020603050405020304" pitchFamily="18" charset="0"/>
              </a:rPr>
              <a:t>Pradinio ugdymo mokinių fizinio pajėgumo testų analizė</a:t>
            </a:r>
          </a:p>
        </p:txBody>
      </p:sp>
      <p:sp>
        <p:nvSpPr>
          <p:cNvPr id="4" name="Skaidrės numerio vietos rezervavimo ženklas 3"/>
          <p:cNvSpPr>
            <a:spLocks noGrp="1"/>
          </p:cNvSpPr>
          <p:nvPr>
            <p:ph type="sldNum" sz="quarter" idx="12"/>
          </p:nvPr>
        </p:nvSpPr>
        <p:spPr/>
        <p:txBody>
          <a:bodyPr/>
          <a:lstStyle/>
          <a:p>
            <a:fld id="{5A139423-0966-44BB-B12F-C69128EAC6A0}" type="slidenum">
              <a:rPr lang="lt-LT" smtClean="0"/>
              <a:t>8</a:t>
            </a:fld>
            <a:endParaRPr lang="lt-LT"/>
          </a:p>
        </p:txBody>
      </p:sp>
    </p:spTree>
    <p:extLst>
      <p:ext uri="{BB962C8B-B14F-4D97-AF65-F5344CB8AC3E}">
        <p14:creationId xmlns:p14="http://schemas.microsoft.com/office/powerpoint/2010/main" val="1541321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738447" y="4673298"/>
            <a:ext cx="10515600" cy="333143"/>
          </a:xfrm>
        </p:spPr>
        <p:txBody>
          <a:bodyPr>
            <a:normAutofit/>
          </a:bodyPr>
          <a:lstStyle/>
          <a:p>
            <a:r>
              <a:rPr lang="lt-LT" sz="1400" b="1" dirty="0">
                <a:latin typeface="Times New Roman" panose="02020603050405020304" pitchFamily="18" charset="0"/>
                <a:cs typeface="Times New Roman" panose="02020603050405020304" pitchFamily="18" charset="0"/>
              </a:rPr>
              <a:t>1 pav. </a:t>
            </a:r>
            <a:r>
              <a:rPr lang="lt-LT" sz="1400" dirty="0">
                <a:latin typeface="Times New Roman" panose="02020603050405020304" pitchFamily="18" charset="0"/>
                <a:cs typeface="Times New Roman" panose="02020603050405020304" pitchFamily="18" charset="0"/>
              </a:rPr>
              <a:t>7-10 metų amžiaus berniukų dalis (proc.) pagal šuolio iš vietos į tolį testo įvertinimą</a:t>
            </a:r>
          </a:p>
        </p:txBody>
      </p:sp>
      <p:sp>
        <p:nvSpPr>
          <p:cNvPr id="5" name="TextBox 4"/>
          <p:cNvSpPr txBox="1"/>
          <p:nvPr/>
        </p:nvSpPr>
        <p:spPr>
          <a:xfrm>
            <a:off x="738447" y="5438432"/>
            <a:ext cx="11022676" cy="584775"/>
          </a:xfrm>
          <a:prstGeom prst="rect">
            <a:avLst/>
          </a:prstGeom>
          <a:noFill/>
        </p:spPr>
        <p:txBody>
          <a:bodyPr wrap="square" rtlCol="0">
            <a:spAutoFit/>
          </a:bodyPr>
          <a:lstStyle/>
          <a:p>
            <a:r>
              <a:rPr lang="lt-LT" sz="1600" dirty="0">
                <a:latin typeface="Times New Roman" panose="02020603050405020304" pitchFamily="18" charset="0"/>
                <a:cs typeface="Times New Roman" panose="02020603050405020304" pitchFamily="18" charset="0"/>
              </a:rPr>
              <a:t>Didžiausia dalis berniukų, kurie pagal šį testo įvertinimą pateko į sveikatai palankaus FP zoną, yra 7 metų, kurie pateko į tobulėjimo zoną – 9 metų ir kurie pateko į sveikatos rizikos zoną – 10 metų.</a:t>
            </a:r>
          </a:p>
        </p:txBody>
      </p:sp>
      <p:graphicFrame>
        <p:nvGraphicFramePr>
          <p:cNvPr id="7" name="Turinio vietos rezervavimo ženklas 6"/>
          <p:cNvGraphicFramePr>
            <a:graphicFrameLocks noGrp="1"/>
          </p:cNvGraphicFramePr>
          <p:nvPr>
            <p:ph idx="1"/>
            <p:extLst>
              <p:ext uri="{D42A27DB-BD31-4B8C-83A1-F6EECF244321}">
                <p14:modId xmlns:p14="http://schemas.microsoft.com/office/powerpoint/2010/main" val="644706752"/>
              </p:ext>
            </p:extLst>
          </p:nvPr>
        </p:nvGraphicFramePr>
        <p:xfrm>
          <a:off x="738447" y="155389"/>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3" name="Skaidrės numerio vietos rezervavimo ženklas 2"/>
          <p:cNvSpPr>
            <a:spLocks noGrp="1"/>
          </p:cNvSpPr>
          <p:nvPr>
            <p:ph type="sldNum" sz="quarter" idx="12"/>
          </p:nvPr>
        </p:nvSpPr>
        <p:spPr/>
        <p:txBody>
          <a:bodyPr/>
          <a:lstStyle/>
          <a:p>
            <a:fld id="{5A139423-0966-44BB-B12F-C69128EAC6A0}" type="slidenum">
              <a:rPr lang="lt-LT" smtClean="0"/>
              <a:t>9</a:t>
            </a:fld>
            <a:endParaRPr lang="lt-LT"/>
          </a:p>
        </p:txBody>
      </p:sp>
    </p:spTree>
    <p:extLst>
      <p:ext uri="{BB962C8B-B14F-4D97-AF65-F5344CB8AC3E}">
        <p14:creationId xmlns:p14="http://schemas.microsoft.com/office/powerpoint/2010/main" val="477012381"/>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622</TotalTime>
  <Words>4057</Words>
  <Application>Microsoft Office PowerPoint</Application>
  <PresentationFormat>Plačiaekranė</PresentationFormat>
  <Paragraphs>296</Paragraphs>
  <Slides>46</Slides>
  <Notes>0</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46</vt:i4>
      </vt:variant>
    </vt:vector>
  </HeadingPairs>
  <TitlesOfParts>
    <vt:vector size="51" baseType="lpstr">
      <vt:lpstr>Arial</vt:lpstr>
      <vt:lpstr>Calibri</vt:lpstr>
      <vt:lpstr>Calibri Light</vt:lpstr>
      <vt:lpstr>Times New Roman</vt:lpstr>
      <vt:lpstr>„Office“ tema</vt:lpstr>
      <vt:lpstr>Tauralaukio progimnazijos pradinio ir pagrindinio ugdymo mokinių fizinio pajėgumo duomenų analizė</vt:lpstr>
      <vt:lpstr>Bendrosios nuostatos (1)</vt:lpstr>
      <vt:lpstr>Bendrosios nuostatos (2)</vt:lpstr>
      <vt:lpstr>Apraše vartojamos sąvokos ir jų apibrėžtys</vt:lpstr>
      <vt:lpstr>Atliekant fizinio pajėgumo nustatymą, vadovaujamasi šiais principais:</vt:lpstr>
      <vt:lpstr>Mokinių fizinio pajėgumo testai</vt:lpstr>
      <vt:lpstr>Fizinio pajėgumo zonos, pagal kurias priskiriami fizinio pajėgumo testų rezultatai</vt:lpstr>
      <vt:lpstr>Pradinio ugdymo mokinių fizinio pajėgumo testų analizė</vt:lpstr>
      <vt:lpstr>1 pav. 7-10 metų amžiaus berniukų dalis (proc.) pagal šuolio iš vietos į tolį testo įvertinimą</vt:lpstr>
      <vt:lpstr>2 pav. 7-10 metų amžiaus berniukų dalis (proc.) pagal teniso kamuoliuko metimo testo įvertinimą</vt:lpstr>
      <vt:lpstr>3 pav. 7-10 metų amžiaus berniukų dalis (proc.) pagal bėgimo šaudykle 10 × 5 m testo įvertinimą</vt:lpstr>
      <vt:lpstr>4 pav. 7-10 metų amžiaus berniukų dalis (proc.) pagal 6 min. bėgimo testo įvertinimą</vt:lpstr>
      <vt:lpstr>5 pav. 7-10 metų amžiaus mergaičių dalis (proc.) pagal šuolio iš vietos į tolį testo įvertinimą</vt:lpstr>
      <vt:lpstr>6 pav. 7-10 metų amžiaus mergaičių dalis (proc.) pagal teniso kamuoliuko metimo testo įvertinimą</vt:lpstr>
      <vt:lpstr>7 pav. 7-10 metų amžiaus mergaičių dalis (proc.) pagal bėgimo šaudykle 10 × 5 m testo įvertinimą</vt:lpstr>
      <vt:lpstr>8 pav. 7-10 metų amžiaus mergaičių dalis (proc.) pagal 6 min. bėgimo testo įvertinimą</vt:lpstr>
      <vt:lpstr>9 pav. 7-10 metų amžiaus berniukų ir mergaičių skaičius pagal bėgimo šaudykle 10×5 m, šuolio iš vietos į tolį ir bėgimo 6 min testų įvertinimą</vt:lpstr>
      <vt:lpstr>Pagrindinio ugdymo mokinių fizinio pajėgumo testų analizė</vt:lpstr>
      <vt:lpstr>10 pav. 11-15 metų amžiaus berniukų dalis (proc.) pagal ,,flamingo“ testo įvertinimą</vt:lpstr>
      <vt:lpstr>11 pav. 11-15 metų amžiaus berniukų dalis (proc.) pagal sėdėjimo ir siekimo testo įvertinimą</vt:lpstr>
      <vt:lpstr>12 pav. 11-15 metų amžiaus berniukų dalis (proc.) pagal šuolio iš vietos į tolį testo įvertinimą</vt:lpstr>
      <vt:lpstr>13 pav. 11-15 metų amžiaus berniukų dalis (proc.) pagal bėgimo šaudykle 10 × 5 m testo įvertinimą</vt:lpstr>
      <vt:lpstr>14 pav. 11-15 metų amžiaus berniukų dalis (proc.) pagal bėgimo šaudykle 20 m testo įvertinimą</vt:lpstr>
      <vt:lpstr>15 pav. 11-15 metų amžiaus mergaičių dalis (proc.) pagal ,,flamingo“ testo įvertinimą</vt:lpstr>
      <vt:lpstr>16 pav. 11-15 metų amžiaus mergaičių dalis (proc.) pagal sėdėjimo ir siekimo testo įvertinimą</vt:lpstr>
      <vt:lpstr>17 pav. 11-15 metų amžiaus mergaičių dalis (proc.) pagal šuolio iš vietos į tolį testo įvertinimą</vt:lpstr>
      <vt:lpstr>18 pav. 11-15 metų amžiaus mergaičių dalis (proc.) pagal bėgimo šaudykle 10 × 5 m testo įvertinimą</vt:lpstr>
      <vt:lpstr>19 pav. 11-15 metų amžiaus mergaičių dalis (proc.) pagal bėgimo šaudykle 20 m testo įvertinimą</vt:lpstr>
      <vt:lpstr>20 pav. 11-15 metų amžiaus berniukų ir mergaičių skaičius pagal flamingo, sėdėjimo ir siekimo, šuolio iš vietos į tolį, bėgimo šaudykle 10×5 m, ir bėgimo šaudykle 20 m testų įvertinimą</vt:lpstr>
      <vt:lpstr>Pradinio ugdymo programos mokinių, priskiriamų sveikatos rizikos zonai, fizinio pajėgumo gerinimo rekomendacijos</vt:lpstr>
      <vt:lpstr>Mokinių, patekusių į sveikatos rizikos zoną, fizinių ypatybių įvertinimas ir fizinio pajėgumo gerinimo rekomendacijos pagal bėgimo šaudykle 10×5 m testo įvertinimą</vt:lpstr>
      <vt:lpstr>Mokinių, patekusių į sveikatos rizikos zoną, fizinių ypatybių įvertinimas ir fizinio pajėgumo gerinimo rekomendacijos pagal šuolio iš vietos į tolį testo įvertinimą </vt:lpstr>
      <vt:lpstr>„PowerPoint“ pateiktis</vt:lpstr>
      <vt:lpstr>Mokinių, patekusių į sveikatos rizikos zoną, fizinių ypatybių įvertinimas ir fizinio pajėgumo gerinimo rekomendacijos pagal 6 m bėgimo testo įvertinimą</vt:lpstr>
      <vt:lpstr>Pagrindinio ugdymo programos mokinių, priskiriamų sveikatos rizikos zonai, fizinio pajėgumo gerinimo rekomendacijos</vt:lpstr>
      <vt:lpstr>Mokinių, patekusių į sveikatos rizikos zoną, fizinių ypatybių įvertinimas ir fizinio pajėgumo gerinimo rekomendacijos pagal flamingo testo įvertinimą </vt:lpstr>
      <vt:lpstr>„PowerPoint“ pateiktis</vt:lpstr>
      <vt:lpstr>Mokinių, patekusių į sveikatos rizikos zoną, fizinių ypatybių įvertinimas ir fizinio pajėgumo gerinimo rekomendacijos pagal sėstis ir siekti testo įvertinimą</vt:lpstr>
      <vt:lpstr>„PowerPoint“ pateiktis</vt:lpstr>
      <vt:lpstr>Mokinių, patekusių į sveikatos rizikos zoną, fizinių ypatybių įvertinimas ir fizinio pajėgumo gerinimo rekomendacijos pagal šuolio iš vietos į tolį testo įvertinimą</vt:lpstr>
      <vt:lpstr>„PowerPoint“ pateiktis</vt:lpstr>
      <vt:lpstr>Mokinių, patekusių į sveikatos rizikos zoną, fizinių ypatybių įvertinimas ir fizinio pajėgumo gerinimo rekomendacijos pagal bėgimo šaudykle 10×5 m testo įvertinimą</vt:lpstr>
      <vt:lpstr>Mokinių, patekusių į sveikatos rizikos zoną, fizinių ypatybių įvertinimas ir fizinio pajėgumo gerinimo rekomendacijos pagal bėgimo šaudykle 20 m testo įvertinimą</vt:lpstr>
      <vt:lpstr>„PowerPoint“ pateiktis</vt:lpstr>
      <vt:lpstr>Bendrosios rekomendacijos</vt:lpstr>
      <vt:lpstr>Ačiū už dėmesį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Darbuotojas</dc:creator>
  <cp:lastModifiedBy>Aurimas</cp:lastModifiedBy>
  <cp:revision>72</cp:revision>
  <dcterms:created xsi:type="dcterms:W3CDTF">2023-05-30T09:28:17Z</dcterms:created>
  <dcterms:modified xsi:type="dcterms:W3CDTF">2023-08-14T09:20:06Z</dcterms:modified>
</cp:coreProperties>
</file>