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3"/>
  </p:notesMasterIdLst>
  <p:handoutMasterIdLst>
    <p:handoutMasterId r:id="rId24"/>
  </p:handoutMasterIdLst>
  <p:sldIdLst>
    <p:sldId id="256" r:id="rId5"/>
    <p:sldId id="284" r:id="rId6"/>
    <p:sldId id="285" r:id="rId7"/>
    <p:sldId id="286" r:id="rId8"/>
    <p:sldId id="283" r:id="rId9"/>
    <p:sldId id="272" r:id="rId10"/>
    <p:sldId id="273" r:id="rId11"/>
    <p:sldId id="274" r:id="rId12"/>
    <p:sldId id="275" r:id="rId13"/>
    <p:sldId id="276" r:id="rId14"/>
    <p:sldId id="277" r:id="rId15"/>
    <p:sldId id="278" r:id="rId16"/>
    <p:sldId id="279" r:id="rId17"/>
    <p:sldId id="280" r:id="rId18"/>
    <p:sldId id="281" r:id="rId19"/>
    <p:sldId id="266" r:id="rId20"/>
    <p:sldId id="287" r:id="rId21"/>
    <p:sldId id="268" r:id="rId22"/>
  </p:sldIdLst>
  <p:sldSz cx="12192000" cy="6858000"/>
  <p:notesSz cx="6858000" cy="9144000"/>
  <p:defaultTextStyle>
    <a:defPPr rtl="0">
      <a:defRPr lang="lt-l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rimas Grudikis | E100 Group" initials="AG|EG" lastIdx="3" clrIdx="0">
    <p:extLst>
      <p:ext uri="{19B8F6BF-5375-455C-9EA6-DF929625EA0E}">
        <p15:presenceInfo xmlns:p15="http://schemas.microsoft.com/office/powerpoint/2012/main" userId="Aurimas Grudikis | E100 Grou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guide orient="horz" pos="2160"/>
        <p:guide pos="3840"/>
      </p:guideLst>
    </p:cSldViewPr>
  </p:slideViewPr>
  <p:notesTextViewPr>
    <p:cViewPr>
      <p:scale>
        <a:sx n="1" d="1"/>
        <a:sy n="1" d="1"/>
      </p:scale>
      <p:origin x="0" y="0"/>
    </p:cViewPr>
  </p:notesTextViewPr>
  <p:notesViewPr>
    <p:cSldViewPr snapToGrid="0">
      <p:cViewPr varScale="1">
        <p:scale>
          <a:sx n="89" d="100"/>
          <a:sy n="89" d="100"/>
        </p:scale>
        <p:origin x="378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solidFill>
          <a:schemeClr val="tx1">
            <a:lumMod val="95000"/>
          </a:schemeClr>
        </a:solidFill>
        <a:ln>
          <a:solidFill>
            <a:schemeClr val="tx1"/>
          </a:solidFill>
        </a:ln>
        <a:effectLst/>
        <a:sp3d>
          <a:contourClr>
            <a:schemeClr val="tx1"/>
          </a:contourClr>
        </a:sp3d>
      </c:spPr>
    </c:sideWall>
    <c:backWall>
      <c:thickness val="0"/>
      <c:spPr>
        <a:solidFill>
          <a:schemeClr val="tx1">
            <a:lumMod val="95000"/>
          </a:schemeClr>
        </a:solidFill>
        <a:ln>
          <a:solidFill>
            <a:schemeClr val="tx1"/>
          </a:solidFill>
        </a:ln>
        <a:effectLst/>
        <a:sp3d>
          <a:contourClr>
            <a:schemeClr val="tx1"/>
          </a:contourClr>
        </a:sp3d>
      </c:spPr>
    </c:backWall>
    <c:plotArea>
      <c:layout/>
      <c:bar3DChart>
        <c:barDir val="col"/>
        <c:grouping val="clustered"/>
        <c:varyColors val="0"/>
        <c:ser>
          <c:idx val="0"/>
          <c:order val="0"/>
          <c:tx>
            <c:strRef>
              <c:f>Lapas1!$B$1</c:f>
              <c:strCache>
                <c:ptCount val="1"/>
                <c:pt idx="0">
                  <c:v>Nepasitikrinusių sveikatą vaikų dalis</c:v>
                </c:pt>
              </c:strCache>
            </c:strRef>
          </c:tx>
          <c:spPr>
            <a:solidFill>
              <a:schemeClr val="accent2">
                <a:lumMod val="75000"/>
              </a:schemeClr>
            </a:solidFill>
            <a:ln w="9525" cap="flat" cmpd="sng" algn="ctr">
              <a:solidFill>
                <a:schemeClr val="accent1">
                  <a:shade val="95000"/>
                </a:schemeClr>
              </a:solidFill>
              <a:round/>
            </a:ln>
            <a:effectLst/>
            <a:sp3d contourW="9525">
              <a:contourClr>
                <a:schemeClr val="accent1">
                  <a:shade val="95000"/>
                </a:schemeClr>
              </a:contourClr>
            </a:sp3d>
          </c:spPr>
          <c:invertIfNegative val="0"/>
          <c:dLbls>
            <c:dLbl>
              <c:idx val="0"/>
              <c:layout>
                <c:manualLayout>
                  <c:x val="-2.6562499999999999E-2"/>
                  <c:y val="-6.3281246107206895E-2"/>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dirty="0">
                        <a:solidFill>
                          <a:schemeClr val="bg1"/>
                        </a:solidFill>
                      </a:rPr>
                      <a:t>6,77</a:t>
                    </a:r>
                  </a:p>
                </c:rich>
              </c:tx>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F6E-42FF-B61C-08DE62F5E4E1}"/>
                </c:ext>
              </c:extLst>
            </c:dLbl>
            <c:dLbl>
              <c:idx val="1"/>
              <c:layout>
                <c:manualLayout>
                  <c:x val="-1.0937464338696794E-2"/>
                  <c:y val="-6.0937578280519801E-2"/>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dirty="0">
                        <a:solidFill>
                          <a:schemeClr val="bg1"/>
                        </a:solidFill>
                      </a:rPr>
                      <a:t>2,07</a:t>
                    </a:r>
                  </a:p>
                </c:rich>
              </c:tx>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F6E-42FF-B61C-08DE62F5E4E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bg1"/>
                      </a:solidFill>
                    </a:ln>
                    <a:effectLst/>
                  </c:spPr>
                </c15:leaderLines>
              </c:ext>
            </c:extLst>
          </c:dLbls>
          <c:cat>
            <c:strRef>
              <c:f>Lapas1!$A$2:$A$3</c:f>
              <c:strCache>
                <c:ptCount val="2"/>
                <c:pt idx="0">
                  <c:v>Dantų ir žandikaulių būklės įvertinimo pažymėjimas</c:v>
                </c:pt>
                <c:pt idx="1">
                  <c:v>Fizinės būklės įvertinimo pažymėjimas</c:v>
                </c:pt>
              </c:strCache>
            </c:strRef>
          </c:cat>
          <c:val>
            <c:numRef>
              <c:f>Lapas1!$B$2:$B$3</c:f>
              <c:numCache>
                <c:formatCode>General</c:formatCode>
                <c:ptCount val="2"/>
                <c:pt idx="0">
                  <c:v>6.77</c:v>
                </c:pt>
                <c:pt idx="1">
                  <c:v>2.0699999999999998</c:v>
                </c:pt>
              </c:numCache>
            </c:numRef>
          </c:val>
          <c:extLst>
            <c:ext xmlns:c16="http://schemas.microsoft.com/office/drawing/2014/chart" uri="{C3380CC4-5D6E-409C-BE32-E72D297353CC}">
              <c16:uniqueId val="{00000002-4F6E-42FF-B61C-08DE62F5E4E1}"/>
            </c:ext>
          </c:extLst>
        </c:ser>
        <c:ser>
          <c:idx val="1"/>
          <c:order val="1"/>
          <c:tx>
            <c:strRef>
              <c:f>Lapas1!$C$1</c:f>
              <c:strCache>
                <c:ptCount val="1"/>
                <c:pt idx="0">
                  <c:v>Pasitikrinusių sveikatą vaikų dalis</c:v>
                </c:pt>
              </c:strCache>
            </c:strRef>
          </c:tx>
          <c:spPr>
            <a:solidFill>
              <a:srgbClr val="FFFF00"/>
            </a:solidFill>
            <a:ln w="9525" cap="flat" cmpd="sng" algn="ctr">
              <a:solidFill>
                <a:schemeClr val="accent2">
                  <a:shade val="95000"/>
                </a:schemeClr>
              </a:solidFill>
              <a:round/>
            </a:ln>
            <a:effectLst/>
            <a:sp3d contourW="9525">
              <a:contourClr>
                <a:schemeClr val="accent2">
                  <a:shade val="95000"/>
                </a:schemeClr>
              </a:contourClr>
            </a:sp3d>
          </c:spPr>
          <c:invertIfNegative val="0"/>
          <c:dPt>
            <c:idx val="0"/>
            <c:invertIfNegative val="0"/>
            <c:bubble3D val="0"/>
            <c:spPr>
              <a:solidFill>
                <a:srgbClr val="FFC000"/>
              </a:solidFill>
              <a:ln w="9525" cap="flat" cmpd="sng" algn="ctr">
                <a:solidFill>
                  <a:schemeClr val="accent2">
                    <a:shade val="95000"/>
                  </a:schemeClr>
                </a:solidFill>
                <a:round/>
              </a:ln>
              <a:effectLst/>
              <a:sp3d contourW="9525">
                <a:contourClr>
                  <a:schemeClr val="accent2">
                    <a:shade val="95000"/>
                  </a:schemeClr>
                </a:contourClr>
              </a:sp3d>
            </c:spPr>
            <c:extLst>
              <c:ext xmlns:c16="http://schemas.microsoft.com/office/drawing/2014/chart" uri="{C3380CC4-5D6E-409C-BE32-E72D297353CC}">
                <c16:uniqueId val="{00000003-4F6E-42FF-B61C-08DE62F5E4E1}"/>
              </c:ext>
            </c:extLst>
          </c:dPt>
          <c:dPt>
            <c:idx val="1"/>
            <c:invertIfNegative val="0"/>
            <c:bubble3D val="0"/>
            <c:spPr>
              <a:solidFill>
                <a:srgbClr val="FFC000"/>
              </a:solidFill>
              <a:ln w="9525" cap="flat" cmpd="sng" algn="ctr">
                <a:solidFill>
                  <a:schemeClr val="accent2">
                    <a:shade val="95000"/>
                  </a:schemeClr>
                </a:solidFill>
                <a:round/>
              </a:ln>
              <a:effectLst/>
              <a:sp3d contourW="9525">
                <a:contourClr>
                  <a:schemeClr val="accent2">
                    <a:shade val="95000"/>
                  </a:schemeClr>
                </a:contourClr>
              </a:sp3d>
            </c:spPr>
            <c:extLst>
              <c:ext xmlns:c16="http://schemas.microsoft.com/office/drawing/2014/chart" uri="{C3380CC4-5D6E-409C-BE32-E72D297353CC}">
                <c16:uniqueId val="{00000004-4F6E-42FF-B61C-08DE62F5E4E1}"/>
              </c:ext>
            </c:extLst>
          </c:dPt>
          <c:dLbls>
            <c:dLbl>
              <c:idx val="0"/>
              <c:layout>
                <c:manualLayout>
                  <c:x val="1.3037422166146295E-2"/>
                  <c:y val="-6.9123076644441506E-2"/>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dirty="0">
                        <a:solidFill>
                          <a:schemeClr val="bg1"/>
                        </a:solidFill>
                      </a:rPr>
                      <a:t>93,23</a:t>
                    </a:r>
                  </a:p>
                </c:rich>
              </c:tx>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F6E-42FF-B61C-08DE62F5E4E1}"/>
                </c:ext>
              </c:extLst>
            </c:dLbl>
            <c:dLbl>
              <c:idx val="1"/>
              <c:layout>
                <c:manualLayout>
                  <c:x val="-6.25E-2"/>
                  <c:y val="-3.5156247837337125E-2"/>
                </c:manualLayout>
              </c:layout>
              <c:tx>
                <c:rich>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r>
                      <a:rPr lang="en-US" dirty="0">
                        <a:solidFill>
                          <a:schemeClr val="bg1"/>
                        </a:solidFill>
                      </a:rPr>
                      <a:t>97,93</a:t>
                    </a:r>
                  </a:p>
                </c:rich>
              </c:tx>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F6E-42FF-B61C-08DE62F5E4E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bg1"/>
                      </a:solidFill>
                    </a:ln>
                    <a:effectLst/>
                  </c:spPr>
                </c15:leaderLines>
              </c:ext>
            </c:extLst>
          </c:dLbls>
          <c:cat>
            <c:strRef>
              <c:f>Lapas1!$A$2:$A$3</c:f>
              <c:strCache>
                <c:ptCount val="2"/>
                <c:pt idx="0">
                  <c:v>Dantų ir žandikaulių būklės įvertinimo pažymėjimas</c:v>
                </c:pt>
                <c:pt idx="1">
                  <c:v>Fizinės būklės įvertinimo pažymėjimas</c:v>
                </c:pt>
              </c:strCache>
            </c:strRef>
          </c:cat>
          <c:val>
            <c:numRef>
              <c:f>Lapas1!$C$2:$C$3</c:f>
              <c:numCache>
                <c:formatCode>General</c:formatCode>
                <c:ptCount val="2"/>
                <c:pt idx="0">
                  <c:v>93.23</c:v>
                </c:pt>
                <c:pt idx="1">
                  <c:v>97.93</c:v>
                </c:pt>
              </c:numCache>
            </c:numRef>
          </c:val>
          <c:extLst>
            <c:ext xmlns:c16="http://schemas.microsoft.com/office/drawing/2014/chart" uri="{C3380CC4-5D6E-409C-BE32-E72D297353CC}">
              <c16:uniqueId val="{00000005-4F6E-42FF-B61C-08DE62F5E4E1}"/>
            </c:ext>
          </c:extLst>
        </c:ser>
        <c:dLbls>
          <c:showLegendKey val="0"/>
          <c:showVal val="1"/>
          <c:showCatName val="0"/>
          <c:showSerName val="0"/>
          <c:showPercent val="0"/>
          <c:showBubbleSize val="0"/>
        </c:dLbls>
        <c:gapWidth val="150"/>
        <c:shape val="box"/>
        <c:axId val="133581056"/>
        <c:axId val="133611520"/>
        <c:axId val="0"/>
      </c:bar3DChart>
      <c:catAx>
        <c:axId val="13358105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33611520"/>
        <c:crosses val="autoZero"/>
        <c:auto val="1"/>
        <c:lblAlgn val="ctr"/>
        <c:lblOffset val="100"/>
        <c:noMultiLvlLbl val="0"/>
      </c:catAx>
      <c:valAx>
        <c:axId val="133611520"/>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lt-LT"/>
          </a:p>
        </c:txPr>
        <c:crossAx val="133581056"/>
        <c:crosses val="autoZero"/>
        <c:crossBetween val="between"/>
      </c:valAx>
      <c:spPr>
        <a:noFill/>
        <a:ln>
          <a:noFill/>
        </a:ln>
        <a:effectLst/>
      </c:spPr>
    </c:plotArea>
    <c:legend>
      <c:legendPos val="b"/>
      <c:layout>
        <c:manualLayout>
          <c:xMode val="edge"/>
          <c:yMode val="edge"/>
          <c:x val="0.82411122864330544"/>
          <c:y val="0"/>
          <c:w val="0.17588877135669462"/>
          <c:h val="0.85423351471421016"/>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view3D>
      <c:rotX val="15"/>
      <c:rotY val="20"/>
      <c:depthPercent val="100"/>
      <c:rAngAx val="1"/>
    </c:view3D>
    <c:floor>
      <c:thickness val="0"/>
      <c:spPr>
        <a:noFill/>
        <a:ln>
          <a:noFill/>
        </a:ln>
        <a:effectLst/>
        <a:sp3d/>
      </c:spPr>
    </c:floor>
    <c:sideWall>
      <c:thickness val="0"/>
      <c:spPr>
        <a:solidFill>
          <a:schemeClr val="tx1">
            <a:lumMod val="95000"/>
          </a:schemeClr>
        </a:solidFill>
        <a:ln>
          <a:solidFill>
            <a:schemeClr val="tx1"/>
          </a:solidFill>
        </a:ln>
        <a:effectLst/>
        <a:sp3d>
          <a:contourClr>
            <a:schemeClr val="tx1"/>
          </a:contourClr>
        </a:sp3d>
      </c:spPr>
    </c:sideWall>
    <c:backWall>
      <c:thickness val="0"/>
      <c:spPr>
        <a:solidFill>
          <a:schemeClr val="tx1">
            <a:lumMod val="95000"/>
          </a:schemeClr>
        </a:solidFill>
        <a:ln>
          <a:solidFill>
            <a:schemeClr val="tx1"/>
          </a:solidFill>
        </a:ln>
        <a:effectLst/>
        <a:sp3d>
          <a:contourClr>
            <a:schemeClr val="tx1"/>
          </a:contourClr>
        </a:sp3d>
      </c:spPr>
    </c:backWall>
    <c:plotArea>
      <c:layout>
        <c:manualLayout>
          <c:layoutTarget val="inner"/>
          <c:xMode val="edge"/>
          <c:yMode val="edge"/>
          <c:x val="0.48342411360966897"/>
          <c:y val="2.6233041065964774E-2"/>
          <c:w val="0.46598856882473988"/>
          <c:h val="0.88648067468723768"/>
        </c:manualLayout>
      </c:layout>
      <c:bar3DChart>
        <c:barDir val="bar"/>
        <c:grouping val="clustered"/>
        <c:varyColors val="0"/>
        <c:ser>
          <c:idx val="0"/>
          <c:order val="0"/>
          <c:tx>
            <c:strRef>
              <c:f>Lapas1!$B$1</c:f>
              <c:strCache>
                <c:ptCount val="1"/>
                <c:pt idx="0">
                  <c:v>1 seka</c:v>
                </c:pt>
              </c:strCache>
            </c:strRef>
          </c:tx>
          <c:spPr>
            <a:solidFill>
              <a:schemeClr val="accent4">
                <a:shade val="65000"/>
              </a:schemeClr>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Vaikų, galinčių dalyvauti ugdymo veikloje be jokių apribojimų, dalis (proc.)</c:v>
                </c:pt>
                <c:pt idx="1">
                  <c:v>Vaikų, kuriems nurodytos bendrosios rekomendacijos, dalis (proc.)</c:v>
                </c:pt>
                <c:pt idx="2">
                  <c:v>Vaikų, kuriems nurodytos specialiosios rekomendacijos, dalis (proc.)</c:v>
                </c:pt>
                <c:pt idx="3">
                  <c:v>Vaikų, kuriems pritaikytas maitinimas, dalis (proc.)</c:v>
                </c:pt>
              </c:strCache>
            </c:strRef>
          </c:cat>
          <c:val>
            <c:numRef>
              <c:f>Lapas1!$B$2:$B$5</c:f>
              <c:numCache>
                <c:formatCode>General</c:formatCode>
                <c:ptCount val="4"/>
              </c:numCache>
            </c:numRef>
          </c:val>
          <c:extLst>
            <c:ext xmlns:c16="http://schemas.microsoft.com/office/drawing/2014/chart" uri="{C3380CC4-5D6E-409C-BE32-E72D297353CC}">
              <c16:uniqueId val="{00000000-34C9-4AF1-A32D-B03BC129FB8E}"/>
            </c:ext>
          </c:extLst>
        </c:ser>
        <c:ser>
          <c:idx val="1"/>
          <c:order val="1"/>
          <c:tx>
            <c:strRef>
              <c:f>Lapas1!$C$1</c:f>
              <c:strCache>
                <c:ptCount val="1"/>
                <c:pt idx="0">
                  <c:v>2 seka</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Lapas1!$A$2:$A$5</c:f>
              <c:strCache>
                <c:ptCount val="4"/>
                <c:pt idx="0">
                  <c:v>Vaikų, galinčių dalyvauti ugdymo veikloje be jokių apribojimų, dalis (proc.)</c:v>
                </c:pt>
                <c:pt idx="1">
                  <c:v>Vaikų, kuriems nurodytos bendrosios rekomendacijos, dalis (proc.)</c:v>
                </c:pt>
                <c:pt idx="2">
                  <c:v>Vaikų, kuriems nurodytos specialiosios rekomendacijos, dalis (proc.)</c:v>
                </c:pt>
                <c:pt idx="3">
                  <c:v>Vaikų, kuriems pritaikytas maitinimas, dalis (proc.)</c:v>
                </c:pt>
              </c:strCache>
            </c:strRef>
          </c:cat>
          <c:val>
            <c:numRef>
              <c:f>Lapas1!$C$2:$C$5</c:f>
              <c:numCache>
                <c:formatCode>General</c:formatCode>
                <c:ptCount val="4"/>
              </c:numCache>
            </c:numRef>
          </c:val>
          <c:extLst>
            <c:ext xmlns:c16="http://schemas.microsoft.com/office/drawing/2014/chart" uri="{C3380CC4-5D6E-409C-BE32-E72D297353CC}">
              <c16:uniqueId val="{00000001-34C9-4AF1-A32D-B03BC129FB8E}"/>
            </c:ext>
          </c:extLst>
        </c:ser>
        <c:ser>
          <c:idx val="2"/>
          <c:order val="2"/>
          <c:tx>
            <c:strRef>
              <c:f>Lapas1!$D$1</c:f>
              <c:strCache>
                <c:ptCount val="1"/>
                <c:pt idx="0">
                  <c:v>3 seka</c:v>
                </c:pt>
              </c:strCache>
            </c:strRef>
          </c:tx>
          <c:spPr>
            <a:solidFill>
              <a:schemeClr val="accent2">
                <a:lumMod val="75000"/>
              </a:schemeClr>
            </a:solidFill>
            <a:ln>
              <a:noFill/>
            </a:ln>
            <a:effectLst/>
            <a:sp3d/>
          </c:spPr>
          <c:invertIfNegative val="0"/>
          <c:dLbls>
            <c:dLbl>
              <c:idx val="0"/>
              <c:layout>
                <c:manualLayout>
                  <c:x val="-1.8791105543376135E-2"/>
                  <c:y val="-0.1468982702463397"/>
                </c:manualLayout>
              </c:layout>
              <c:tx>
                <c:rich>
                  <a:bodyPr rot="0" spcFirstLastPara="1" vertOverflow="ellipsis" vert="horz" wrap="square" lIns="38100" tIns="19050" rIns="38100" bIns="19050" anchor="ctr" anchorCtr="1">
                    <a:no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r>
                      <a:rPr lang="en-US" dirty="0"/>
                      <a:t>83,30</a:t>
                    </a:r>
                  </a:p>
                </c:rich>
              </c:tx>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7.7753384559092573E-2"/>
                      <c:h val="0.14794750412428351"/>
                    </c:manualLayout>
                  </c15:layout>
                </c:ext>
                <c:ext xmlns:c16="http://schemas.microsoft.com/office/drawing/2014/chart" uri="{C3380CC4-5D6E-409C-BE32-E72D297353CC}">
                  <c16:uniqueId val="{00000002-34C9-4AF1-A32D-B03BC129FB8E}"/>
                </c:ext>
              </c:extLst>
            </c:dLbl>
            <c:dLbl>
              <c:idx val="1"/>
              <c:layout>
                <c:manualLayout>
                  <c:x val="1.3721185510428101E-2"/>
                  <c:y val="-1.5739096183434415E-2"/>
                </c:manualLayout>
              </c:layout>
              <c:tx>
                <c:rich>
                  <a:bodyPr/>
                  <a:lstStyle/>
                  <a:p>
                    <a:r>
                      <a:rPr lang="en-US" dirty="0"/>
                      <a:t>16,70</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4C9-4AF1-A32D-B03BC129FB8E}"/>
                </c:ext>
              </c:extLst>
            </c:dLbl>
            <c:dLbl>
              <c:idx val="2"/>
              <c:layout>
                <c:manualLayout>
                  <c:x val="2.8678451760489325E-2"/>
                  <c:y val="-5.4348531407078939E-2"/>
                </c:manualLayout>
              </c:layout>
              <c:tx>
                <c:rich>
                  <a:bodyPr rot="0" spcFirstLastPara="1" vertOverflow="ellipsis" vert="horz" wrap="square" lIns="38100" tIns="19050" rIns="38100" bIns="19050" anchor="ctr" anchorCtr="1">
                    <a:no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r>
                      <a:rPr lang="en-US" dirty="0"/>
                      <a:t>13,82</a:t>
                    </a:r>
                  </a:p>
                </c:rich>
              </c:tx>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9.6233595800524943E-2"/>
                      <c:h val="9.1713888705088328E-2"/>
                    </c:manualLayout>
                  </c15:layout>
                </c:ext>
                <c:ext xmlns:c16="http://schemas.microsoft.com/office/drawing/2014/chart" uri="{C3380CC4-5D6E-409C-BE32-E72D297353CC}">
                  <c16:uniqueId val="{00000004-34C9-4AF1-A32D-B03BC129FB8E}"/>
                </c:ext>
              </c:extLst>
            </c:dLbl>
            <c:dLbl>
              <c:idx val="3"/>
              <c:layout>
                <c:manualLayout>
                  <c:x val="1.6008049762166118E-2"/>
                  <c:y val="-1.2022781807477683E-17"/>
                </c:manualLayout>
              </c:layout>
              <c:tx>
                <c:rich>
                  <a:bodyPr/>
                  <a:lstStyle/>
                  <a:p>
                    <a:r>
                      <a:rPr lang="en-US" dirty="0"/>
                      <a:t>0,77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4C9-4AF1-A32D-B03BC129FB8E}"/>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002060"/>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bg1"/>
                      </a:solidFill>
                      <a:round/>
                    </a:ln>
                    <a:effectLst/>
                  </c:spPr>
                </c15:leaderLines>
              </c:ext>
            </c:extLst>
          </c:dLbls>
          <c:cat>
            <c:strRef>
              <c:f>Lapas1!$A$2:$A$5</c:f>
              <c:strCache>
                <c:ptCount val="4"/>
                <c:pt idx="0">
                  <c:v>Vaikų, galinčių dalyvauti ugdymo veikloje be jokių apribojimų, dalis (proc.)</c:v>
                </c:pt>
                <c:pt idx="1">
                  <c:v>Vaikų, kuriems nurodytos bendrosios rekomendacijos, dalis (proc.)</c:v>
                </c:pt>
                <c:pt idx="2">
                  <c:v>Vaikų, kuriems nurodytos specialiosios rekomendacijos, dalis (proc.)</c:v>
                </c:pt>
                <c:pt idx="3">
                  <c:v>Vaikų, kuriems pritaikytas maitinimas, dalis (proc.)</c:v>
                </c:pt>
              </c:strCache>
            </c:strRef>
          </c:cat>
          <c:val>
            <c:numRef>
              <c:f>Lapas1!$D$2:$D$5</c:f>
              <c:numCache>
                <c:formatCode>General</c:formatCode>
                <c:ptCount val="4"/>
                <c:pt idx="0">
                  <c:v>83.3</c:v>
                </c:pt>
                <c:pt idx="1">
                  <c:v>16.7</c:v>
                </c:pt>
                <c:pt idx="2">
                  <c:v>13.82</c:v>
                </c:pt>
                <c:pt idx="3">
                  <c:v>0.77</c:v>
                </c:pt>
              </c:numCache>
            </c:numRef>
          </c:val>
          <c:extLst>
            <c:ext xmlns:c16="http://schemas.microsoft.com/office/drawing/2014/chart" uri="{C3380CC4-5D6E-409C-BE32-E72D297353CC}">
              <c16:uniqueId val="{00000006-34C9-4AF1-A32D-B03BC129FB8E}"/>
            </c:ext>
          </c:extLst>
        </c:ser>
        <c:dLbls>
          <c:showLegendKey val="0"/>
          <c:showVal val="1"/>
          <c:showCatName val="0"/>
          <c:showSerName val="0"/>
          <c:showPercent val="0"/>
          <c:showBubbleSize val="0"/>
        </c:dLbls>
        <c:gapWidth val="150"/>
        <c:shape val="box"/>
        <c:axId val="163979648"/>
        <c:axId val="163981184"/>
        <c:axId val="0"/>
      </c:bar3DChart>
      <c:catAx>
        <c:axId val="16397964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63981184"/>
        <c:crosses val="autoZero"/>
        <c:auto val="1"/>
        <c:lblAlgn val="ctr"/>
        <c:lblOffset val="100"/>
        <c:noMultiLvlLbl val="0"/>
      </c:catAx>
      <c:valAx>
        <c:axId val="163981184"/>
        <c:scaling>
          <c:orientation val="minMax"/>
        </c:scaling>
        <c:delete val="0"/>
        <c:axPos val="b"/>
        <c:majorGridlines>
          <c:spPr>
            <a:ln w="9525" cap="flat" cmpd="sng" algn="ctr">
              <a:no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63979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871766459260395E-2"/>
          <c:y val="7.5178024757087722E-2"/>
          <c:w val="0.85220183699588792"/>
          <c:h val="0.82851390922401169"/>
        </c:manualLayout>
      </c:layout>
      <c:pie3DChart>
        <c:varyColors val="1"/>
        <c:ser>
          <c:idx val="0"/>
          <c:order val="0"/>
          <c:tx>
            <c:strRef>
              <c:f>Lapas1!$B$1</c:f>
              <c:strCache>
                <c:ptCount val="1"/>
                <c:pt idx="0">
                  <c:v>Proc.</c:v>
                </c:pt>
              </c:strCache>
            </c:strRef>
          </c:tx>
          <c:spPr>
            <a:solidFill>
              <a:schemeClr val="tx1">
                <a:lumMod val="75000"/>
              </a:schemeClr>
            </a:solidFill>
          </c:spPr>
          <c:explosion val="4"/>
          <c:dPt>
            <c:idx val="0"/>
            <c:bubble3D val="0"/>
            <c:spPr>
              <a:solidFill>
                <a:schemeClr val="accent1">
                  <a:lumMod val="60000"/>
                  <a:lumOff val="4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85A7-4A1B-B0AA-5F411C9FD0B5}"/>
              </c:ext>
            </c:extLst>
          </c:dPt>
          <c:dPt>
            <c:idx val="1"/>
            <c:bubble3D val="0"/>
            <c:spPr>
              <a:solidFill>
                <a:schemeClr val="accent4">
                  <a:lumMod val="60000"/>
                  <a:lumOff val="4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85A7-4A1B-B0AA-5F411C9FD0B5}"/>
              </c:ext>
            </c:extLst>
          </c:dPt>
          <c:dPt>
            <c:idx val="2"/>
            <c:bubble3D val="0"/>
            <c:spPr>
              <a:solidFill>
                <a:schemeClr val="accent2">
                  <a:lumMod val="75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85A7-4A1B-B0AA-5F411C9FD0B5}"/>
              </c:ext>
            </c:extLst>
          </c:dPt>
          <c:dPt>
            <c:idx val="3"/>
            <c:bubble3D val="0"/>
            <c:spPr>
              <a:solidFill>
                <a:srgbClr val="FFC000"/>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85A7-4A1B-B0AA-5F411C9FD0B5}"/>
              </c:ext>
            </c:extLst>
          </c:dPt>
          <c:dLbls>
            <c:dLbl>
              <c:idx val="0"/>
              <c:layout>
                <c:manualLayout>
                  <c:x val="-4.6035422590955249E-2"/>
                  <c:y val="1.9716261447387906E-3"/>
                </c:manualLayout>
              </c:layout>
              <c:spPr>
                <a:noFill/>
                <a:ln>
                  <a:noFill/>
                </a:ln>
                <a:effectLst/>
              </c:spPr>
              <c:txPr>
                <a:bodyPr rot="0" spcFirstLastPara="1" vertOverflow="ellipsis" vert="horz" wrap="square" lIns="38100" tIns="19050" rIns="38100" bIns="19050" anchor="ctr" anchorCtr="1">
                  <a:no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bestFit"/>
              <c:showLegendKey val="0"/>
              <c:showVal val="0"/>
              <c:showCatName val="1"/>
              <c:showSerName val="0"/>
              <c:showPercent val="1"/>
              <c:showBubbleSize val="0"/>
              <c:extLst>
                <c:ext xmlns:c15="http://schemas.microsoft.com/office/drawing/2012/chart" uri="{CE6537A1-D6FC-4f65-9D91-7224C49458BB}">
                  <c15:layout>
                    <c:manualLayout>
                      <c:w val="0.13942929762282988"/>
                      <c:h val="0.110109541100173"/>
                    </c:manualLayout>
                  </c15:layout>
                </c:ext>
                <c:ext xmlns:c16="http://schemas.microsoft.com/office/drawing/2014/chart" uri="{C3380CC4-5D6E-409C-BE32-E72D297353CC}">
                  <c16:uniqueId val="{00000001-85A7-4A1B-B0AA-5F411C9FD0B5}"/>
                </c:ext>
              </c:extLst>
            </c:dLbl>
            <c:dLbl>
              <c:idx val="1"/>
              <c:layout>
                <c:manualLayout>
                  <c:x val="-0.13774465874662831"/>
                  <c:y val="-0.41243290019364148"/>
                </c:manualLayout>
              </c:layout>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85A7-4A1B-B0AA-5F411C9FD0B5}"/>
                </c:ext>
              </c:extLst>
            </c:dLbl>
            <c:dLbl>
              <c:idx val="2"/>
              <c:layout>
                <c:manualLayout>
                  <c:x val="9.6238968506532394E-2"/>
                  <c:y val="-2.47845017303822E-2"/>
                </c:manualLayout>
              </c:layout>
              <c:tx>
                <c:rich>
                  <a:bodyPr rot="0" spcFirstLastPara="1" vertOverflow="ellipsis" vert="horz" wrap="square" lIns="38100" tIns="19050" rIns="38100" bIns="19050" anchor="ctr" anchorCtr="1">
                    <a:no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fld id="{C91AFB24-9424-46F9-9F07-87DB49976EA9}" type="CATEGORYNAME">
                      <a:rPr lang="en-US" sz="1500" dirty="0"/>
                      <a:pPr>
                        <a:defRPr sz="1500">
                          <a:solidFill>
                            <a:schemeClr val="accent3">
                              <a:lumMod val="10000"/>
                            </a:schemeClr>
                          </a:solidFill>
                          <a:latin typeface="Times New Roman" panose="02020603050405020304" pitchFamily="18" charset="0"/>
                          <a:cs typeface="Times New Roman" panose="02020603050405020304" pitchFamily="18" charset="0"/>
                        </a:defRPr>
                      </a:pPr>
                      <a:t>[KATEGORIJOS PAVADINIMAS]</a:t>
                    </a:fld>
                    <a:r>
                      <a:rPr lang="en-US" sz="1500" baseline="0" dirty="0"/>
                      <a:t>
</a:t>
                    </a:r>
                    <a:fld id="{BD834CD8-73A2-4874-AE4C-79B52DB14B37}" type="PERCENTAGE">
                      <a:rPr lang="en-US" sz="1500" baseline="0" smtClean="0"/>
                      <a:pPr>
                        <a:defRPr sz="1500">
                          <a:solidFill>
                            <a:schemeClr val="accent3">
                              <a:lumMod val="10000"/>
                            </a:schemeClr>
                          </a:solidFill>
                          <a:latin typeface="Times New Roman" panose="02020603050405020304" pitchFamily="18" charset="0"/>
                          <a:cs typeface="Times New Roman" panose="02020603050405020304" pitchFamily="18" charset="0"/>
                        </a:defRPr>
                      </a:pPr>
                      <a:t>[PROCENTAI]</a:t>
                    </a:fld>
                    <a:endParaRPr lang="en-US" sz="1500" baseline="0" dirty="0"/>
                  </a:p>
                </c:rich>
              </c:tx>
              <c:spPr>
                <a:noFill/>
                <a:ln>
                  <a:noFill/>
                </a:ln>
                <a:effectLst/>
              </c:spPr>
              <c:txPr>
                <a:bodyPr rot="0" spcFirstLastPara="1" vertOverflow="ellipsis" vert="horz" wrap="square" lIns="38100" tIns="19050" rIns="38100" bIns="19050" anchor="ctr" anchorCtr="1">
                  <a:no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bestFit"/>
              <c:showLegendKey val="0"/>
              <c:showVal val="0"/>
              <c:showCatName val="1"/>
              <c:showSerName val="0"/>
              <c:showPercent val="1"/>
              <c:showBubbleSize val="0"/>
              <c:extLst>
                <c:ext xmlns:c15="http://schemas.microsoft.com/office/drawing/2012/chart" uri="{CE6537A1-D6FC-4f65-9D91-7224C49458BB}">
                  <c15:layout>
                    <c:manualLayout>
                      <c:w val="0.19439617583112692"/>
                      <c:h val="0.12362594803038156"/>
                    </c:manualLayout>
                  </c15:layout>
                  <c15:dlblFieldTable/>
                  <c15:showDataLabelsRange val="0"/>
                </c:ext>
                <c:ext xmlns:c16="http://schemas.microsoft.com/office/drawing/2014/chart" uri="{C3380CC4-5D6E-409C-BE32-E72D297353CC}">
                  <c16:uniqueId val="{00000005-85A7-4A1B-B0AA-5F411C9FD0B5}"/>
                </c:ext>
              </c:extLst>
            </c:dLbl>
            <c:dLbl>
              <c:idx val="3"/>
              <c:layout>
                <c:manualLayout>
                  <c:x val="8.583516219419085E-2"/>
                  <c:y val="6.424555046968471E-3"/>
                </c:manualLayout>
              </c:layout>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85A7-4A1B-B0AA-5F411C9FD0B5}"/>
                </c:ext>
              </c:extLst>
            </c:dLbl>
            <c:spPr>
              <a:noFill/>
              <a:ln>
                <a:noFill/>
              </a:ln>
              <a:effectLst/>
            </c:spPr>
            <c:txPr>
              <a:bodyPr rot="0" spcFirstLastPara="1" vertOverflow="ellipsis" vert="horz" wrap="square" lIns="38100" tIns="19050" rIns="38100" bIns="19050" anchor="ctr" anchorCtr="1">
                <a:spAutoFit/>
              </a:bodyPr>
              <a:lstStyle/>
              <a:p>
                <a:pPr>
                  <a:defRPr sz="1500" b="1" i="0" u="none" strike="noStrike" kern="1200" spc="0" baseline="0">
                    <a:solidFill>
                      <a:schemeClr val="accent3">
                        <a:lumMod val="10000"/>
                      </a:schemeClr>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Lapas1!$A$2:$A$5</c:f>
              <c:strCache>
                <c:ptCount val="4"/>
                <c:pt idx="0">
                  <c:v>Antsvoris</c:v>
                </c:pt>
                <c:pt idx="1">
                  <c:v>Normalus svoris</c:v>
                </c:pt>
                <c:pt idx="2">
                  <c:v>Nutukimas</c:v>
                </c:pt>
                <c:pt idx="3">
                  <c:v>Per mažas svoris</c:v>
                </c:pt>
              </c:strCache>
            </c:strRef>
          </c:cat>
          <c:val>
            <c:numRef>
              <c:f>Lapas1!$B$2:$B$5</c:f>
              <c:numCache>
                <c:formatCode>General</c:formatCode>
                <c:ptCount val="4"/>
                <c:pt idx="0">
                  <c:v>12.67</c:v>
                </c:pt>
                <c:pt idx="1">
                  <c:v>68.91</c:v>
                </c:pt>
                <c:pt idx="2">
                  <c:v>2.11</c:v>
                </c:pt>
                <c:pt idx="3">
                  <c:v>15.74</c:v>
                </c:pt>
              </c:numCache>
            </c:numRef>
          </c:val>
          <c:extLst>
            <c:ext xmlns:c16="http://schemas.microsoft.com/office/drawing/2014/chart" uri="{C3380CC4-5D6E-409C-BE32-E72D297353CC}">
              <c16:uniqueId val="{0000000A-85A7-4A1B-B0AA-5F411C9FD0B5}"/>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pPr>
        <a:solidFill>
          <a:schemeClr val="tx1">
            <a:lumMod val="95000"/>
          </a:schemeClr>
        </a:solidFill>
      </c:spPr>
    </c:sideWall>
    <c:backWall>
      <c:thickness val="0"/>
      <c:spPr>
        <a:solidFill>
          <a:schemeClr val="tx1">
            <a:lumMod val="95000"/>
          </a:schemeClr>
        </a:solidFill>
      </c:spPr>
    </c:backWall>
    <c:plotArea>
      <c:layout/>
      <c:bar3DChart>
        <c:barDir val="col"/>
        <c:grouping val="clustered"/>
        <c:varyColors val="0"/>
        <c:ser>
          <c:idx val="0"/>
          <c:order val="0"/>
          <c:tx>
            <c:strRef>
              <c:f>Lapas1!$B$1</c:f>
              <c:strCache>
                <c:ptCount val="1"/>
                <c:pt idx="0">
                  <c:v>2021/2022</c:v>
                </c:pt>
              </c:strCache>
            </c:strRef>
          </c:tx>
          <c:spPr>
            <a:solidFill>
              <a:srgbClr val="FFFF00"/>
            </a:solidFill>
          </c:spPr>
          <c:invertIfNegative val="0"/>
          <c:dPt>
            <c:idx val="0"/>
            <c:invertIfNegative val="0"/>
            <c:bubble3D val="0"/>
            <c:spPr>
              <a:solidFill>
                <a:srgbClr val="FFC000"/>
              </a:solidFill>
            </c:spPr>
            <c:extLst>
              <c:ext xmlns:c16="http://schemas.microsoft.com/office/drawing/2014/chart" uri="{C3380CC4-5D6E-409C-BE32-E72D297353CC}">
                <c16:uniqueId val="{00000001-6DC6-482F-A802-3A98F50AEAC2}"/>
              </c:ext>
            </c:extLst>
          </c:dPt>
          <c:cat>
            <c:strRef>
              <c:f>Lapas1!$A$2:$A$5</c:f>
              <c:strCache>
                <c:ptCount val="4"/>
                <c:pt idx="0">
                  <c:v>Pagrindinė</c:v>
                </c:pt>
                <c:pt idx="1">
                  <c:v>Parengiamoji</c:v>
                </c:pt>
                <c:pt idx="2">
                  <c:v>Specialioji</c:v>
                </c:pt>
                <c:pt idx="3">
                  <c:v>Atleisti</c:v>
                </c:pt>
              </c:strCache>
            </c:strRef>
          </c:cat>
          <c:val>
            <c:numRef>
              <c:f>Lapas1!$B$2:$B$5</c:f>
              <c:numCache>
                <c:formatCode>General</c:formatCode>
                <c:ptCount val="4"/>
                <c:pt idx="0">
                  <c:v>97.23</c:v>
                </c:pt>
                <c:pt idx="1">
                  <c:v>2.02</c:v>
                </c:pt>
                <c:pt idx="2">
                  <c:v>0.76</c:v>
                </c:pt>
                <c:pt idx="3">
                  <c:v>0.25</c:v>
                </c:pt>
              </c:numCache>
            </c:numRef>
          </c:val>
          <c:extLst>
            <c:ext xmlns:c16="http://schemas.microsoft.com/office/drawing/2014/chart" uri="{C3380CC4-5D6E-409C-BE32-E72D297353CC}">
              <c16:uniqueId val="{00000002-6DC6-482F-A802-3A98F50AEAC2}"/>
            </c:ext>
          </c:extLst>
        </c:ser>
        <c:ser>
          <c:idx val="1"/>
          <c:order val="1"/>
          <c:tx>
            <c:strRef>
              <c:f>Lapas1!$C$1</c:f>
              <c:strCache>
                <c:ptCount val="1"/>
                <c:pt idx="0">
                  <c:v>2022/2023</c:v>
                </c:pt>
              </c:strCache>
            </c:strRef>
          </c:tx>
          <c:invertIfNegative val="0"/>
          <c:cat>
            <c:strRef>
              <c:f>Lapas1!$A$2:$A$5</c:f>
              <c:strCache>
                <c:ptCount val="4"/>
                <c:pt idx="0">
                  <c:v>Pagrindinė</c:v>
                </c:pt>
                <c:pt idx="1">
                  <c:v>Parengiamoji</c:v>
                </c:pt>
                <c:pt idx="2">
                  <c:v>Specialioji</c:v>
                </c:pt>
                <c:pt idx="3">
                  <c:v>Atleisti</c:v>
                </c:pt>
              </c:strCache>
            </c:strRef>
          </c:cat>
          <c:val>
            <c:numRef>
              <c:f>Lapas1!$C$2:$C$5</c:f>
              <c:numCache>
                <c:formatCode>General</c:formatCode>
                <c:ptCount val="4"/>
                <c:pt idx="0">
                  <c:v>98.46</c:v>
                </c:pt>
                <c:pt idx="1">
                  <c:v>0.96</c:v>
                </c:pt>
                <c:pt idx="2">
                  <c:v>13.82</c:v>
                </c:pt>
                <c:pt idx="3">
                  <c:v>0.19</c:v>
                </c:pt>
              </c:numCache>
            </c:numRef>
          </c:val>
          <c:extLst>
            <c:ext xmlns:c16="http://schemas.microsoft.com/office/drawing/2014/chart" uri="{C3380CC4-5D6E-409C-BE32-E72D297353CC}">
              <c16:uniqueId val="{00000003-6DC6-482F-A802-3A98F50AEAC2}"/>
            </c:ext>
          </c:extLst>
        </c:ser>
        <c:dLbls>
          <c:showLegendKey val="0"/>
          <c:showVal val="0"/>
          <c:showCatName val="0"/>
          <c:showSerName val="0"/>
          <c:showPercent val="0"/>
          <c:showBubbleSize val="0"/>
        </c:dLbls>
        <c:gapWidth val="150"/>
        <c:shape val="cylinder"/>
        <c:axId val="124168064"/>
        <c:axId val="124169600"/>
        <c:axId val="0"/>
      </c:bar3DChart>
      <c:catAx>
        <c:axId val="124168064"/>
        <c:scaling>
          <c:orientation val="minMax"/>
        </c:scaling>
        <c:delete val="0"/>
        <c:axPos val="b"/>
        <c:numFmt formatCode="General" sourceLinked="0"/>
        <c:majorTickMark val="none"/>
        <c:minorTickMark val="none"/>
        <c:tickLblPos val="nextTo"/>
        <c:crossAx val="124169600"/>
        <c:crosses val="autoZero"/>
        <c:auto val="1"/>
        <c:lblAlgn val="ctr"/>
        <c:lblOffset val="100"/>
        <c:noMultiLvlLbl val="0"/>
      </c:catAx>
      <c:valAx>
        <c:axId val="124169600"/>
        <c:scaling>
          <c:orientation val="minMax"/>
        </c:scaling>
        <c:delete val="0"/>
        <c:axPos val="l"/>
        <c:majorGridlines>
          <c:spPr>
            <a:ln>
              <a:noFill/>
            </a:ln>
          </c:spPr>
        </c:majorGridlines>
        <c:numFmt formatCode="General" sourceLinked="1"/>
        <c:majorTickMark val="none"/>
        <c:minorTickMark val="none"/>
        <c:tickLblPos val="nextTo"/>
        <c:txPr>
          <a:bodyPr/>
          <a:lstStyle/>
          <a:p>
            <a:pPr>
              <a:defRPr sz="1600">
                <a:solidFill>
                  <a:schemeClr val="bg1"/>
                </a:solidFill>
                <a:latin typeface="Times New Roman" pitchFamily="18" charset="0"/>
                <a:cs typeface="Times New Roman" pitchFamily="18" charset="0"/>
              </a:defRPr>
            </a:pPr>
            <a:endParaRPr lang="lt-LT"/>
          </a:p>
        </c:txPr>
        <c:crossAx val="124168064"/>
        <c:crosses val="autoZero"/>
        <c:crossBetween val="between"/>
      </c:valAx>
      <c:dTable>
        <c:showHorzBorder val="1"/>
        <c:showVertBorder val="1"/>
        <c:showOutline val="1"/>
        <c:showKeys val="1"/>
        <c:txPr>
          <a:bodyPr/>
          <a:lstStyle/>
          <a:p>
            <a:pPr rtl="0">
              <a:defRPr sz="1400">
                <a:solidFill>
                  <a:schemeClr val="bg1"/>
                </a:solidFill>
                <a:latin typeface="Times New Roman" pitchFamily="18" charset="0"/>
                <a:cs typeface="Times New Roman" pitchFamily="18" charset="0"/>
              </a:defRPr>
            </a:pPr>
            <a:endParaRPr lang="lt-LT"/>
          </a:p>
        </c:txPr>
      </c:dTable>
      <c:spPr>
        <a:ln>
          <a:noFill/>
        </a:ln>
      </c:spPr>
    </c:plotArea>
    <c:plotVisOnly val="1"/>
    <c:dispBlanksAs val="gap"/>
    <c:showDLblsOverMax val="0"/>
  </c:chart>
  <c:txPr>
    <a:bodyPr/>
    <a:lstStyle/>
    <a:p>
      <a:pPr>
        <a:defRPr sz="1800"/>
      </a:pPr>
      <a:endParaRPr lang="lt-L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bg1"/>
                </a:solidFill>
                <a:latin typeface="+mn-lt"/>
                <a:ea typeface="+mn-ea"/>
                <a:cs typeface="+mn-cs"/>
              </a:defRPr>
            </a:pPr>
            <a:r>
              <a:rPr lang="lt-LT" sz="2000" dirty="0" err="1">
                <a:solidFill>
                  <a:schemeClr val="bg1"/>
                </a:solidFill>
                <a:latin typeface="Times New Roman" panose="02020603050405020304" pitchFamily="18" charset="0"/>
                <a:cs typeface="Times New Roman" panose="02020603050405020304" pitchFamily="18" charset="0"/>
              </a:rPr>
              <a:t>Kpi</a:t>
            </a:r>
            <a:r>
              <a:rPr lang="lt-LT" sz="2000" dirty="0">
                <a:solidFill>
                  <a:schemeClr val="bg1"/>
                </a:solidFill>
                <a:latin typeface="Times New Roman" panose="02020603050405020304" pitchFamily="18" charset="0"/>
                <a:cs typeface="Times New Roman" panose="02020603050405020304" pitchFamily="18" charset="0"/>
              </a:rPr>
              <a:t> +KPI pasiskirstymas</a:t>
            </a:r>
            <a:r>
              <a:rPr lang="lt-LT" sz="2000" baseline="0" dirty="0">
                <a:solidFill>
                  <a:schemeClr val="bg1"/>
                </a:solidFill>
                <a:latin typeface="Times New Roman" panose="02020603050405020304" pitchFamily="18" charset="0"/>
                <a:cs typeface="Times New Roman" panose="02020603050405020304" pitchFamily="18" charset="0"/>
              </a:rPr>
              <a:t> pagal amžių</a:t>
            </a:r>
            <a:endParaRPr lang="lt-LT" sz="2000" dirty="0">
              <a:solidFill>
                <a:schemeClr val="bg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2128" b="1" i="0" u="none" strike="noStrike" kern="1200" baseline="0">
              <a:solidFill>
                <a:schemeClr val="bg1"/>
              </a:solidFill>
              <a:latin typeface="+mn-lt"/>
              <a:ea typeface="+mn-ea"/>
              <a:cs typeface="+mn-cs"/>
            </a:defRPr>
          </a:pPr>
          <a:endParaRPr lang="lt-LT"/>
        </a:p>
      </c:txPr>
    </c:title>
    <c:autoTitleDeleted val="0"/>
    <c:plotArea>
      <c:layout/>
      <c:barChart>
        <c:barDir val="col"/>
        <c:grouping val="clustered"/>
        <c:varyColors val="0"/>
        <c:ser>
          <c:idx val="0"/>
          <c:order val="0"/>
          <c:tx>
            <c:strRef>
              <c:f>Sheet1!$B$1</c:f>
              <c:strCache>
                <c:ptCount val="1"/>
                <c:pt idx="0">
                  <c:v>Vaikų, neturinčių ėduonies pažeistų, plombuotų ir išrautų dantų</c:v>
                </c:pt>
              </c:strCache>
            </c:strRef>
          </c:tx>
          <c:spPr>
            <a:gradFill rotWithShape="1">
              <a:gsLst>
                <a:gs pos="0">
                  <a:schemeClr val="accent2">
                    <a:lumMod val="75000"/>
                  </a:schemeClr>
                </a:gs>
                <a:gs pos="50000">
                  <a:schemeClr val="accent6">
                    <a:shade val="99000"/>
                    <a:satMod val="105000"/>
                    <a:lumMod val="100000"/>
                  </a:schemeClr>
                </a:gs>
                <a:gs pos="100000">
                  <a:schemeClr val="accent6">
                    <a:shade val="98000"/>
                    <a:satMod val="105000"/>
                    <a:lumMod val="100000"/>
                  </a:schemeClr>
                </a:gs>
              </a:gsLst>
              <a:lin ang="5400000" scaled="0"/>
            </a:gradFill>
            <a:ln>
              <a:noFill/>
            </a:ln>
            <a:effectLst>
              <a:outerShdw blurRad="38100" dist="1270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4m.</c:v>
                </c:pt>
                <c:pt idx="1">
                  <c:v>6m.</c:v>
                </c:pt>
                <c:pt idx="2">
                  <c:v>8m.</c:v>
                </c:pt>
                <c:pt idx="3">
                  <c:v>11m.</c:v>
                </c:pt>
                <c:pt idx="4">
                  <c:v>Bendras</c:v>
                </c:pt>
              </c:strCache>
            </c:strRef>
          </c:cat>
          <c:val>
            <c:numRef>
              <c:f>Sheet1!$B$2:$B$6</c:f>
              <c:numCache>
                <c:formatCode>General</c:formatCode>
                <c:ptCount val="5"/>
                <c:pt idx="0">
                  <c:v>30</c:v>
                </c:pt>
                <c:pt idx="1">
                  <c:v>12.5</c:v>
                </c:pt>
                <c:pt idx="2">
                  <c:v>6.1</c:v>
                </c:pt>
                <c:pt idx="3">
                  <c:v>7.58</c:v>
                </c:pt>
                <c:pt idx="4">
                  <c:v>10.69</c:v>
                </c:pt>
              </c:numCache>
            </c:numRef>
          </c:val>
          <c:extLst>
            <c:ext xmlns:c16="http://schemas.microsoft.com/office/drawing/2014/chart" uri="{C3380CC4-5D6E-409C-BE32-E72D297353CC}">
              <c16:uniqueId val="{00000000-CCFA-4C3D-A5AD-4B49ADF9E81C}"/>
            </c:ext>
          </c:extLst>
        </c:ser>
        <c:ser>
          <c:idx val="1"/>
          <c:order val="1"/>
          <c:tx>
            <c:strRef>
              <c:f>Sheet1!$C$1</c:f>
              <c:strCache>
                <c:ptCount val="1"/>
                <c:pt idx="0">
                  <c:v>Vaikų, neturinčių sąkandžio patologijos</c:v>
                </c:pt>
              </c:strCache>
            </c:strRef>
          </c:tx>
          <c:spPr>
            <a:gradFill rotWithShape="1">
              <a:gsLst>
                <a:gs pos="0">
                  <a:srgbClr val="FFC000"/>
                </a:gs>
                <a:gs pos="50000">
                  <a:schemeClr val="accent5">
                    <a:shade val="99000"/>
                    <a:satMod val="105000"/>
                    <a:lumMod val="100000"/>
                  </a:schemeClr>
                </a:gs>
                <a:gs pos="100000">
                  <a:schemeClr val="accent5">
                    <a:shade val="98000"/>
                    <a:satMod val="105000"/>
                    <a:lumMod val="100000"/>
                  </a:schemeClr>
                </a:gs>
              </a:gsLst>
              <a:lin ang="5400000" scaled="0"/>
            </a:gradFill>
            <a:ln>
              <a:noFill/>
            </a:ln>
            <a:effectLst>
              <a:outerShdw blurRad="38100" dist="12700" dir="5400000" algn="ctr" rotWithShape="0">
                <a:srgbClr val="000000">
                  <a:alpha val="63000"/>
                </a:srgbClr>
              </a:outerShdw>
            </a:effectLst>
          </c:spPr>
          <c:invertIfNegative val="0"/>
          <c:dLbls>
            <c:dLbl>
              <c:idx val="4"/>
              <c:tx>
                <c:rich>
                  <a:bodyPr/>
                  <a:lstStyle/>
                  <a:p>
                    <a:r>
                      <a:rPr lang="en-US"/>
                      <a:t>54,52</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CFA-4C3D-A5AD-4B49ADF9E81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Sheet1!$A$2:$A$6</c:f>
              <c:strCache>
                <c:ptCount val="5"/>
                <c:pt idx="0">
                  <c:v>4m.</c:v>
                </c:pt>
                <c:pt idx="1">
                  <c:v>6m.</c:v>
                </c:pt>
                <c:pt idx="2">
                  <c:v>8m.</c:v>
                </c:pt>
                <c:pt idx="3">
                  <c:v>11m.</c:v>
                </c:pt>
                <c:pt idx="4">
                  <c:v>Bendras</c:v>
                </c:pt>
              </c:strCache>
            </c:strRef>
          </c:cat>
          <c:val>
            <c:numRef>
              <c:f>Sheet1!$C$2:$C$6</c:f>
              <c:numCache>
                <c:formatCode>General</c:formatCode>
                <c:ptCount val="5"/>
                <c:pt idx="0">
                  <c:v>90</c:v>
                </c:pt>
                <c:pt idx="1">
                  <c:v>79.17</c:v>
                </c:pt>
                <c:pt idx="2">
                  <c:v>50</c:v>
                </c:pt>
                <c:pt idx="3">
                  <c:v>45.45</c:v>
                </c:pt>
                <c:pt idx="4">
                  <c:v>53.23</c:v>
                </c:pt>
              </c:numCache>
            </c:numRef>
          </c:val>
          <c:extLst>
            <c:ext xmlns:c16="http://schemas.microsoft.com/office/drawing/2014/chart" uri="{C3380CC4-5D6E-409C-BE32-E72D297353CC}">
              <c16:uniqueId val="{00000002-CCFA-4C3D-A5AD-4B49ADF9E81C}"/>
            </c:ext>
          </c:extLst>
        </c:ser>
        <c:dLbls>
          <c:dLblPos val="outEnd"/>
          <c:showLegendKey val="0"/>
          <c:showVal val="1"/>
          <c:showCatName val="0"/>
          <c:showSerName val="0"/>
          <c:showPercent val="0"/>
          <c:showBubbleSize val="0"/>
        </c:dLbls>
        <c:gapWidth val="100"/>
        <c:overlap val="-24"/>
        <c:axId val="124193408"/>
        <c:axId val="124207488"/>
      </c:barChart>
      <c:catAx>
        <c:axId val="124193408"/>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24207488"/>
        <c:crosses val="autoZero"/>
        <c:auto val="1"/>
        <c:lblAlgn val="ctr"/>
        <c:lblOffset val="100"/>
        <c:noMultiLvlLbl val="0"/>
      </c:catAx>
      <c:valAx>
        <c:axId val="124207488"/>
        <c:scaling>
          <c:orientation val="minMax"/>
        </c:scaling>
        <c:delete val="0"/>
        <c:axPos val="l"/>
        <c:majorGridlines>
          <c:spPr>
            <a:ln w="9525" cap="flat" cmpd="sng" algn="ctr">
              <a:solidFill>
                <a:schemeClr val="tx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lt-LT"/>
          </a:p>
        </c:txPr>
        <c:crossAx val="124193408"/>
        <c:crosses val="autoZero"/>
        <c:crossBetween val="between"/>
      </c:valAx>
      <c:spPr>
        <a:noFill/>
        <a:ln>
          <a:noFill/>
        </a:ln>
        <a:effectLst/>
      </c:spPr>
    </c:plotArea>
    <c:legend>
      <c:legendPos val="r"/>
      <c:layout>
        <c:manualLayout>
          <c:xMode val="edge"/>
          <c:yMode val="edge"/>
          <c:x val="0.79402560879010997"/>
          <c:y val="0.12298143351654391"/>
          <c:w val="0.18246496549041966"/>
          <c:h val="0.8435762340452641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1862" b="0" i="0" u="none" strike="noStrike" kern="1200" cap="none" spc="20" baseline="0">
                <a:solidFill>
                  <a:schemeClr val="bg1"/>
                </a:solidFill>
                <a:latin typeface="Times New Roman" panose="02020603050405020304" pitchFamily="18" charset="0"/>
                <a:ea typeface="+mn-ea"/>
                <a:cs typeface="Times New Roman" panose="02020603050405020304" pitchFamily="18" charset="0"/>
              </a:defRPr>
            </a:pPr>
            <a:r>
              <a:rPr lang="lt-LT" sz="2000" b="1" dirty="0" err="1">
                <a:solidFill>
                  <a:schemeClr val="bg1"/>
                </a:solidFill>
                <a:latin typeface="Times New Roman" panose="02020603050405020304" pitchFamily="18" charset="0"/>
                <a:cs typeface="Times New Roman" panose="02020603050405020304" pitchFamily="18" charset="0"/>
              </a:rPr>
              <a:t>Kpi+KPI</a:t>
            </a:r>
            <a:r>
              <a:rPr lang="lt-LT" sz="2000" b="1" dirty="0">
                <a:solidFill>
                  <a:schemeClr val="bg1"/>
                </a:solidFill>
                <a:latin typeface="Times New Roman" panose="02020603050405020304" pitchFamily="18" charset="0"/>
                <a:cs typeface="Times New Roman" panose="02020603050405020304" pitchFamily="18" charset="0"/>
              </a:rPr>
              <a:t> Indekso pasiskirstymas pagal klases</a:t>
            </a:r>
            <a:endParaRPr lang="en-US" sz="2000" b="1" dirty="0">
              <a:solidFill>
                <a:schemeClr val="bg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862" b="0" i="0" u="none" strike="noStrike" kern="1200" cap="none" spc="20" baseline="0">
              <a:solidFill>
                <a:schemeClr val="bg1"/>
              </a:solidFill>
              <a:latin typeface="Times New Roman" panose="02020603050405020304" pitchFamily="18" charset="0"/>
              <a:ea typeface="+mn-ea"/>
              <a:cs typeface="Times New Roman" panose="02020603050405020304" pitchFamily="18" charset="0"/>
            </a:defRPr>
          </a:pPr>
          <a:endParaRPr lang="lt-LT"/>
        </a:p>
      </c:txPr>
    </c:title>
    <c:autoTitleDeleted val="0"/>
    <c:plotArea>
      <c:layout>
        <c:manualLayout>
          <c:layoutTarget val="inner"/>
          <c:xMode val="edge"/>
          <c:yMode val="edge"/>
          <c:x val="8.4412960371202939E-2"/>
          <c:y val="0.23069707100160664"/>
          <c:w val="0.88139053628857955"/>
          <c:h val="0.64765453774503112"/>
        </c:manualLayout>
      </c:layout>
      <c:barChart>
        <c:barDir val="col"/>
        <c:grouping val="clustered"/>
        <c:varyColors val="0"/>
        <c:ser>
          <c:idx val="0"/>
          <c:order val="0"/>
          <c:tx>
            <c:strRef>
              <c:f>Lapas1!$B$1</c:f>
              <c:strCache>
                <c:ptCount val="1"/>
                <c:pt idx="0">
                  <c:v>Kpi+KPI indeksas</c:v>
                </c:pt>
              </c:strCache>
            </c:strRef>
          </c:tx>
          <c:spPr>
            <a:gradFill rotWithShape="1">
              <a:gsLst>
                <a:gs pos="0">
                  <a:schemeClr val="accent2">
                    <a:lumMod val="75000"/>
                  </a:schemeClr>
                </a:gs>
                <a:gs pos="100000">
                  <a:schemeClr val="accent2">
                    <a:tint val="65000"/>
                    <a:satMod val="100000"/>
                    <a:lumMod val="100000"/>
                  </a:schemeClr>
                </a:gs>
                <a:gs pos="100000">
                  <a:schemeClr val="accent2">
                    <a:tint val="70000"/>
                    <a:satMod val="100000"/>
                    <a:lumMod val="100000"/>
                  </a:schemeClr>
                </a:gs>
              </a:gsLst>
              <a:lin ang="5400000" scaled="0"/>
            </a:gradFill>
            <a:ln w="9525" cap="flat" cmpd="sng" algn="ctr">
              <a:solidFill>
                <a:schemeClr val="accent2">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Lapas1!$A$2:$A$4</c:f>
              <c:strCache>
                <c:ptCount val="3"/>
                <c:pt idx="0">
                  <c:v>Ikimokyklinė</c:v>
                </c:pt>
                <c:pt idx="1">
                  <c:v>Priešmokyklinė</c:v>
                </c:pt>
                <c:pt idx="2">
                  <c:v>Bendra</c:v>
                </c:pt>
              </c:strCache>
            </c:strRef>
          </c:cat>
          <c:val>
            <c:numRef>
              <c:f>Lapas1!$B$2:$B$4</c:f>
              <c:numCache>
                <c:formatCode>General</c:formatCode>
                <c:ptCount val="3"/>
                <c:pt idx="0">
                  <c:v>2.04</c:v>
                </c:pt>
                <c:pt idx="1">
                  <c:v>3.75</c:v>
                </c:pt>
                <c:pt idx="2">
                  <c:v>3.09</c:v>
                </c:pt>
              </c:numCache>
            </c:numRef>
          </c:val>
          <c:extLst>
            <c:ext xmlns:c16="http://schemas.microsoft.com/office/drawing/2014/chart" uri="{C3380CC4-5D6E-409C-BE32-E72D297353CC}">
              <c16:uniqueId val="{00000000-C285-41AE-91D4-9001705CC6F0}"/>
            </c:ext>
          </c:extLst>
        </c:ser>
        <c:dLbls>
          <c:dLblPos val="outEnd"/>
          <c:showLegendKey val="0"/>
          <c:showVal val="1"/>
          <c:showCatName val="0"/>
          <c:showSerName val="0"/>
          <c:showPercent val="0"/>
          <c:showBubbleSize val="0"/>
        </c:dLbls>
        <c:gapWidth val="100"/>
        <c:overlap val="-24"/>
        <c:axId val="125702144"/>
        <c:axId val="125704832"/>
      </c:barChart>
      <c:catAx>
        <c:axId val="125702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25704832"/>
        <c:crosses val="autoZero"/>
        <c:auto val="1"/>
        <c:lblAlgn val="ctr"/>
        <c:lblOffset val="100"/>
        <c:noMultiLvlLbl val="0"/>
      </c:catAx>
      <c:valAx>
        <c:axId val="125704832"/>
        <c:scaling>
          <c:orientation val="minMax"/>
        </c:scaling>
        <c:delete val="0"/>
        <c:axPos val="l"/>
        <c:majorGridlines>
          <c:spPr>
            <a:ln w="9525" cap="flat" cmpd="sng" algn="ctr">
              <a:solidFill>
                <a:schemeClr val="tx1">
                  <a:lumMod val="9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crossAx val="125702144"/>
        <c:crosses val="autoZero"/>
        <c:crossBetween val="between"/>
      </c:valAx>
      <c:spPr>
        <a:solidFill>
          <a:schemeClr val="tx1"/>
        </a:solidFill>
        <a:ln>
          <a:solidFill>
            <a:schemeClr val="tx1">
              <a:lumMod val="15000"/>
              <a:lumOff val="85000"/>
            </a:schemeClr>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774037298654147E-2"/>
          <c:y val="3.3022299648168864E-2"/>
          <c:w val="0.93281698365736287"/>
          <c:h val="0.70799853969628523"/>
        </c:manualLayout>
      </c:layout>
      <c:barChart>
        <c:barDir val="col"/>
        <c:grouping val="clustered"/>
        <c:varyColors val="0"/>
        <c:ser>
          <c:idx val="0"/>
          <c:order val="0"/>
          <c:tx>
            <c:strRef>
              <c:f>Sheet1!$B$1</c:f>
              <c:strCache>
                <c:ptCount val="1"/>
                <c:pt idx="0">
                  <c:v>Vaikų, neturinčių ėduonies pažeistų, plombuotų ir išrautų dantų, dalis (proc.)</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Sheet1!$A$3:$A$5</c:f>
              <c:strCache>
                <c:ptCount val="3"/>
                <c:pt idx="0">
                  <c:v>Ikimokyklinė</c:v>
                </c:pt>
                <c:pt idx="1">
                  <c:v>Priešmokyklinė</c:v>
                </c:pt>
                <c:pt idx="2">
                  <c:v>Bendras</c:v>
                </c:pt>
              </c:strCache>
            </c:strRef>
          </c:cat>
          <c:val>
            <c:numRef>
              <c:f>Sheet1!$B$3:$B$5</c:f>
              <c:numCache>
                <c:formatCode>General</c:formatCode>
                <c:ptCount val="3"/>
                <c:pt idx="0">
                  <c:v>13.89</c:v>
                </c:pt>
                <c:pt idx="1">
                  <c:v>16.670000000000002</c:v>
                </c:pt>
                <c:pt idx="2">
                  <c:v>10.69</c:v>
                </c:pt>
              </c:numCache>
            </c:numRef>
          </c:val>
          <c:extLst>
            <c:ext xmlns:c16="http://schemas.microsoft.com/office/drawing/2014/chart" uri="{C3380CC4-5D6E-409C-BE32-E72D297353CC}">
              <c16:uniqueId val="{00000000-36D8-413D-A850-D0EAE6120712}"/>
            </c:ext>
          </c:extLst>
        </c:ser>
        <c:ser>
          <c:idx val="1"/>
          <c:order val="1"/>
          <c:tx>
            <c:strRef>
              <c:f>Sheet1!$C$1</c:f>
              <c:strCache>
                <c:ptCount val="1"/>
                <c:pt idx="0">
                  <c:v>Vaikų, neturinčių sąkandžio patologijos, dalis (proc.)</c:v>
                </c:pt>
              </c:strCache>
            </c:strRef>
          </c:tx>
          <c:spPr>
            <a:solidFill>
              <a:srgbClr val="FFC000"/>
            </a:solidFill>
            <a:ln>
              <a:noFill/>
            </a:ln>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36D8-413D-A850-D0EAE6120712}"/>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Sheet1!$A$3:$A$5</c:f>
              <c:strCache>
                <c:ptCount val="3"/>
                <c:pt idx="0">
                  <c:v>Ikimokyklinė</c:v>
                </c:pt>
                <c:pt idx="1">
                  <c:v>Priešmokyklinė</c:v>
                </c:pt>
                <c:pt idx="2">
                  <c:v>Bendras</c:v>
                </c:pt>
              </c:strCache>
            </c:strRef>
          </c:cat>
          <c:val>
            <c:numRef>
              <c:f>Sheet1!$C$3:$C$5</c:f>
              <c:numCache>
                <c:formatCode>General</c:formatCode>
                <c:ptCount val="3"/>
                <c:pt idx="0">
                  <c:v>75</c:v>
                </c:pt>
                <c:pt idx="1">
                  <c:v>83.33</c:v>
                </c:pt>
                <c:pt idx="2">
                  <c:v>53.23</c:v>
                </c:pt>
              </c:numCache>
            </c:numRef>
          </c:val>
          <c:extLst>
            <c:ext xmlns:c16="http://schemas.microsoft.com/office/drawing/2014/chart" uri="{C3380CC4-5D6E-409C-BE32-E72D297353CC}">
              <c16:uniqueId val="{00000002-36D8-413D-A850-D0EAE6120712}"/>
            </c:ext>
          </c:extLst>
        </c:ser>
        <c:dLbls>
          <c:showLegendKey val="0"/>
          <c:showVal val="0"/>
          <c:showCatName val="0"/>
          <c:showSerName val="0"/>
          <c:showPercent val="0"/>
          <c:showBubbleSize val="0"/>
        </c:dLbls>
        <c:gapWidth val="219"/>
        <c:overlap val="-27"/>
        <c:axId val="125745792"/>
        <c:axId val="125751680"/>
      </c:barChart>
      <c:catAx>
        <c:axId val="125745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bg1"/>
                </a:solidFill>
                <a:effectLst/>
                <a:latin typeface="Times New Roman" panose="02020603050405020304" pitchFamily="18" charset="0"/>
                <a:ea typeface="+mn-ea"/>
                <a:cs typeface="Times New Roman" panose="02020603050405020304" pitchFamily="18" charset="0"/>
              </a:defRPr>
            </a:pPr>
            <a:endParaRPr lang="lt-LT"/>
          </a:p>
        </c:txPr>
        <c:crossAx val="125751680"/>
        <c:crosses val="autoZero"/>
        <c:auto val="1"/>
        <c:lblAlgn val="ctr"/>
        <c:lblOffset val="100"/>
        <c:noMultiLvlLbl val="0"/>
      </c:catAx>
      <c:valAx>
        <c:axId val="125751680"/>
        <c:scaling>
          <c:orientation val="minMax"/>
        </c:scaling>
        <c:delete val="0"/>
        <c:axPos val="l"/>
        <c:majorGridlines>
          <c:spPr>
            <a:ln>
              <a:solidFill>
                <a:schemeClr val="tx1">
                  <a:lumMod val="95000"/>
                  <a:alpha val="60000"/>
                </a:schemeClr>
              </a:solidFill>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lt-LT"/>
          </a:p>
        </c:txPr>
        <c:crossAx val="125745792"/>
        <c:crosses val="autoZero"/>
        <c:crossBetween val="between"/>
      </c:valAx>
      <c:spPr>
        <a:noFill/>
        <a:ln>
          <a:noFill/>
        </a:ln>
        <a:effectLst/>
      </c:spPr>
    </c:plotArea>
    <c:legend>
      <c:legendPos val="b"/>
      <c:layout>
        <c:manualLayout>
          <c:xMode val="edge"/>
          <c:yMode val="edge"/>
          <c:x val="0.13767537070686678"/>
          <c:y val="0.84677191821610531"/>
          <c:w val="0.7246492585862665"/>
          <c:h val="0.15322808178389466"/>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7">
  <a:schemeClr val="accent4"/>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89">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206">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a:extLst>
              <a:ext uri="{FF2B5EF4-FFF2-40B4-BE49-F238E27FC236}">
                <a16:creationId xmlns:a16="http://schemas.microsoft.com/office/drawing/2014/main" id="{5F773F06-2174-4321-A517-079ACD6AFC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a:extLst>
              <a:ext uri="{FF2B5EF4-FFF2-40B4-BE49-F238E27FC236}">
                <a16:creationId xmlns:a16="http://schemas.microsoft.com/office/drawing/2014/main" id="{8CEF4B8E-DD8B-48B0-ACFA-0ACD893225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BE80D5-B61F-491A-A0DB-EFBB4E866A74}" type="datetimeFigureOut">
              <a:rPr lang="lt-LT" smtClean="0"/>
              <a:t>2024-02-15</a:t>
            </a:fld>
            <a:endParaRPr lang="lt-LT"/>
          </a:p>
        </p:txBody>
      </p:sp>
      <p:sp>
        <p:nvSpPr>
          <p:cNvPr id="4" name="Poraštės vietos rezervavimo ženklas 3">
            <a:extLst>
              <a:ext uri="{FF2B5EF4-FFF2-40B4-BE49-F238E27FC236}">
                <a16:creationId xmlns:a16="http://schemas.microsoft.com/office/drawing/2014/main" id="{6BB8A584-AE88-4D4A-B50F-1064CA390DD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a:extLst>
              <a:ext uri="{FF2B5EF4-FFF2-40B4-BE49-F238E27FC236}">
                <a16:creationId xmlns:a16="http://schemas.microsoft.com/office/drawing/2014/main" id="{905C1DA5-928B-4A75-850A-6ECDF9C0DE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502214-7F1B-4426-AC34-F1CBAEF7179C}" type="slidenum">
              <a:rPr lang="lt-LT" smtClean="0"/>
              <a:t>‹#›</a:t>
            </a:fld>
            <a:endParaRPr lang="lt-LT"/>
          </a:p>
        </p:txBody>
      </p:sp>
    </p:spTree>
    <p:extLst>
      <p:ext uri="{BB962C8B-B14F-4D97-AF65-F5344CB8AC3E}">
        <p14:creationId xmlns:p14="http://schemas.microsoft.com/office/powerpoint/2010/main" val="13495563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noProof="0" dirty="0"/>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9CB01B-3C72-4239-9112-0097C1DC17B6}" type="datetimeFigureOut">
              <a:rPr lang="lt-LT" noProof="0" smtClean="0"/>
              <a:t>2024-02-15</a:t>
            </a:fld>
            <a:endParaRPr lang="lt-LT" noProof="0" dirty="0"/>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noProof="0" dirty="0"/>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rtl="0"/>
            <a:r>
              <a:rPr lang="lt-LT" altLang="zh-CN" sz="1200" b="0" i="0" u="none" strike="noStrike" kern="1200" baseline="0" dirty="0">
                <a:solidFill>
                  <a:srgbClr val="000000"/>
                </a:solidFill>
                <a:latin typeface="Calibri" panose="020F0502020204030204" pitchFamily="34" charset="0"/>
              </a:rPr>
              <a:t>Redaguoti šablono teksto stilius</a:t>
            </a:r>
          </a:p>
          <a:p>
            <a:pPr lvl="1"/>
            <a:r>
              <a:rPr lang="lt-LT" noProof="0" dirty="0"/>
              <a:t>Antras lygis</a:t>
            </a:r>
          </a:p>
          <a:p>
            <a:pPr lvl="2"/>
            <a:r>
              <a:rPr lang="lt-LT" noProof="0" dirty="0"/>
              <a:t>Trečias lygis</a:t>
            </a:r>
          </a:p>
          <a:p>
            <a:pPr lvl="3"/>
            <a:r>
              <a:rPr lang="lt-LT" noProof="0" dirty="0"/>
              <a:t>Ketvirtas lygis</a:t>
            </a:r>
          </a:p>
          <a:p>
            <a:pPr lvl="4"/>
            <a:r>
              <a:rPr lang="lt-LT" noProof="0" dirty="0"/>
              <a:t>Penktas lygis</a:t>
            </a:r>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noProof="0" dirty="0"/>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050455-CE97-432A-8F69-6707AC093CA5}" type="slidenum">
              <a:rPr lang="lt-LT" noProof="0" smtClean="0"/>
              <a:t>‹#›</a:t>
            </a:fld>
            <a:endParaRPr lang="lt-LT" noProof="0" dirty="0"/>
          </a:p>
        </p:txBody>
      </p:sp>
    </p:spTree>
    <p:extLst>
      <p:ext uri="{BB962C8B-B14F-4D97-AF65-F5344CB8AC3E}">
        <p14:creationId xmlns:p14="http://schemas.microsoft.com/office/powerpoint/2010/main" val="6953124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lang="lt-LT" altLang="zh-CN" sz="1200" b="0" i="0" u="none" strike="noStrike" kern="1200" baseline="0" smtClean="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a:p>
        </p:txBody>
      </p:sp>
      <p:sp>
        <p:nvSpPr>
          <p:cNvPr id="4" name="Skaidrės numerio vietos rezervavimo ženklas 3"/>
          <p:cNvSpPr>
            <a:spLocks noGrp="1"/>
          </p:cNvSpPr>
          <p:nvPr>
            <p:ph type="sldNum" sz="quarter" idx="5"/>
          </p:nvPr>
        </p:nvSpPr>
        <p:spPr/>
        <p:txBody>
          <a:bodyPr/>
          <a:lstStyle/>
          <a:p>
            <a:fld id="{1B050455-CE97-432A-8F69-6707AC093CA5}" type="slidenum">
              <a:rPr lang="lt-LT" smtClean="0"/>
              <a:t>1</a:t>
            </a:fld>
            <a:endParaRPr lang="lt-LT"/>
          </a:p>
        </p:txBody>
      </p:sp>
    </p:spTree>
    <p:extLst>
      <p:ext uri="{BB962C8B-B14F-4D97-AF65-F5344CB8AC3E}">
        <p14:creationId xmlns:p14="http://schemas.microsoft.com/office/powerpoint/2010/main" val="2038744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adinė skaidrė">
    <p:spTree>
      <p:nvGrpSpPr>
        <p:cNvPr id="1" name=""/>
        <p:cNvGrpSpPr/>
        <p:nvPr/>
      </p:nvGrpSpPr>
      <p:grpSpPr>
        <a:xfrm>
          <a:off x="0" y="0"/>
          <a:ext cx="0" cy="0"/>
          <a:chOff x="0" y="0"/>
          <a:chExt cx="0" cy="0"/>
        </a:xfrm>
      </p:grpSpPr>
      <p:sp>
        <p:nvSpPr>
          <p:cNvPr id="2" name="1 pavadinimas"/>
          <p:cNvSpPr>
            <a:spLocks noGrp="1"/>
          </p:cNvSpPr>
          <p:nvPr>
            <p:ph type="ctrTitle" hasCustomPrompt="1"/>
          </p:nvPr>
        </p:nvSpPr>
        <p:spPr>
          <a:xfrm>
            <a:off x="684212" y="685799"/>
            <a:ext cx="8001000" cy="2971801"/>
          </a:xfrm>
        </p:spPr>
        <p:txBody>
          <a:bodyPr rtlCol="0" anchor="b">
            <a:normAutofit/>
          </a:bodyPr>
          <a:lstStyle>
            <a:lvl1pPr algn="l">
              <a:defRPr sz="4800">
                <a:effectLst/>
              </a:defRPr>
            </a:lvl1pPr>
          </a:lstStyle>
          <a:p>
            <a:pPr rtl="0"/>
            <a:r>
              <a:rPr lang="lt-LT" noProof="0"/>
              <a:t>Spustelėkite, jei norite redaguoti ruošinio pavadinimo stilių</a:t>
            </a:r>
          </a:p>
        </p:txBody>
      </p:sp>
      <p:sp>
        <p:nvSpPr>
          <p:cNvPr id="3" name="2 paantraštė"/>
          <p:cNvSpPr>
            <a:spLocks noGrp="1"/>
          </p:cNvSpPr>
          <p:nvPr>
            <p:ph type="subTitle" idx="1" hasCustomPrompt="1"/>
          </p:nvPr>
        </p:nvSpPr>
        <p:spPr>
          <a:xfrm>
            <a:off x="684212" y="3843867"/>
            <a:ext cx="6400800" cy="1947333"/>
          </a:xfrm>
        </p:spPr>
        <p:txBody>
          <a:bodyPr rtlCol="0"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lt-LT" noProof="0"/>
              <a:t>Spustelėję redaguokite šablono paantraštės stilių</a:t>
            </a:r>
          </a:p>
        </p:txBody>
      </p:sp>
      <p:sp>
        <p:nvSpPr>
          <p:cNvPr id="4" name="3 datos vietos rezervavimo ženklas"/>
          <p:cNvSpPr>
            <a:spLocks noGrp="1"/>
          </p:cNvSpPr>
          <p:nvPr>
            <p:ph type="dt" sz="half" idx="10"/>
          </p:nvPr>
        </p:nvSpPr>
        <p:spPr/>
        <p:txBody>
          <a:bodyPr rtlCol="0"/>
          <a:lstStyle/>
          <a:p>
            <a:pPr rtl="0"/>
            <a:fld id="{D4CD5AF0-E7CE-4258-9D36-3579C8AC77A3}"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cxnSp>
        <p:nvCxnSpPr>
          <p:cNvPr id="16" name="15 tiesioji jungtis"/>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16 tiesioji jungtis"/>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18 tiesioji jungtis"/>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20 tiesioji jungtis"/>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22 tiesioji jungtis"/>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nis vaizdas su antrašte">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p>
            <a:pPr rtl="0"/>
            <a:r>
              <a:rPr lang="lt-LT" noProof="0"/>
              <a:t>Spustelėkite, jei norite redaguoti ruošinio pavadinimo stilių</a:t>
            </a:r>
          </a:p>
        </p:txBody>
      </p:sp>
      <p:sp>
        <p:nvSpPr>
          <p:cNvPr id="17" name="2 paveikslėlio vietos rezervavimo ženklas"/>
          <p:cNvSpPr>
            <a:spLocks noGrp="1" noChangeAspect="1"/>
          </p:cNvSpPr>
          <p:nvPr>
            <p:ph type="pic" idx="13" hasCustomPrompt="1"/>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lt-LT" noProof="0"/>
              <a:t>Spustelėkite piktogramą, kad įtrauktumėte paveikslėlį</a:t>
            </a:r>
          </a:p>
        </p:txBody>
      </p:sp>
      <p:sp>
        <p:nvSpPr>
          <p:cNvPr id="16" name="9 teksto vietos rezervavimo ženklas"/>
          <p:cNvSpPr>
            <a:spLocks noGrp="1"/>
          </p:cNvSpPr>
          <p:nvPr>
            <p:ph type="body" sz="quarter" idx="14" hasCustomPrompt="1"/>
          </p:nvPr>
        </p:nvSpPr>
        <p:spPr>
          <a:xfrm>
            <a:off x="914402" y="3843867"/>
            <a:ext cx="8304210" cy="457200"/>
          </a:xfrm>
        </p:spPr>
        <p:txBody>
          <a:bodyPr rtlCol="0"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lt-LT" noProof="0"/>
              <a:t>Redaguoti šablono teksto stilius</a:t>
            </a:r>
          </a:p>
        </p:txBody>
      </p:sp>
      <p:sp>
        <p:nvSpPr>
          <p:cNvPr id="3" name="2 datos vietos rezervavimo ženklas"/>
          <p:cNvSpPr>
            <a:spLocks noGrp="1"/>
          </p:cNvSpPr>
          <p:nvPr>
            <p:ph type="dt" sz="half" idx="10"/>
          </p:nvPr>
        </p:nvSpPr>
        <p:spPr/>
        <p:txBody>
          <a:bodyPr rtlCol="0"/>
          <a:lstStyle/>
          <a:p>
            <a:pPr rtl="0"/>
            <a:fld id="{F0DFD3D0-A506-4725-AD96-9461BD960FC9}" type="datetime1">
              <a:rPr lang="lt-LT" noProof="0" smtClean="0"/>
              <a:t>2024-02-15</a:t>
            </a:fld>
            <a:endParaRPr lang="lt-LT" noProof="0"/>
          </a:p>
        </p:txBody>
      </p:sp>
      <p:sp>
        <p:nvSpPr>
          <p:cNvPr id="4" name="3 poraštės vietos rezervavimo ženklas"/>
          <p:cNvSpPr>
            <a:spLocks noGrp="1"/>
          </p:cNvSpPr>
          <p:nvPr>
            <p:ph type="ftr" sz="quarter" idx="11"/>
          </p:nvPr>
        </p:nvSpPr>
        <p:spPr/>
        <p:txBody>
          <a:bodyPr rtlCol="0"/>
          <a:lstStyle/>
          <a:p>
            <a:pPr rtl="0"/>
            <a:endParaRPr lang="lt-LT" noProof="0"/>
          </a:p>
        </p:txBody>
      </p:sp>
      <p:sp>
        <p:nvSpPr>
          <p:cNvPr id="5" name="4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684213" y="685800"/>
            <a:ext cx="10058400" cy="2743200"/>
          </a:xfrm>
        </p:spPr>
        <p:txBody>
          <a:bodyPr rtlCol="0" anchor="ctr">
            <a:normAutofit/>
          </a:bodyPr>
          <a:lstStyle>
            <a:lvl1pPr algn="l">
              <a:defRPr sz="3200" b="0" cap="all"/>
            </a:lvl1pPr>
          </a:lstStyle>
          <a:p>
            <a:pPr rtl="0"/>
            <a:r>
              <a:rPr lang="lt-LT" noProof="0"/>
              <a:t>Spustelėkite, jei norite redaguoti ruošinio pavadinimo stilių</a:t>
            </a:r>
          </a:p>
        </p:txBody>
      </p:sp>
      <p:sp>
        <p:nvSpPr>
          <p:cNvPr id="3" name="2 teksto vietos rezervavimo ženklas"/>
          <p:cNvSpPr>
            <a:spLocks noGrp="1"/>
          </p:cNvSpPr>
          <p:nvPr>
            <p:ph type="body" idx="1" hasCustomPrompt="1"/>
          </p:nvPr>
        </p:nvSpPr>
        <p:spPr>
          <a:xfrm>
            <a:off x="684212" y="4114800"/>
            <a:ext cx="8535988" cy="1879600"/>
          </a:xfrm>
        </p:spPr>
        <p:txBody>
          <a:bodyPr rtlCol="0"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3496B4A4-722D-4846-807D-FC3827D318A0}"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a su antrašte">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1141411" y="685800"/>
            <a:ext cx="9144001" cy="2743200"/>
          </a:xfrm>
        </p:spPr>
        <p:txBody>
          <a:bodyPr rtlCol="0" anchor="ctr">
            <a:normAutofit/>
          </a:bodyPr>
          <a:lstStyle>
            <a:lvl1pPr algn="l">
              <a:defRPr sz="3200" b="0" cap="all">
                <a:solidFill>
                  <a:schemeClr val="tx1"/>
                </a:solidFill>
              </a:defRPr>
            </a:lvl1pPr>
          </a:lstStyle>
          <a:p>
            <a:pPr rtl="0"/>
            <a:r>
              <a:rPr lang="lt-LT" noProof="0"/>
              <a:t>Spustelėkite, jei norite redaguoti ruošinio pavadinimo stilių</a:t>
            </a:r>
          </a:p>
        </p:txBody>
      </p:sp>
      <p:sp>
        <p:nvSpPr>
          <p:cNvPr id="10" name="9 teksto vietos rezervavimo ženklas"/>
          <p:cNvSpPr>
            <a:spLocks noGrp="1"/>
          </p:cNvSpPr>
          <p:nvPr>
            <p:ph type="body" sz="quarter" idx="13" hasCustomPrompt="1"/>
          </p:nvPr>
        </p:nvSpPr>
        <p:spPr>
          <a:xfrm>
            <a:off x="1446212" y="3429000"/>
            <a:ext cx="8534400" cy="381000"/>
          </a:xfrm>
        </p:spPr>
        <p:txBody>
          <a:bodyPr rtlCol="0"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lt-LT" noProof="0"/>
              <a:t>Redaguoti šablono teksto stilius</a:t>
            </a:r>
          </a:p>
        </p:txBody>
      </p:sp>
      <p:sp>
        <p:nvSpPr>
          <p:cNvPr id="3" name="2 teksto vietos rezervavimo ženklas"/>
          <p:cNvSpPr>
            <a:spLocks noGrp="1"/>
          </p:cNvSpPr>
          <p:nvPr>
            <p:ph type="body" idx="1" hasCustomPrompt="1"/>
          </p:nvPr>
        </p:nvSpPr>
        <p:spPr>
          <a:xfrm>
            <a:off x="684213" y="4301067"/>
            <a:ext cx="8534400" cy="1684865"/>
          </a:xfrm>
        </p:spPr>
        <p:txBody>
          <a:bodyPr rtlCol="0"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3EA050B0-62F0-4E44-BA58-DBE784313B09}"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
        <p:nvSpPr>
          <p:cNvPr id="14" name="13 teksto laukas"/>
          <p:cNvSpPr txBox="1"/>
          <p:nvPr/>
        </p:nvSpPr>
        <p:spPr>
          <a:xfrm>
            <a:off x="531812" y="812222"/>
            <a:ext cx="609600" cy="584776"/>
          </a:xfrm>
          <a:prstGeom prst="rect">
            <a:avLst/>
          </a:prstGeom>
        </p:spPr>
        <p:txBody>
          <a:bodyPr vert="horz" lIns="91440" tIns="45720" rIns="91440" bIns="45720" rtlCol="0" anchor="ctr">
            <a:noAutofit/>
          </a:bodyPr>
          <a:lstStyle/>
          <a:p>
            <a:pPr lvl="0" rtl="0"/>
            <a:r>
              <a:rPr lang="lt-LT" sz="8000" noProof="0">
                <a:solidFill>
                  <a:schemeClr val="tx1"/>
                </a:solidFill>
                <a:effectLst/>
              </a:rPr>
              <a:t>“</a:t>
            </a:r>
          </a:p>
        </p:txBody>
      </p:sp>
      <p:sp>
        <p:nvSpPr>
          <p:cNvPr id="15" name="14 teksto laukas"/>
          <p:cNvSpPr txBox="1"/>
          <p:nvPr/>
        </p:nvSpPr>
        <p:spPr>
          <a:xfrm>
            <a:off x="10285412" y="2768601"/>
            <a:ext cx="609600" cy="584776"/>
          </a:xfrm>
          <a:prstGeom prst="rect">
            <a:avLst/>
          </a:prstGeom>
        </p:spPr>
        <p:txBody>
          <a:bodyPr vert="horz" lIns="91440" tIns="45720" rIns="91440" bIns="45720" rtlCol="0" anchor="ctr">
            <a:noAutofit/>
          </a:bodyPr>
          <a:lstStyle/>
          <a:p>
            <a:pPr lvl="0" algn="r" rtl="0"/>
            <a:r>
              <a:rPr lang="lt-LT" sz="8000" noProof="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Vizitinė kortelė">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684212" y="3429000"/>
            <a:ext cx="8534400" cy="1697400"/>
          </a:xfrm>
        </p:spPr>
        <p:txBody>
          <a:bodyPr rtlCol="0" anchor="b">
            <a:normAutofit/>
          </a:bodyPr>
          <a:lstStyle>
            <a:lvl1pPr algn="l">
              <a:defRPr sz="3200" b="0" cap="all"/>
            </a:lvl1pPr>
          </a:lstStyle>
          <a:p>
            <a:pPr rtl="0"/>
            <a:r>
              <a:rPr lang="lt-LT" noProof="0"/>
              <a:t>Spustelėkite, jei norite redaguoti ruošinio pavadinimo stilių</a:t>
            </a:r>
          </a:p>
        </p:txBody>
      </p:sp>
      <p:sp>
        <p:nvSpPr>
          <p:cNvPr id="3" name="2 teksto vietos rezervavimo ženklas"/>
          <p:cNvSpPr>
            <a:spLocks noGrp="1"/>
          </p:cNvSpPr>
          <p:nvPr>
            <p:ph type="body" idx="1" hasCustomPrompt="1"/>
          </p:nvPr>
        </p:nvSpPr>
        <p:spPr>
          <a:xfrm>
            <a:off x="684211" y="5132981"/>
            <a:ext cx="8535990" cy="860400"/>
          </a:xfrm>
        </p:spPr>
        <p:txBody>
          <a:bodyPr rtlCol="0"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F7610C93-45E8-4A7E-8468-F3B096E6922F}"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izitinės kortelės citata">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1141413" y="685800"/>
            <a:ext cx="9144000" cy="2743200"/>
          </a:xfrm>
        </p:spPr>
        <p:txBody>
          <a:bodyPr rtlCol="0" anchor="ctr">
            <a:normAutofit/>
          </a:bodyPr>
          <a:lstStyle>
            <a:lvl1pPr algn="l">
              <a:defRPr sz="3200" b="0" cap="all">
                <a:solidFill>
                  <a:schemeClr val="tx1"/>
                </a:solidFill>
              </a:defRPr>
            </a:lvl1pPr>
          </a:lstStyle>
          <a:p>
            <a:pPr rtl="0"/>
            <a:r>
              <a:rPr lang="lt-LT" noProof="0"/>
              <a:t>Spustelėkite, jei norite redaguoti ruošinio pavadinimo stilių</a:t>
            </a:r>
          </a:p>
        </p:txBody>
      </p:sp>
      <p:sp>
        <p:nvSpPr>
          <p:cNvPr id="10" name="9 teksto vietos rezervavimo ženklas"/>
          <p:cNvSpPr>
            <a:spLocks noGrp="1"/>
          </p:cNvSpPr>
          <p:nvPr>
            <p:ph type="body" sz="quarter" idx="13" hasCustomPrompt="1"/>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rtl="0">
              <a:spcBef>
                <a:spcPct val="0"/>
              </a:spcBef>
              <a:buNone/>
            </a:pPr>
            <a:r>
              <a:rPr lang="lt-LT" noProof="0"/>
              <a:t>Redaguoti šablono teksto stilius</a:t>
            </a:r>
          </a:p>
        </p:txBody>
      </p:sp>
      <p:sp>
        <p:nvSpPr>
          <p:cNvPr id="3" name="2 teksto vietos rezervavimo ženklas"/>
          <p:cNvSpPr>
            <a:spLocks noGrp="1"/>
          </p:cNvSpPr>
          <p:nvPr>
            <p:ph type="body" idx="1" hasCustomPrompt="1"/>
          </p:nvPr>
        </p:nvSpPr>
        <p:spPr>
          <a:xfrm>
            <a:off x="684211" y="4978400"/>
            <a:ext cx="8534401" cy="1016000"/>
          </a:xfrm>
        </p:spPr>
        <p:txBody>
          <a:bodyPr rtlCol="0"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2B832CF9-23E7-4145-AF33-A39F325BBB67}"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
        <p:nvSpPr>
          <p:cNvPr id="11" name="10 teksto laukas"/>
          <p:cNvSpPr txBox="1"/>
          <p:nvPr/>
        </p:nvSpPr>
        <p:spPr>
          <a:xfrm>
            <a:off x="531812" y="812222"/>
            <a:ext cx="609600" cy="584776"/>
          </a:xfrm>
          <a:prstGeom prst="rect">
            <a:avLst/>
          </a:prstGeom>
        </p:spPr>
        <p:txBody>
          <a:bodyPr vert="horz" lIns="91440" tIns="45720" rIns="91440" bIns="45720" rtlCol="0" anchor="ctr">
            <a:noAutofit/>
          </a:bodyPr>
          <a:lstStyle/>
          <a:p>
            <a:pPr lvl="0" rtl="0"/>
            <a:r>
              <a:rPr lang="lt-LT" sz="8000" noProof="0">
                <a:solidFill>
                  <a:schemeClr val="tx1"/>
                </a:solidFill>
                <a:effectLst/>
              </a:rPr>
              <a:t>“</a:t>
            </a:r>
          </a:p>
        </p:txBody>
      </p:sp>
      <p:sp>
        <p:nvSpPr>
          <p:cNvPr id="12" name="11 teksto laukas"/>
          <p:cNvSpPr txBox="1"/>
          <p:nvPr/>
        </p:nvSpPr>
        <p:spPr>
          <a:xfrm>
            <a:off x="10285412" y="2768601"/>
            <a:ext cx="609600" cy="584776"/>
          </a:xfrm>
          <a:prstGeom prst="rect">
            <a:avLst/>
          </a:prstGeom>
        </p:spPr>
        <p:txBody>
          <a:bodyPr vert="horz" lIns="91440" tIns="45720" rIns="91440" bIns="45720" rtlCol="0" anchor="ctr">
            <a:noAutofit/>
          </a:bodyPr>
          <a:lstStyle/>
          <a:p>
            <a:pPr lvl="0" algn="r" rtl="0"/>
            <a:r>
              <a:rPr lang="lt-LT" sz="8000" noProof="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eisinga arba Neteisinga">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684213" y="685800"/>
            <a:ext cx="10058400" cy="2743200"/>
          </a:xfrm>
        </p:spPr>
        <p:txBody>
          <a:bodyPr vert="horz" lIns="91440" tIns="45720" rIns="91440" bIns="45720" rtlCol="0" anchor="ctr">
            <a:normAutofit/>
          </a:bodyPr>
          <a:lstStyle>
            <a:lvl1pPr>
              <a:defRPr lang="en-US" b="0" dirty="0"/>
            </a:lvl1pPr>
          </a:lstStyle>
          <a:p>
            <a:pPr marL="0" lvl="0" rtl="0"/>
            <a:r>
              <a:rPr lang="lt-LT" noProof="0"/>
              <a:t>Spustelėkite, jei norite redaguoti ruošinio pavadinimo stilių</a:t>
            </a:r>
          </a:p>
        </p:txBody>
      </p:sp>
      <p:sp>
        <p:nvSpPr>
          <p:cNvPr id="10" name="9 teksto vietos rezervavimo ženklas"/>
          <p:cNvSpPr>
            <a:spLocks noGrp="1"/>
          </p:cNvSpPr>
          <p:nvPr>
            <p:ph type="body" sz="quarter" idx="13" hasCustomPrompt="1"/>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rtl="0">
              <a:spcBef>
                <a:spcPct val="0"/>
              </a:spcBef>
              <a:buNone/>
            </a:pPr>
            <a:r>
              <a:rPr lang="lt-LT" noProof="0"/>
              <a:t>Redaguoti šablono teksto stilius</a:t>
            </a:r>
          </a:p>
        </p:txBody>
      </p:sp>
      <p:sp>
        <p:nvSpPr>
          <p:cNvPr id="3" name="2 teksto vietos rezervavimo ženklas"/>
          <p:cNvSpPr>
            <a:spLocks noGrp="1"/>
          </p:cNvSpPr>
          <p:nvPr>
            <p:ph type="body" idx="1" hasCustomPrompt="1"/>
          </p:nvPr>
        </p:nvSpPr>
        <p:spPr>
          <a:xfrm>
            <a:off x="684211" y="4766732"/>
            <a:ext cx="8534401" cy="1227667"/>
          </a:xfrm>
        </p:spPr>
        <p:txBody>
          <a:bodyPr rtlCol="0"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BCEFE7E5-C136-4189-B7BC-FF40BC98B90B}"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lvl1pPr algn="l">
              <a:defRPr/>
            </a:lvl1pPr>
          </a:lstStyle>
          <a:p>
            <a:pPr rtl="0"/>
            <a:r>
              <a:rPr lang="lt-LT" noProof="0"/>
              <a:t>Spustelėkite, jei norite redaguoti ruošinio pavadinimo stilių</a:t>
            </a:r>
          </a:p>
        </p:txBody>
      </p:sp>
      <p:sp>
        <p:nvSpPr>
          <p:cNvPr id="3" name="2 vertikalaus teksto vietos rezervavimo ženklas"/>
          <p:cNvSpPr>
            <a:spLocks noGrp="1"/>
          </p:cNvSpPr>
          <p:nvPr>
            <p:ph type="body" orient="vert" idx="1" hasCustomPrompt="1"/>
          </p:nvPr>
        </p:nvSpPr>
        <p:spPr/>
        <p:txBody>
          <a:bodyPr vert="eaVert" rtlCol="0" anchor="t"/>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datos vietos rezervavimo ženklas"/>
          <p:cNvSpPr>
            <a:spLocks noGrp="1"/>
          </p:cNvSpPr>
          <p:nvPr>
            <p:ph type="dt" sz="half" idx="10"/>
          </p:nvPr>
        </p:nvSpPr>
        <p:spPr/>
        <p:txBody>
          <a:bodyPr rtlCol="0"/>
          <a:lstStyle/>
          <a:p>
            <a:pPr rtl="0"/>
            <a:fld id="{062EFDDB-FD4E-43A2-9658-2C8CA506786F}"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1 vertikalus pavadinimas"/>
          <p:cNvSpPr>
            <a:spLocks noGrp="1"/>
          </p:cNvSpPr>
          <p:nvPr>
            <p:ph type="title" orient="vert" hasCustomPrompt="1"/>
          </p:nvPr>
        </p:nvSpPr>
        <p:spPr>
          <a:xfrm>
            <a:off x="8685212" y="685800"/>
            <a:ext cx="2057400" cy="4572000"/>
          </a:xfrm>
        </p:spPr>
        <p:txBody>
          <a:bodyPr vert="eaVert" rtlCol="0"/>
          <a:lstStyle/>
          <a:p>
            <a:pPr rtl="0"/>
            <a:r>
              <a:rPr lang="lt-LT" noProof="0"/>
              <a:t>Spustelėkite, jei norite redaguoti ruošinio pavadinimo stilių</a:t>
            </a:r>
          </a:p>
        </p:txBody>
      </p:sp>
      <p:sp>
        <p:nvSpPr>
          <p:cNvPr id="3" name="2 vertikalaus teksto vietos rezervavimo ženklas"/>
          <p:cNvSpPr>
            <a:spLocks noGrp="1"/>
          </p:cNvSpPr>
          <p:nvPr>
            <p:ph type="body" orient="vert" idx="1" hasCustomPrompt="1"/>
          </p:nvPr>
        </p:nvSpPr>
        <p:spPr>
          <a:xfrm>
            <a:off x="685800" y="685800"/>
            <a:ext cx="7823200" cy="5308600"/>
          </a:xfrm>
        </p:spPr>
        <p:txBody>
          <a:bodyPr vert="eaVert" rtlCol="0" anchor="t"/>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datos vietos rezervavimo ženklas"/>
          <p:cNvSpPr>
            <a:spLocks noGrp="1"/>
          </p:cNvSpPr>
          <p:nvPr>
            <p:ph type="dt" sz="half" idx="10"/>
          </p:nvPr>
        </p:nvSpPr>
        <p:spPr/>
        <p:txBody>
          <a:bodyPr rtlCol="0"/>
          <a:lstStyle/>
          <a:p>
            <a:pPr rtl="0"/>
            <a:fld id="{3EE035DD-E53E-49C9-A563-944DFC0C0714}"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p>
            <a:pPr rtl="0"/>
            <a:r>
              <a:rPr lang="lt-LT" noProof="0"/>
              <a:t>Spustelėkite, jei norite redaguoti ruošinio pavadinimo stilių</a:t>
            </a:r>
          </a:p>
        </p:txBody>
      </p:sp>
      <p:sp>
        <p:nvSpPr>
          <p:cNvPr id="3" name="2 turinio vietos rezervavimo ženklas"/>
          <p:cNvSpPr>
            <a:spLocks noGrp="1"/>
          </p:cNvSpPr>
          <p:nvPr>
            <p:ph idx="1" hasCustomPrompt="1"/>
          </p:nvPr>
        </p:nvSpPr>
        <p:spPr/>
        <p:txBody>
          <a:bodyPr rtlCol="0" anchor="ct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datos vietos rezervavimo ženklas"/>
          <p:cNvSpPr>
            <a:spLocks noGrp="1"/>
          </p:cNvSpPr>
          <p:nvPr>
            <p:ph type="dt" sz="half" idx="10"/>
          </p:nvPr>
        </p:nvSpPr>
        <p:spPr/>
        <p:txBody>
          <a:bodyPr rtlCol="0"/>
          <a:lstStyle/>
          <a:p>
            <a:pPr rtl="0"/>
            <a:fld id="{D9C40116-4FAF-4954-BF7D-0A9FC4F1E0BF}"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684211" y="2006600"/>
            <a:ext cx="8534401" cy="2281600"/>
          </a:xfrm>
        </p:spPr>
        <p:txBody>
          <a:bodyPr rtlCol="0" anchor="b">
            <a:normAutofit/>
          </a:bodyPr>
          <a:lstStyle>
            <a:lvl1pPr algn="l">
              <a:defRPr sz="3600" b="0" cap="all"/>
            </a:lvl1pPr>
          </a:lstStyle>
          <a:p>
            <a:pPr rtl="0"/>
            <a:r>
              <a:rPr lang="lt-LT" noProof="0"/>
              <a:t>Spustelėkite, jei norite redaguoti ruošinio pavadinimo stilių</a:t>
            </a:r>
          </a:p>
        </p:txBody>
      </p:sp>
      <p:sp>
        <p:nvSpPr>
          <p:cNvPr id="3" name="2 teksto vietos rezervavimo ženklas"/>
          <p:cNvSpPr>
            <a:spLocks noGrp="1"/>
          </p:cNvSpPr>
          <p:nvPr>
            <p:ph type="body" idx="1" hasCustomPrompt="1"/>
          </p:nvPr>
        </p:nvSpPr>
        <p:spPr>
          <a:xfrm>
            <a:off x="684213" y="4495800"/>
            <a:ext cx="8534400" cy="1498600"/>
          </a:xfrm>
        </p:spPr>
        <p:txBody>
          <a:bodyPr rtlCol="0"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lt-LT" noProof="0"/>
              <a:t>Redaguoti šablono teksto stilius</a:t>
            </a:r>
          </a:p>
        </p:txBody>
      </p:sp>
      <p:sp>
        <p:nvSpPr>
          <p:cNvPr id="4" name="3 datos vietos rezervavimo ženklas"/>
          <p:cNvSpPr>
            <a:spLocks noGrp="1"/>
          </p:cNvSpPr>
          <p:nvPr>
            <p:ph type="dt" sz="half" idx="10"/>
          </p:nvPr>
        </p:nvSpPr>
        <p:spPr/>
        <p:txBody>
          <a:bodyPr rtlCol="0"/>
          <a:lstStyle/>
          <a:p>
            <a:pPr rtl="0"/>
            <a:fld id="{AF91ACC4-C838-4E30-88FA-48EE173015FC}" type="datetime1">
              <a:rPr lang="lt-LT" noProof="0" smtClean="0"/>
              <a:t>2024-02-15</a:t>
            </a:fld>
            <a:endParaRPr lang="lt-LT" noProof="0"/>
          </a:p>
        </p:txBody>
      </p:sp>
      <p:sp>
        <p:nvSpPr>
          <p:cNvPr id="5" name="4 poraštės vietos rezervavimo ženklas"/>
          <p:cNvSpPr>
            <a:spLocks noGrp="1"/>
          </p:cNvSpPr>
          <p:nvPr>
            <p:ph type="ftr" sz="quarter" idx="11"/>
          </p:nvPr>
        </p:nvSpPr>
        <p:spPr/>
        <p:txBody>
          <a:bodyPr rtlCol="0"/>
          <a:lstStyle/>
          <a:p>
            <a:pPr rtl="0"/>
            <a:endParaRPr lang="lt-LT" noProof="0"/>
          </a:p>
        </p:txBody>
      </p:sp>
      <p:sp>
        <p:nvSpPr>
          <p:cNvPr id="6" name="5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p>
            <a:pPr rtl="0"/>
            <a:r>
              <a:rPr lang="lt-LT" noProof="0"/>
              <a:t>Spustelėkite, jei norite redaguoti ruošinio pavadinimo stilių</a:t>
            </a:r>
          </a:p>
        </p:txBody>
      </p:sp>
      <p:sp>
        <p:nvSpPr>
          <p:cNvPr id="3" name="2 turinio vietos rezervavimo ženklas"/>
          <p:cNvSpPr>
            <a:spLocks noGrp="1"/>
          </p:cNvSpPr>
          <p:nvPr>
            <p:ph sz="half" idx="1" hasCustomPrompt="1"/>
          </p:nvPr>
        </p:nvSpPr>
        <p:spPr>
          <a:xfrm>
            <a:off x="684211" y="685800"/>
            <a:ext cx="4937655" cy="3615267"/>
          </a:xfrm>
        </p:spPr>
        <p:txBody>
          <a:bodyPr rtlCol="0">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turinio vietos rezervavimo ženklas"/>
          <p:cNvSpPr>
            <a:spLocks noGrp="1"/>
          </p:cNvSpPr>
          <p:nvPr>
            <p:ph sz="half" idx="2" hasCustomPrompt="1"/>
          </p:nvPr>
        </p:nvSpPr>
        <p:spPr>
          <a:xfrm>
            <a:off x="5808133" y="685801"/>
            <a:ext cx="4934479" cy="3615266"/>
          </a:xfrm>
        </p:spPr>
        <p:txBody>
          <a:bodyPr rtlCol="0">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5" name="4 datos vietos rezervavimo ženklas"/>
          <p:cNvSpPr>
            <a:spLocks noGrp="1"/>
          </p:cNvSpPr>
          <p:nvPr>
            <p:ph type="dt" sz="half" idx="10"/>
          </p:nvPr>
        </p:nvSpPr>
        <p:spPr/>
        <p:txBody>
          <a:bodyPr rtlCol="0"/>
          <a:lstStyle/>
          <a:p>
            <a:pPr rtl="0"/>
            <a:fld id="{E4404E3F-9909-460B-88F9-D7DE7957ACF8}" type="datetime1">
              <a:rPr lang="lt-LT" noProof="0" smtClean="0"/>
              <a:t>2024-02-15</a:t>
            </a:fld>
            <a:endParaRPr lang="lt-LT" noProof="0"/>
          </a:p>
        </p:txBody>
      </p:sp>
      <p:sp>
        <p:nvSpPr>
          <p:cNvPr id="6" name="5 poraštės vietos rezervavimo ženklas"/>
          <p:cNvSpPr>
            <a:spLocks noGrp="1"/>
          </p:cNvSpPr>
          <p:nvPr>
            <p:ph type="ftr" sz="quarter" idx="11"/>
          </p:nvPr>
        </p:nvSpPr>
        <p:spPr/>
        <p:txBody>
          <a:bodyPr rtlCol="0"/>
          <a:lstStyle/>
          <a:p>
            <a:pPr rtl="0"/>
            <a:endParaRPr lang="lt-LT" noProof="0"/>
          </a:p>
        </p:txBody>
      </p:sp>
      <p:sp>
        <p:nvSpPr>
          <p:cNvPr id="7" name="6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alyginima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lvl1pPr>
              <a:defRPr/>
            </a:lvl1pPr>
          </a:lstStyle>
          <a:p>
            <a:pPr rtl="0"/>
            <a:r>
              <a:rPr lang="lt-LT" noProof="0"/>
              <a:t>Spustelėkite, jei norite redaguoti ruošinio pavadinimo stilių</a:t>
            </a:r>
          </a:p>
        </p:txBody>
      </p:sp>
      <p:sp>
        <p:nvSpPr>
          <p:cNvPr id="3" name="2 teksto vietos rezervavimo ženklas"/>
          <p:cNvSpPr>
            <a:spLocks noGrp="1"/>
          </p:cNvSpPr>
          <p:nvPr>
            <p:ph type="body" idx="1" hasCustomPrompt="1"/>
          </p:nvPr>
        </p:nvSpPr>
        <p:spPr>
          <a:xfrm>
            <a:off x="972080" y="685800"/>
            <a:ext cx="4649787" cy="576262"/>
          </a:xfrm>
        </p:spPr>
        <p:txBody>
          <a:bodyPr rtlCol="0"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lt-LT" noProof="0"/>
              <a:t>Redaguoti šablono teksto stilius</a:t>
            </a:r>
          </a:p>
        </p:txBody>
      </p:sp>
      <p:sp>
        <p:nvSpPr>
          <p:cNvPr id="4" name="3 turinio vietos rezervavimo ženklas"/>
          <p:cNvSpPr>
            <a:spLocks noGrp="1"/>
          </p:cNvSpPr>
          <p:nvPr>
            <p:ph sz="half" idx="2" hasCustomPrompt="1"/>
          </p:nvPr>
        </p:nvSpPr>
        <p:spPr>
          <a:xfrm>
            <a:off x="684211" y="1270529"/>
            <a:ext cx="4937655" cy="3030538"/>
          </a:xfrm>
        </p:spPr>
        <p:txBody>
          <a:bodyPr rtlCol="0" anchor="t">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5" name="4 teksto vietos rezervavimo ženklas"/>
          <p:cNvSpPr>
            <a:spLocks noGrp="1"/>
          </p:cNvSpPr>
          <p:nvPr>
            <p:ph type="body" sz="quarter" idx="3" hasCustomPrompt="1"/>
          </p:nvPr>
        </p:nvSpPr>
        <p:spPr>
          <a:xfrm>
            <a:off x="6079066" y="685800"/>
            <a:ext cx="4665134" cy="576262"/>
          </a:xfrm>
        </p:spPr>
        <p:txBody>
          <a:bodyPr rtlCol="0"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lt-LT" noProof="0"/>
              <a:t>Redaguoti šablono teksto stilius</a:t>
            </a:r>
          </a:p>
        </p:txBody>
      </p:sp>
      <p:sp>
        <p:nvSpPr>
          <p:cNvPr id="6" name="5 turinio vietos rezervavimo ženklas"/>
          <p:cNvSpPr>
            <a:spLocks noGrp="1"/>
          </p:cNvSpPr>
          <p:nvPr>
            <p:ph sz="quarter" idx="4" hasCustomPrompt="1"/>
          </p:nvPr>
        </p:nvSpPr>
        <p:spPr>
          <a:xfrm>
            <a:off x="5806545" y="1262062"/>
            <a:ext cx="4929188" cy="3030538"/>
          </a:xfrm>
        </p:spPr>
        <p:txBody>
          <a:bodyPr rtlCol="0" anchor="t">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7" name="6 datos vietos rezervavimo ženklas"/>
          <p:cNvSpPr>
            <a:spLocks noGrp="1"/>
          </p:cNvSpPr>
          <p:nvPr>
            <p:ph type="dt" sz="half" idx="10"/>
          </p:nvPr>
        </p:nvSpPr>
        <p:spPr/>
        <p:txBody>
          <a:bodyPr rtlCol="0"/>
          <a:lstStyle/>
          <a:p>
            <a:pPr rtl="0"/>
            <a:fld id="{3BFE4BE4-1761-4B42-B3B0-D482CE1BAC41}" type="datetime1">
              <a:rPr lang="lt-LT" noProof="0" smtClean="0"/>
              <a:t>2024-02-15</a:t>
            </a:fld>
            <a:endParaRPr lang="lt-LT" noProof="0"/>
          </a:p>
        </p:txBody>
      </p:sp>
      <p:sp>
        <p:nvSpPr>
          <p:cNvPr id="8" name="7 poraštės vietos rezervavimo ženklas"/>
          <p:cNvSpPr>
            <a:spLocks noGrp="1"/>
          </p:cNvSpPr>
          <p:nvPr>
            <p:ph type="ftr" sz="quarter" idx="11"/>
          </p:nvPr>
        </p:nvSpPr>
        <p:spPr/>
        <p:txBody>
          <a:bodyPr rtlCol="0"/>
          <a:lstStyle/>
          <a:p>
            <a:pPr rtl="0"/>
            <a:endParaRPr lang="lt-LT" noProof="0"/>
          </a:p>
        </p:txBody>
      </p:sp>
      <p:sp>
        <p:nvSpPr>
          <p:cNvPr id="9" name="8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1 pavadinimas"/>
          <p:cNvSpPr>
            <a:spLocks noGrp="1"/>
          </p:cNvSpPr>
          <p:nvPr>
            <p:ph type="title" hasCustomPrompt="1"/>
          </p:nvPr>
        </p:nvSpPr>
        <p:spPr/>
        <p:txBody>
          <a:bodyPr rtlCol="0"/>
          <a:lstStyle/>
          <a:p>
            <a:pPr rtl="0"/>
            <a:r>
              <a:rPr lang="lt-LT" noProof="0"/>
              <a:t>Spustelėkite, jei norite redaguoti ruošinio pavadinimo stilių</a:t>
            </a:r>
          </a:p>
        </p:txBody>
      </p:sp>
      <p:sp>
        <p:nvSpPr>
          <p:cNvPr id="3" name="2 datos vietos rezervavimo ženklas"/>
          <p:cNvSpPr>
            <a:spLocks noGrp="1"/>
          </p:cNvSpPr>
          <p:nvPr>
            <p:ph type="dt" sz="half" idx="10"/>
          </p:nvPr>
        </p:nvSpPr>
        <p:spPr/>
        <p:txBody>
          <a:bodyPr rtlCol="0"/>
          <a:lstStyle/>
          <a:p>
            <a:pPr rtl="0"/>
            <a:fld id="{8B562B0D-AD06-4EE4-8560-10532183986C}" type="datetime1">
              <a:rPr lang="lt-LT" noProof="0" smtClean="0"/>
              <a:t>2024-02-15</a:t>
            </a:fld>
            <a:endParaRPr lang="lt-LT" noProof="0"/>
          </a:p>
        </p:txBody>
      </p:sp>
      <p:sp>
        <p:nvSpPr>
          <p:cNvPr id="4" name="3 poraštės vietos rezervavimo ženklas"/>
          <p:cNvSpPr>
            <a:spLocks noGrp="1"/>
          </p:cNvSpPr>
          <p:nvPr>
            <p:ph type="ftr" sz="quarter" idx="11"/>
          </p:nvPr>
        </p:nvSpPr>
        <p:spPr/>
        <p:txBody>
          <a:bodyPr rtlCol="0"/>
          <a:lstStyle/>
          <a:p>
            <a:pPr rtl="0"/>
            <a:endParaRPr lang="lt-LT" noProof="0"/>
          </a:p>
        </p:txBody>
      </p:sp>
      <p:sp>
        <p:nvSpPr>
          <p:cNvPr id="5" name="4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s">
    <p:spTree>
      <p:nvGrpSpPr>
        <p:cNvPr id="1" name=""/>
        <p:cNvGrpSpPr/>
        <p:nvPr/>
      </p:nvGrpSpPr>
      <p:grpSpPr>
        <a:xfrm>
          <a:off x="0" y="0"/>
          <a:ext cx="0" cy="0"/>
          <a:chOff x="0" y="0"/>
          <a:chExt cx="0" cy="0"/>
        </a:xfrm>
      </p:grpSpPr>
      <p:sp>
        <p:nvSpPr>
          <p:cNvPr id="2" name="1 datos vietos rezervavimo ženklas"/>
          <p:cNvSpPr>
            <a:spLocks noGrp="1"/>
          </p:cNvSpPr>
          <p:nvPr>
            <p:ph type="dt" sz="half" idx="10"/>
          </p:nvPr>
        </p:nvSpPr>
        <p:spPr/>
        <p:txBody>
          <a:bodyPr rtlCol="0"/>
          <a:lstStyle/>
          <a:p>
            <a:pPr rtl="0"/>
            <a:fld id="{B41E2394-8F37-4904-937C-8E9AA55BBF23}" type="datetime1">
              <a:rPr lang="lt-LT" noProof="0" smtClean="0"/>
              <a:t>2024-02-15</a:t>
            </a:fld>
            <a:endParaRPr lang="lt-LT" noProof="0"/>
          </a:p>
        </p:txBody>
      </p:sp>
      <p:sp>
        <p:nvSpPr>
          <p:cNvPr id="3" name="2 poraštės vietos rezervavimo ženklas"/>
          <p:cNvSpPr>
            <a:spLocks noGrp="1"/>
          </p:cNvSpPr>
          <p:nvPr>
            <p:ph type="ftr" sz="quarter" idx="11"/>
          </p:nvPr>
        </p:nvSpPr>
        <p:spPr/>
        <p:txBody>
          <a:bodyPr rtlCol="0"/>
          <a:lstStyle/>
          <a:p>
            <a:pPr rtl="0"/>
            <a:endParaRPr lang="lt-LT" noProof="0"/>
          </a:p>
        </p:txBody>
      </p:sp>
      <p:sp>
        <p:nvSpPr>
          <p:cNvPr id="4" name="3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su antrašte">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7085012" y="685800"/>
            <a:ext cx="3657600" cy="1371600"/>
          </a:xfrm>
        </p:spPr>
        <p:txBody>
          <a:bodyPr rtlCol="0" anchor="b">
            <a:normAutofit/>
          </a:bodyPr>
          <a:lstStyle>
            <a:lvl1pPr algn="l">
              <a:defRPr sz="2400" b="0"/>
            </a:lvl1pPr>
          </a:lstStyle>
          <a:p>
            <a:pPr rtl="0"/>
            <a:r>
              <a:rPr lang="lt-LT" noProof="0"/>
              <a:t>Spustelėkite, jei norite redaguoti ruošinio pavadinimo stilių</a:t>
            </a:r>
          </a:p>
        </p:txBody>
      </p:sp>
      <p:sp>
        <p:nvSpPr>
          <p:cNvPr id="3" name="2 turinio vietos rezervavimo ženklas"/>
          <p:cNvSpPr>
            <a:spLocks noGrp="1"/>
          </p:cNvSpPr>
          <p:nvPr>
            <p:ph idx="1" hasCustomPrompt="1"/>
          </p:nvPr>
        </p:nvSpPr>
        <p:spPr>
          <a:xfrm>
            <a:off x="684212" y="685800"/>
            <a:ext cx="5943601" cy="5308600"/>
          </a:xfrm>
        </p:spPr>
        <p:txBody>
          <a:bodyPr rtlCol="0" anchor="ctr">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teksto vietos rezervavimo ženklas"/>
          <p:cNvSpPr>
            <a:spLocks noGrp="1"/>
          </p:cNvSpPr>
          <p:nvPr>
            <p:ph type="body" sz="half" idx="2" hasCustomPrompt="1"/>
          </p:nvPr>
        </p:nvSpPr>
        <p:spPr>
          <a:xfrm>
            <a:off x="7085012" y="2209799"/>
            <a:ext cx="3657600" cy="2091267"/>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lt-LT" noProof="0"/>
              <a:t>Redaguoti šablono teksto stilius</a:t>
            </a:r>
          </a:p>
        </p:txBody>
      </p:sp>
      <p:sp>
        <p:nvSpPr>
          <p:cNvPr id="5" name="4 datos vietos rezervavimo ženklas"/>
          <p:cNvSpPr>
            <a:spLocks noGrp="1"/>
          </p:cNvSpPr>
          <p:nvPr>
            <p:ph type="dt" sz="half" idx="10"/>
          </p:nvPr>
        </p:nvSpPr>
        <p:spPr/>
        <p:txBody>
          <a:bodyPr rtlCol="0"/>
          <a:lstStyle/>
          <a:p>
            <a:pPr rtl="0"/>
            <a:fld id="{F1F06318-6A12-4B6E-8637-39131D2044F6}" type="datetime1">
              <a:rPr lang="lt-LT" noProof="0" smtClean="0"/>
              <a:t>2024-02-15</a:t>
            </a:fld>
            <a:endParaRPr lang="lt-LT" noProof="0"/>
          </a:p>
        </p:txBody>
      </p:sp>
      <p:sp>
        <p:nvSpPr>
          <p:cNvPr id="6" name="5 poraštės vietos rezervavimo ženklas"/>
          <p:cNvSpPr>
            <a:spLocks noGrp="1"/>
          </p:cNvSpPr>
          <p:nvPr>
            <p:ph type="ftr" sz="quarter" idx="11"/>
          </p:nvPr>
        </p:nvSpPr>
        <p:spPr/>
        <p:txBody>
          <a:bodyPr rtlCol="0"/>
          <a:lstStyle/>
          <a:p>
            <a:pPr rtl="0"/>
            <a:endParaRPr lang="lt-LT" noProof="0"/>
          </a:p>
        </p:txBody>
      </p:sp>
      <p:sp>
        <p:nvSpPr>
          <p:cNvPr id="7" name="6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su antrašte">
    <p:spTree>
      <p:nvGrpSpPr>
        <p:cNvPr id="1" name=""/>
        <p:cNvGrpSpPr/>
        <p:nvPr/>
      </p:nvGrpSpPr>
      <p:grpSpPr>
        <a:xfrm>
          <a:off x="0" y="0"/>
          <a:ext cx="0" cy="0"/>
          <a:chOff x="0" y="0"/>
          <a:chExt cx="0" cy="0"/>
        </a:xfrm>
      </p:grpSpPr>
      <p:sp>
        <p:nvSpPr>
          <p:cNvPr id="2" name="1 pavadinimas"/>
          <p:cNvSpPr>
            <a:spLocks noGrp="1"/>
          </p:cNvSpPr>
          <p:nvPr>
            <p:ph type="title" hasCustomPrompt="1"/>
          </p:nvPr>
        </p:nvSpPr>
        <p:spPr>
          <a:xfrm>
            <a:off x="4722812" y="1447800"/>
            <a:ext cx="6019800" cy="1143000"/>
          </a:xfrm>
        </p:spPr>
        <p:txBody>
          <a:bodyPr rtlCol="0" anchor="b">
            <a:normAutofit/>
          </a:bodyPr>
          <a:lstStyle>
            <a:lvl1pPr algn="l">
              <a:defRPr sz="2800" b="0"/>
            </a:lvl1pPr>
          </a:lstStyle>
          <a:p>
            <a:pPr rtl="0"/>
            <a:r>
              <a:rPr lang="lt-LT" noProof="0"/>
              <a:t>Spustelėkite, jei norite redaguoti ruošinio pavadinimo stilių</a:t>
            </a:r>
          </a:p>
        </p:txBody>
      </p:sp>
      <p:sp>
        <p:nvSpPr>
          <p:cNvPr id="14" name="2 paveikslėlio vietos rezervavimo ženklas"/>
          <p:cNvSpPr>
            <a:spLocks noGrp="1" noChangeAspect="1"/>
          </p:cNvSpPr>
          <p:nvPr>
            <p:ph type="pic" idx="1" hasCustomPrompt="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lt-LT" noProof="0"/>
              <a:t>Spustelėkite piktogramą, kad įtrauktumėte paveikslėlį</a:t>
            </a:r>
          </a:p>
        </p:txBody>
      </p:sp>
      <p:sp>
        <p:nvSpPr>
          <p:cNvPr id="4" name="3 teksto vietos rezervavimo ženklas"/>
          <p:cNvSpPr>
            <a:spLocks noGrp="1"/>
          </p:cNvSpPr>
          <p:nvPr>
            <p:ph type="body" sz="half" idx="2" hasCustomPrompt="1"/>
          </p:nvPr>
        </p:nvSpPr>
        <p:spPr>
          <a:xfrm>
            <a:off x="4722812" y="2777066"/>
            <a:ext cx="6021388" cy="2048933"/>
          </a:xfrm>
        </p:spPr>
        <p:txBody>
          <a:bodyPr rtlCol="0"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lt-LT" noProof="0"/>
              <a:t>Redaguoti šablono teksto stilius</a:t>
            </a:r>
          </a:p>
        </p:txBody>
      </p:sp>
      <p:sp>
        <p:nvSpPr>
          <p:cNvPr id="5" name="4 datos vietos rezervavimo ženklas"/>
          <p:cNvSpPr>
            <a:spLocks noGrp="1"/>
          </p:cNvSpPr>
          <p:nvPr>
            <p:ph type="dt" sz="half" idx="10"/>
          </p:nvPr>
        </p:nvSpPr>
        <p:spPr/>
        <p:txBody>
          <a:bodyPr rtlCol="0"/>
          <a:lstStyle/>
          <a:p>
            <a:pPr rtl="0"/>
            <a:fld id="{4CB0730B-C9C7-4F74-85CA-63B834C42BDF}" type="datetime1">
              <a:rPr lang="lt-LT" noProof="0" smtClean="0"/>
              <a:t>2024-02-15</a:t>
            </a:fld>
            <a:endParaRPr lang="lt-LT" noProof="0"/>
          </a:p>
        </p:txBody>
      </p:sp>
      <p:sp>
        <p:nvSpPr>
          <p:cNvPr id="6" name="5 poraštės vietos rezervavimo ženklas"/>
          <p:cNvSpPr>
            <a:spLocks noGrp="1"/>
          </p:cNvSpPr>
          <p:nvPr>
            <p:ph type="ftr" sz="quarter" idx="11"/>
          </p:nvPr>
        </p:nvSpPr>
        <p:spPr/>
        <p:txBody>
          <a:bodyPr rtlCol="0"/>
          <a:lstStyle/>
          <a:p>
            <a:pPr rtl="0"/>
            <a:endParaRPr lang="lt-LT" noProof="0"/>
          </a:p>
        </p:txBody>
      </p:sp>
      <p:sp>
        <p:nvSpPr>
          <p:cNvPr id="7" name="6 skaidrės numerio vietos rezervavimo ženklas"/>
          <p:cNvSpPr>
            <a:spLocks noGrp="1"/>
          </p:cNvSpPr>
          <p:nvPr>
            <p:ph type="sldNum" sz="quarter" idx="12"/>
          </p:nvPr>
        </p:nvSpPr>
        <p:spPr/>
        <p:txBody>
          <a:bodyPr rtlCol="0"/>
          <a:lstStyle/>
          <a:p>
            <a:pPr rtl="0"/>
            <a:fld id="{D57F1E4F-1CFF-5643-939E-217C01CDF565}" type="slidenum">
              <a:rPr lang="lt-LT" noProof="0" smtClean="0"/>
              <a:pPr/>
              <a:t>‹#›</a:t>
            </a:fld>
            <a:endParaRPr lang="lt-LT"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7000">
              <a:schemeClr val="tx2">
                <a:alpha val="32000"/>
                <a:lumMod val="0"/>
                <a:lumOff val="100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6 grupė"/>
          <p:cNvGrpSpPr/>
          <p:nvPr/>
        </p:nvGrpSpPr>
        <p:grpSpPr>
          <a:xfrm>
            <a:off x="9206969" y="2963333"/>
            <a:ext cx="2981858" cy="3208867"/>
            <a:chOff x="9206969" y="2963333"/>
            <a:chExt cx="2981858" cy="3208867"/>
          </a:xfrm>
        </p:grpSpPr>
        <p:cxnSp>
          <p:nvCxnSpPr>
            <p:cNvPr id="8" name="7 tiesioji jungtis"/>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8 tiesioji jungtis"/>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9 tiesioji jungtis"/>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10 tiesioji jungtis"/>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11 tiesioji jungtis"/>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1 pavadinimo vietos rezervavimo ženklas"/>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pPr rtl="0"/>
            <a:r>
              <a:rPr lang="lt-LT" noProof="0"/>
              <a:t>Spustelėkite, jei norite redaguoti ruošinio pavadinimo stilių</a:t>
            </a:r>
          </a:p>
        </p:txBody>
      </p:sp>
      <p:sp>
        <p:nvSpPr>
          <p:cNvPr id="3" name="2 teksto vietos rezervavimo ženklas"/>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rtl="0"/>
            <a:r>
              <a:rPr lang="lt-LT" noProof="0"/>
              <a:t>Redaguoti šablono teksto stilius</a:t>
            </a:r>
          </a:p>
          <a:p>
            <a:pPr lvl="1" rtl="0"/>
            <a:r>
              <a:rPr lang="lt-LT" noProof="0"/>
              <a:t>Antras lygis</a:t>
            </a:r>
          </a:p>
          <a:p>
            <a:pPr lvl="2" rtl="0"/>
            <a:r>
              <a:rPr lang="lt-LT" noProof="0"/>
              <a:t>Trečias lygis</a:t>
            </a:r>
          </a:p>
          <a:p>
            <a:pPr lvl="3" rtl="0"/>
            <a:r>
              <a:rPr lang="lt-LT" noProof="0"/>
              <a:t>Ketvirtas lygis</a:t>
            </a:r>
          </a:p>
          <a:p>
            <a:pPr lvl="4" rtl="0"/>
            <a:r>
              <a:rPr lang="lt-LT" noProof="0"/>
              <a:t>Penktas lygis</a:t>
            </a:r>
          </a:p>
        </p:txBody>
      </p:sp>
      <p:sp>
        <p:nvSpPr>
          <p:cNvPr id="4" name="3 datos vietos rezervavimo ženklas"/>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rtl="0"/>
            <a:fld id="{F8B99F47-2486-4939-9A8D-E7C3BE48861C}" type="datetime1">
              <a:rPr lang="lt-LT" noProof="0" smtClean="0"/>
              <a:t>2024-02-15</a:t>
            </a:fld>
            <a:endParaRPr lang="lt-LT" noProof="0"/>
          </a:p>
        </p:txBody>
      </p:sp>
      <p:sp>
        <p:nvSpPr>
          <p:cNvPr id="5" name="4 poraštės vietos rezervavimo ženklas"/>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rtl="0"/>
            <a:endParaRPr lang="lt-LT" noProof="0"/>
          </a:p>
        </p:txBody>
      </p:sp>
      <p:sp>
        <p:nvSpPr>
          <p:cNvPr id="6" name="5 skaidrės numerio vietos rezervavimo ženklas"/>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rtl="0"/>
            <a:fld id="{D57F1E4F-1CFF-5643-939E-217C01CDF565}" type="slidenum">
              <a:rPr lang="lt-LT" noProof="0" smtClean="0"/>
              <a:pPr/>
              <a:t>‹#›</a:t>
            </a:fld>
            <a:endParaRPr lang="lt-LT" noProof="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tauralaukis@sveikatosbiuras.lt"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6" name="65 stačiakampis">
            <a:extLst>
              <a:ext uri="{FF2B5EF4-FFF2-40B4-BE49-F238E27FC236}">
                <a16:creationId xmlns:a16="http://schemas.microsoft.com/office/drawing/2014/main" id="{C5BDD1EA-D8C1-45AF-9F0A-14A2A137BA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lt-LT"/>
          </a:p>
        </p:txBody>
      </p:sp>
      <p:sp>
        <p:nvSpPr>
          <p:cNvPr id="2" name="1 pavadinimas">
            <a:extLst>
              <a:ext uri="{FF2B5EF4-FFF2-40B4-BE49-F238E27FC236}">
                <a16:creationId xmlns:a16="http://schemas.microsoft.com/office/drawing/2014/main" id="{E36BA91D-915C-49E9-BA6D-FB9B677ACAA3}"/>
              </a:ext>
            </a:extLst>
          </p:cNvPr>
          <p:cNvSpPr>
            <a:spLocks noGrp="1"/>
          </p:cNvSpPr>
          <p:nvPr>
            <p:ph type="ctrTitle"/>
          </p:nvPr>
        </p:nvSpPr>
        <p:spPr>
          <a:xfrm>
            <a:off x="7360307" y="584255"/>
            <a:ext cx="4498399" cy="3395097"/>
          </a:xfrm>
        </p:spPr>
        <p:txBody>
          <a:bodyPr rtlCol="0">
            <a:normAutofit/>
          </a:bodyPr>
          <a:lstStyle/>
          <a:p>
            <a:pPr algn="ctr" rtl="0"/>
            <a:r>
              <a:rPr lang="lt-LT" sz="2400" b="1" dirty="0">
                <a:solidFill>
                  <a:schemeClr val="bg1"/>
                </a:solidFill>
                <a:latin typeface="Times New Roman" panose="02020603050405020304" pitchFamily="18" charset="0"/>
                <a:cs typeface="Times New Roman" panose="02020603050405020304" pitchFamily="18" charset="0"/>
              </a:rPr>
              <a:t>Klaipėdos Tauralaukio progimnaziją lankančių vaikų profilaktinių sveikatos patikrinimų </a:t>
            </a:r>
            <a:br>
              <a:rPr lang="lt-LT" sz="2400" b="1" dirty="0">
                <a:solidFill>
                  <a:schemeClr val="bg1"/>
                </a:solidFill>
                <a:latin typeface="Times New Roman" panose="02020603050405020304" pitchFamily="18" charset="0"/>
                <a:cs typeface="Times New Roman" panose="02020603050405020304" pitchFamily="18" charset="0"/>
              </a:rPr>
            </a:br>
            <a:r>
              <a:rPr lang="lt-LT" sz="2400" b="1" dirty="0">
                <a:solidFill>
                  <a:schemeClr val="bg1"/>
                </a:solidFill>
                <a:latin typeface="Times New Roman" panose="02020603050405020304" pitchFamily="18" charset="0"/>
                <a:cs typeface="Times New Roman" panose="02020603050405020304" pitchFamily="18" charset="0"/>
              </a:rPr>
              <a:t>202</a:t>
            </a:r>
            <a:r>
              <a:rPr lang="en-GB" sz="2400" b="1" dirty="0">
                <a:solidFill>
                  <a:schemeClr val="bg1"/>
                </a:solidFill>
                <a:latin typeface="Times New Roman" panose="02020603050405020304" pitchFamily="18" charset="0"/>
                <a:cs typeface="Times New Roman" panose="02020603050405020304" pitchFamily="18" charset="0"/>
              </a:rPr>
              <a:t>3</a:t>
            </a:r>
            <a:r>
              <a:rPr lang="lt-LT" sz="2400" b="1" dirty="0">
                <a:solidFill>
                  <a:schemeClr val="bg1"/>
                </a:solidFill>
                <a:latin typeface="Times New Roman" panose="02020603050405020304" pitchFamily="18" charset="0"/>
                <a:cs typeface="Times New Roman" panose="02020603050405020304" pitchFamily="18" charset="0"/>
              </a:rPr>
              <a:t> – 202</a:t>
            </a:r>
            <a:r>
              <a:rPr lang="en-GB" sz="2400" b="1" dirty="0">
                <a:solidFill>
                  <a:schemeClr val="bg1"/>
                </a:solidFill>
                <a:latin typeface="Times New Roman" panose="02020603050405020304" pitchFamily="18" charset="0"/>
                <a:cs typeface="Times New Roman" panose="02020603050405020304" pitchFamily="18" charset="0"/>
              </a:rPr>
              <a:t>4</a:t>
            </a:r>
            <a:r>
              <a:rPr lang="lt-LT" sz="2400" b="1" dirty="0">
                <a:solidFill>
                  <a:schemeClr val="bg1"/>
                </a:solidFill>
                <a:latin typeface="Times New Roman" panose="02020603050405020304" pitchFamily="18" charset="0"/>
                <a:cs typeface="Times New Roman" panose="02020603050405020304" pitchFamily="18" charset="0"/>
              </a:rPr>
              <a:t> m. M. duomenų analizė</a:t>
            </a:r>
            <a:endParaRPr lang="lt-LT" sz="2400" b="1" dirty="0">
              <a:solidFill>
                <a:schemeClr val="bg1"/>
              </a:solidFill>
            </a:endParaRPr>
          </a:p>
        </p:txBody>
      </p:sp>
      <p:sp>
        <p:nvSpPr>
          <p:cNvPr id="68" name="6 stačiakampis su įstrižai nukirptais kampais">
            <a:extLst>
              <a:ext uri="{FF2B5EF4-FFF2-40B4-BE49-F238E27FC236}">
                <a16:creationId xmlns:a16="http://schemas.microsoft.com/office/drawing/2014/main" id="{14354E08-0068-48D7-A8AD-84C7B1CF5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6575496" cy="5286838"/>
          </a:xfrm>
          <a:prstGeom prst="snip2DiagRect">
            <a:avLst>
              <a:gd name="adj1" fmla="val 10787"/>
              <a:gd name="adj2" fmla="val 0"/>
            </a:avLst>
          </a:prstGeom>
          <a:solidFill>
            <a:schemeClr val="tx1"/>
          </a:solidFill>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lt-LT"/>
          </a:p>
        </p:txBody>
      </p:sp>
      <p:pic>
        <p:nvPicPr>
          <p:cNvPr id="5" name="4 paveikslėlis" descr="Studentas prie rašymo stalo">
            <a:extLst>
              <a:ext uri="{FF2B5EF4-FFF2-40B4-BE49-F238E27FC236}">
                <a16:creationId xmlns:a16="http://schemas.microsoft.com/office/drawing/2014/main" id="{DB01D247-521D-46B2-B29A-935ED000F01B}"/>
              </a:ext>
            </a:extLst>
          </p:cNvPr>
          <p:cNvPicPr>
            <a:picLocks noChangeAspect="1"/>
          </p:cNvPicPr>
          <p:nvPr/>
        </p:nvPicPr>
        <p:blipFill rotWithShape="1">
          <a:blip r:embed="rId3"/>
          <a:srcRect l="15725" r="476" b="1"/>
          <a:stretch/>
        </p:blipFill>
        <p:spPr>
          <a:xfrm>
            <a:off x="1160211" y="1046605"/>
            <a:ext cx="4396855" cy="3489159"/>
          </a:xfrm>
          <a:custGeom>
            <a:avLst/>
            <a:gdLst>
              <a:gd name="connsiteX0" fmla="*/ 534609 w 6245352"/>
              <a:gd name="connsiteY0" fmla="*/ 0 h 4956048"/>
              <a:gd name="connsiteX1" fmla="*/ 6245352 w 6245352"/>
              <a:gd name="connsiteY1" fmla="*/ 0 h 4956048"/>
              <a:gd name="connsiteX2" fmla="*/ 6245352 w 6245352"/>
              <a:gd name="connsiteY2" fmla="*/ 4421439 h 4956048"/>
              <a:gd name="connsiteX3" fmla="*/ 5710743 w 6245352"/>
              <a:gd name="connsiteY3" fmla="*/ 4956048 h 4956048"/>
              <a:gd name="connsiteX4" fmla="*/ 0 w 6245352"/>
              <a:gd name="connsiteY4" fmla="*/ 4956048 h 4956048"/>
              <a:gd name="connsiteX5" fmla="*/ 0 w 6245352"/>
              <a:gd name="connsiteY5" fmla="*/ 534609 h 4956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5352" h="4956048">
                <a:moveTo>
                  <a:pt x="534609" y="0"/>
                </a:moveTo>
                <a:lnTo>
                  <a:pt x="6245352" y="0"/>
                </a:lnTo>
                <a:lnTo>
                  <a:pt x="6245352" y="4421439"/>
                </a:lnTo>
                <a:lnTo>
                  <a:pt x="5710743" y="4956048"/>
                </a:lnTo>
                <a:lnTo>
                  <a:pt x="0" y="4956048"/>
                </a:lnTo>
                <a:lnTo>
                  <a:pt x="0" y="534609"/>
                </a:lnTo>
                <a:close/>
              </a:path>
            </a:pathLst>
          </a:custGeom>
        </p:spPr>
      </p:pic>
      <p:grpSp>
        <p:nvGrpSpPr>
          <p:cNvPr id="70" name="69 grupė">
            <a:extLst>
              <a:ext uri="{FF2B5EF4-FFF2-40B4-BE49-F238E27FC236}">
                <a16:creationId xmlns:a16="http://schemas.microsoft.com/office/drawing/2014/main" id="{A779F34F-2960-4B81-BA08-445B6F6A0C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71" name="70 tiesioji jungtis">
              <a:extLst>
                <a:ext uri="{FF2B5EF4-FFF2-40B4-BE49-F238E27FC236}">
                  <a16:creationId xmlns:a16="http://schemas.microsoft.com/office/drawing/2014/main" id="{10A57ACC-416F-4A5D-B7F7-DDA9886A3A6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2" name="71 tiesioji jungtis">
              <a:extLst>
                <a:ext uri="{FF2B5EF4-FFF2-40B4-BE49-F238E27FC236}">
                  <a16:creationId xmlns:a16="http://schemas.microsoft.com/office/drawing/2014/main" id="{26522B4F-50C4-4FCE-8AE2-3789D63ED33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3" name="72 tiesioji jungtis">
              <a:extLst>
                <a:ext uri="{FF2B5EF4-FFF2-40B4-BE49-F238E27FC236}">
                  <a16:creationId xmlns:a16="http://schemas.microsoft.com/office/drawing/2014/main" id="{2C3978FC-B5D1-42BE-B086-BC2A733D58F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4" name="73 tiesioji jungtis">
              <a:extLst>
                <a:ext uri="{FF2B5EF4-FFF2-40B4-BE49-F238E27FC236}">
                  <a16:creationId xmlns:a16="http://schemas.microsoft.com/office/drawing/2014/main" id="{ACED99F1-340D-4970-8E66-3B28E927112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5" name="74 tiesioji jungtis">
              <a:extLst>
                <a:ext uri="{FF2B5EF4-FFF2-40B4-BE49-F238E27FC236}">
                  <a16:creationId xmlns:a16="http://schemas.microsoft.com/office/drawing/2014/main" id="{50A54E39-63C0-4847-A766-C6B74FEB48D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780818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1921933"/>
            <a:ext cx="8534400" cy="1507067"/>
          </a:xfrm>
        </p:spPr>
        <p:txBody>
          <a:bodyPr>
            <a:normAutofit/>
          </a:bodyPr>
          <a:lstStyle/>
          <a:p>
            <a:pPr algn="ctr"/>
            <a:r>
              <a:rPr lang="lt-LT" sz="3200" dirty="0">
                <a:solidFill>
                  <a:schemeClr val="bg1"/>
                </a:solidFill>
                <a:latin typeface="Times New Roman" panose="02020603050405020304" pitchFamily="18" charset="0"/>
                <a:cs typeface="Times New Roman" panose="02020603050405020304" pitchFamily="18" charset="0"/>
              </a:rPr>
              <a:t>FIZINIO LAVINIMO GRUPĖS</a:t>
            </a:r>
          </a:p>
        </p:txBody>
      </p:sp>
    </p:spTree>
    <p:extLst>
      <p:ext uri="{BB962C8B-B14F-4D97-AF65-F5344CB8AC3E}">
        <p14:creationId xmlns:p14="http://schemas.microsoft.com/office/powerpoint/2010/main" val="1139697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617465" y="348965"/>
            <a:ext cx="8534400" cy="1507067"/>
          </a:xfrm>
        </p:spPr>
        <p:txBody>
          <a:bodyPr>
            <a:normAutofit/>
          </a:bodyPr>
          <a:lstStyle/>
          <a:p>
            <a:pPr algn="ctr"/>
            <a:r>
              <a:rPr lang="lt-LT" altLang="lt-LT" sz="2400" b="1" dirty="0">
                <a:solidFill>
                  <a:schemeClr val="bg1"/>
                </a:solidFill>
                <a:latin typeface="Times New Roman" pitchFamily="18" charset="0"/>
                <a:cs typeface="Times New Roman" pitchFamily="18" charset="0"/>
              </a:rPr>
              <a:t>Vaikų pasiskirstymas pagal fizinio ugdymo grupes </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2021-2023 m. M. (proc.)</a:t>
            </a:r>
            <a:endParaRPr lang="lt-LT" sz="2400" dirty="0">
              <a:solidFill>
                <a:schemeClr val="bg1"/>
              </a:solidFill>
            </a:endParaRPr>
          </a:p>
        </p:txBody>
      </p:sp>
      <p:graphicFrame>
        <p:nvGraphicFramePr>
          <p:cNvPr id="4" name="Turinio vietos rezervavimo ženklas 3">
            <a:extLst>
              <a:ext uri="{FF2B5EF4-FFF2-40B4-BE49-F238E27FC236}">
                <a16:creationId xmlns:a16="http://schemas.microsoft.com/office/drawing/2014/main" id="{BE6154AF-C4D4-408D-9D41-1654A51218C1}"/>
              </a:ext>
            </a:extLst>
          </p:cNvPr>
          <p:cNvGraphicFramePr>
            <a:graphicFrameLocks noGrp="1"/>
          </p:cNvGraphicFramePr>
          <p:nvPr>
            <p:ph idx="1"/>
            <p:extLst>
              <p:ext uri="{D42A27DB-BD31-4B8C-83A1-F6EECF244321}">
                <p14:modId xmlns:p14="http://schemas.microsoft.com/office/powerpoint/2010/main" val="3547715545"/>
              </p:ext>
            </p:extLst>
          </p:nvPr>
        </p:nvGraphicFramePr>
        <p:xfrm>
          <a:off x="1617663" y="2306638"/>
          <a:ext cx="8534400" cy="3616325"/>
        </p:xfrm>
        <a:graphic>
          <a:graphicData uri="http://schemas.openxmlformats.org/drawingml/2006/chart">
            <c:chart xmlns:c="http://schemas.openxmlformats.org/drawingml/2006/chart" xmlns:r="http://schemas.openxmlformats.org/officeDocument/2006/relationships" r:id="rId2"/>
          </a:graphicData>
        </a:graphic>
      </p:graphicFrame>
      <p:sp>
        <p:nvSpPr>
          <p:cNvPr id="7" name="Stačiakampis 6">
            <a:extLst>
              <a:ext uri="{FF2B5EF4-FFF2-40B4-BE49-F238E27FC236}">
                <a16:creationId xmlns:a16="http://schemas.microsoft.com/office/drawing/2014/main" id="{3514BA12-E0D3-4783-B512-9331ED9CC709}"/>
              </a:ext>
            </a:extLst>
          </p:cNvPr>
          <p:cNvSpPr/>
          <p:nvPr/>
        </p:nvSpPr>
        <p:spPr>
          <a:xfrm>
            <a:off x="690483" y="6116030"/>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4245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2675466"/>
            <a:ext cx="8534400" cy="1507067"/>
          </a:xfrm>
        </p:spPr>
        <p:txBody>
          <a:bodyPr>
            <a:normAutofit/>
          </a:bodyPr>
          <a:lstStyle/>
          <a:p>
            <a:pPr algn="ctr"/>
            <a:r>
              <a:rPr lang="lt-LT" sz="3200" dirty="0">
                <a:solidFill>
                  <a:schemeClr val="bg1"/>
                </a:solidFill>
                <a:latin typeface="Times New Roman" panose="02020603050405020304" pitchFamily="18" charset="0"/>
                <a:cs typeface="Times New Roman" panose="02020603050405020304" pitchFamily="18" charset="0"/>
              </a:rPr>
              <a:t>DANTŲ BŪKLĖ</a:t>
            </a:r>
          </a:p>
        </p:txBody>
      </p:sp>
    </p:spTree>
    <p:extLst>
      <p:ext uri="{BB962C8B-B14F-4D97-AF65-F5344CB8AC3E}">
        <p14:creationId xmlns:p14="http://schemas.microsoft.com/office/powerpoint/2010/main" val="2116111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235844"/>
            <a:ext cx="8534400" cy="1083909"/>
          </a:xfrm>
        </p:spPr>
        <p:txBody>
          <a:bodyPr>
            <a:normAutofit/>
          </a:bodyPr>
          <a:lstStyle/>
          <a:p>
            <a:pPr algn="ctr"/>
            <a:r>
              <a:rPr lang="lt-LT" altLang="lt-LT" sz="2400" b="1" dirty="0">
                <a:solidFill>
                  <a:schemeClr val="bg1"/>
                </a:solidFill>
                <a:latin typeface="Times New Roman" pitchFamily="18" charset="0"/>
                <a:cs typeface="Times New Roman" pitchFamily="18" charset="0"/>
              </a:rPr>
              <a:t>Dantų ėduonies intensyvumo (</a:t>
            </a:r>
            <a:r>
              <a:rPr lang="en-US" altLang="lt-LT" sz="2400" b="1" dirty="0" err="1">
                <a:solidFill>
                  <a:schemeClr val="bg1"/>
                </a:solidFill>
                <a:latin typeface="Times New Roman" pitchFamily="18" charset="0"/>
                <a:cs typeface="Times New Roman" pitchFamily="18" charset="0"/>
              </a:rPr>
              <a:t>kpi+KPI</a:t>
            </a:r>
            <a:r>
              <a:rPr lang="lt-LT" altLang="lt-LT" sz="2400" b="1" dirty="0">
                <a:solidFill>
                  <a:schemeClr val="bg1"/>
                </a:solidFill>
                <a:latin typeface="Times New Roman" pitchFamily="18" charset="0"/>
                <a:cs typeface="Times New Roman" pitchFamily="18" charset="0"/>
              </a:rPr>
              <a:t>)</a:t>
            </a:r>
            <a:r>
              <a:rPr lang="en-US" altLang="lt-LT" sz="2400" b="1" dirty="0">
                <a:solidFill>
                  <a:schemeClr val="bg1"/>
                </a:solidFill>
                <a:latin typeface="Times New Roman" pitchFamily="18" charset="0"/>
                <a:cs typeface="Times New Roman" pitchFamily="18" charset="0"/>
              </a:rPr>
              <a:t> </a:t>
            </a:r>
            <a:r>
              <a:rPr lang="en-US" altLang="lt-LT" sz="2400" b="1" dirty="0" err="1">
                <a:solidFill>
                  <a:schemeClr val="bg1"/>
                </a:solidFill>
                <a:latin typeface="Times New Roman" pitchFamily="18" charset="0"/>
                <a:cs typeface="Times New Roman" pitchFamily="18" charset="0"/>
              </a:rPr>
              <a:t>indeksas</a:t>
            </a:r>
            <a:r>
              <a:rPr lang="en-US" altLang="lt-LT" sz="2400" b="1" dirty="0">
                <a:solidFill>
                  <a:schemeClr val="bg1"/>
                </a:solidFill>
                <a:latin typeface="Times New Roman" pitchFamily="18" charset="0"/>
                <a:cs typeface="Times New Roman" pitchFamily="18" charset="0"/>
              </a:rPr>
              <a:t> </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20</a:t>
            </a:r>
            <a:r>
              <a:rPr lang="en-US" altLang="lt-LT" sz="2400" b="1" dirty="0">
                <a:solidFill>
                  <a:schemeClr val="bg1"/>
                </a:solidFill>
                <a:latin typeface="Times New Roman" pitchFamily="18" charset="0"/>
                <a:cs typeface="Times New Roman" pitchFamily="18" charset="0"/>
              </a:rPr>
              <a:t>2</a:t>
            </a:r>
            <a:r>
              <a:rPr lang="lt-LT" altLang="lt-LT" sz="2400" b="1" dirty="0">
                <a:solidFill>
                  <a:schemeClr val="bg1"/>
                </a:solidFill>
                <a:latin typeface="Times New Roman" pitchFamily="18" charset="0"/>
                <a:cs typeface="Times New Roman" pitchFamily="18" charset="0"/>
              </a:rPr>
              <a:t>3</a:t>
            </a:r>
            <a:r>
              <a:rPr lang="en-US" altLang="lt-LT" sz="2400" b="1" dirty="0">
                <a:solidFill>
                  <a:schemeClr val="bg1"/>
                </a:solidFill>
                <a:latin typeface="Times New Roman" pitchFamily="18" charset="0"/>
                <a:cs typeface="Times New Roman" pitchFamily="18" charset="0"/>
              </a:rPr>
              <a:t>/</a:t>
            </a:r>
            <a:r>
              <a:rPr lang="lt-LT" altLang="lt-LT" sz="2400" b="1" dirty="0">
                <a:solidFill>
                  <a:schemeClr val="bg1"/>
                </a:solidFill>
                <a:latin typeface="Times New Roman" pitchFamily="18" charset="0"/>
                <a:cs typeface="Times New Roman" pitchFamily="18" charset="0"/>
              </a:rPr>
              <a:t>2024 m. m. (1)</a:t>
            </a:r>
            <a:endParaRPr lang="lt-LT" sz="2400" dirty="0">
              <a:solidFill>
                <a:schemeClr val="bg1"/>
              </a:solidFill>
            </a:endParaRPr>
          </a:p>
        </p:txBody>
      </p:sp>
      <p:graphicFrame>
        <p:nvGraphicFramePr>
          <p:cNvPr id="4" name="Content Placeholder 5">
            <a:extLst>
              <a:ext uri="{FF2B5EF4-FFF2-40B4-BE49-F238E27FC236}">
                <a16:creationId xmlns:a16="http://schemas.microsoft.com/office/drawing/2014/main" id="{7FF68056-080D-4C94-858A-DEDAC6E4DA3D}"/>
              </a:ext>
            </a:extLst>
          </p:cNvPr>
          <p:cNvGraphicFramePr>
            <a:graphicFrameLocks noGrp="1"/>
          </p:cNvGraphicFramePr>
          <p:nvPr>
            <p:ph idx="1"/>
            <p:extLst>
              <p:ext uri="{D42A27DB-BD31-4B8C-83A1-F6EECF244321}">
                <p14:modId xmlns:p14="http://schemas.microsoft.com/office/powerpoint/2010/main" val="1601340124"/>
              </p:ext>
            </p:extLst>
          </p:nvPr>
        </p:nvGraphicFramePr>
        <p:xfrm>
          <a:off x="554244" y="1785308"/>
          <a:ext cx="11344386" cy="4112572"/>
        </p:xfrm>
        <a:graphic>
          <a:graphicData uri="http://schemas.openxmlformats.org/drawingml/2006/chart">
            <c:chart xmlns:c="http://schemas.openxmlformats.org/drawingml/2006/chart" xmlns:r="http://schemas.openxmlformats.org/officeDocument/2006/relationships" r:id="rId2"/>
          </a:graphicData>
        </a:graphic>
      </p:graphicFrame>
      <p:sp>
        <p:nvSpPr>
          <p:cNvPr id="7" name="Stačiakampis 6">
            <a:extLst>
              <a:ext uri="{FF2B5EF4-FFF2-40B4-BE49-F238E27FC236}">
                <a16:creationId xmlns:a16="http://schemas.microsoft.com/office/drawing/2014/main" id="{9781B5E7-AF02-4562-A2FB-3BA2D3A5C3A1}"/>
              </a:ext>
            </a:extLst>
          </p:cNvPr>
          <p:cNvSpPr/>
          <p:nvPr/>
        </p:nvSpPr>
        <p:spPr>
          <a:xfrm>
            <a:off x="690483" y="6116030"/>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6152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a:extLst>
              <a:ext uri="{FF2B5EF4-FFF2-40B4-BE49-F238E27FC236}">
                <a16:creationId xmlns:a16="http://schemas.microsoft.com/office/drawing/2014/main" id="{39B889DE-D325-402A-B0B6-3DE4E6F9775B}"/>
              </a:ext>
            </a:extLst>
          </p:cNvPr>
          <p:cNvGraphicFramePr>
            <a:graphicFrameLocks noGrp="1"/>
          </p:cNvGraphicFramePr>
          <p:nvPr>
            <p:ph idx="1"/>
            <p:extLst>
              <p:ext uri="{D42A27DB-BD31-4B8C-83A1-F6EECF244321}">
                <p14:modId xmlns:p14="http://schemas.microsoft.com/office/powerpoint/2010/main" val="3392271895"/>
              </p:ext>
            </p:extLst>
          </p:nvPr>
        </p:nvGraphicFramePr>
        <p:xfrm>
          <a:off x="1828800" y="2411413"/>
          <a:ext cx="8534400" cy="3616325"/>
        </p:xfrm>
        <a:graphic>
          <a:graphicData uri="http://schemas.openxmlformats.org/drawingml/2006/chart">
            <c:chart xmlns:c="http://schemas.openxmlformats.org/drawingml/2006/chart" xmlns:r="http://schemas.openxmlformats.org/officeDocument/2006/relationships" r:id="rId2"/>
          </a:graphicData>
        </a:graphic>
      </p:graphicFrame>
      <p:sp>
        <p:nvSpPr>
          <p:cNvPr id="5" name="Rounded Rectangle 1">
            <a:extLst>
              <a:ext uri="{FF2B5EF4-FFF2-40B4-BE49-F238E27FC236}">
                <a16:creationId xmlns:a16="http://schemas.microsoft.com/office/drawing/2014/main" id="{D78A5291-5BD6-4F7C-8A4F-F5B66493C6F5}"/>
              </a:ext>
            </a:extLst>
          </p:cNvPr>
          <p:cNvSpPr/>
          <p:nvPr/>
        </p:nvSpPr>
        <p:spPr>
          <a:xfrm>
            <a:off x="9224483" y="1162760"/>
            <a:ext cx="2592288" cy="1461204"/>
          </a:xfrm>
          <a:prstGeom prst="roundRect">
            <a:avLst/>
          </a:prstGeom>
          <a:solidFill>
            <a:schemeClr val="tx1">
              <a:lumMod val="95000"/>
            </a:schemeClr>
          </a:solidFill>
          <a:ln w="25400" cap="flat" cmpd="sng" algn="ctr">
            <a:solidFill>
              <a:srgbClr val="4F81BD">
                <a:shade val="50000"/>
              </a:srgbClr>
            </a:solid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s-ES_tradnl" sz="1400" b="1"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es-ES_tradnl" sz="1400" b="1"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kpi+KPI indekso ribos: </a:t>
            </a:r>
          </a:p>
          <a:p>
            <a:pPr marL="0" marR="0" lvl="0" indent="0" defTabSz="914400" eaLnBrk="1" fontAlgn="base" latinLnBrk="0" hangingPunct="1">
              <a:lnSpc>
                <a:spcPct val="100000"/>
              </a:lnSpc>
              <a:spcBef>
                <a:spcPct val="0"/>
              </a:spcBef>
              <a:spcAft>
                <a:spcPct val="0"/>
              </a:spcAft>
              <a:buClrTx/>
              <a:buSzTx/>
              <a:buFontTx/>
              <a:buNone/>
              <a:tabLst/>
              <a:defRPr/>
            </a:pPr>
            <a:r>
              <a:rPr kumimoji="0" lang="es-ES_tradnl"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Labai žemas - mažiau nei 1,2.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Žemas - 1,2-2,6.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Vidutinis 2,7-4,4.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Aukštas 4,5-6,5. </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Labai aukštas - daugiau nei 6,5</a:t>
            </a:r>
            <a:r>
              <a:rPr kumimoji="0" lang="en-US" sz="1600" b="0" i="0" u="none" strike="noStrike" kern="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kumimoji="0" lang="lt-LT" altLang="lt-LT" sz="1600" b="0" i="1" u="none" strike="noStrike" kern="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6" name="Pavadinimas 1">
            <a:extLst>
              <a:ext uri="{FF2B5EF4-FFF2-40B4-BE49-F238E27FC236}">
                <a16:creationId xmlns:a16="http://schemas.microsoft.com/office/drawing/2014/main" id="{67CF945E-5ECB-4CC0-9101-C44A228FCFD5}"/>
              </a:ext>
            </a:extLst>
          </p:cNvPr>
          <p:cNvSpPr>
            <a:spLocks noGrp="1"/>
          </p:cNvSpPr>
          <p:nvPr>
            <p:ph type="title"/>
          </p:nvPr>
        </p:nvSpPr>
        <p:spPr>
          <a:xfrm>
            <a:off x="1828800" y="269875"/>
            <a:ext cx="8534400" cy="1067435"/>
          </a:xfrm>
          <a:noFill/>
        </p:spPr>
        <p:txBody>
          <a:bodyPr>
            <a:normAutofit/>
          </a:bodyPr>
          <a:lstStyle/>
          <a:p>
            <a:pPr algn="ctr"/>
            <a:r>
              <a:rPr lang="lt-LT" altLang="lt-LT" sz="2400" b="1" dirty="0">
                <a:solidFill>
                  <a:schemeClr val="bg1"/>
                </a:solidFill>
                <a:latin typeface="Times New Roman" pitchFamily="18" charset="0"/>
                <a:cs typeface="Times New Roman" pitchFamily="18" charset="0"/>
              </a:rPr>
              <a:t>Dantų ėduonies intensyvumo (</a:t>
            </a:r>
            <a:r>
              <a:rPr lang="en-US" altLang="lt-LT" sz="2400" b="1" dirty="0" err="1">
                <a:solidFill>
                  <a:schemeClr val="bg1"/>
                </a:solidFill>
                <a:latin typeface="Times New Roman" pitchFamily="18" charset="0"/>
                <a:cs typeface="Times New Roman" pitchFamily="18" charset="0"/>
              </a:rPr>
              <a:t>kpi+KPI</a:t>
            </a:r>
            <a:r>
              <a:rPr lang="lt-LT" altLang="lt-LT" sz="2400" b="1" dirty="0">
                <a:solidFill>
                  <a:schemeClr val="bg1"/>
                </a:solidFill>
                <a:latin typeface="Times New Roman" pitchFamily="18" charset="0"/>
                <a:cs typeface="Times New Roman" pitchFamily="18" charset="0"/>
              </a:rPr>
              <a:t>)</a:t>
            </a:r>
            <a:r>
              <a:rPr lang="en-US" altLang="lt-LT" sz="2400" b="1" dirty="0">
                <a:solidFill>
                  <a:schemeClr val="bg1"/>
                </a:solidFill>
                <a:latin typeface="Times New Roman" pitchFamily="18" charset="0"/>
                <a:cs typeface="Times New Roman" pitchFamily="18" charset="0"/>
              </a:rPr>
              <a:t> </a:t>
            </a:r>
            <a:r>
              <a:rPr lang="en-US" altLang="lt-LT" sz="2400" b="1" dirty="0" err="1">
                <a:solidFill>
                  <a:schemeClr val="bg1"/>
                </a:solidFill>
                <a:latin typeface="Times New Roman" pitchFamily="18" charset="0"/>
                <a:cs typeface="Times New Roman" pitchFamily="18" charset="0"/>
              </a:rPr>
              <a:t>indeksas</a:t>
            </a:r>
            <a:r>
              <a:rPr lang="en-US" altLang="lt-LT" sz="2400" b="1" dirty="0">
                <a:solidFill>
                  <a:schemeClr val="bg1"/>
                </a:solidFill>
                <a:latin typeface="Times New Roman" pitchFamily="18" charset="0"/>
                <a:cs typeface="Times New Roman" pitchFamily="18" charset="0"/>
              </a:rPr>
              <a:t> </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20</a:t>
            </a:r>
            <a:r>
              <a:rPr lang="en-US" altLang="lt-LT" sz="2400" b="1" dirty="0">
                <a:solidFill>
                  <a:schemeClr val="bg1"/>
                </a:solidFill>
                <a:latin typeface="Times New Roman" pitchFamily="18" charset="0"/>
                <a:cs typeface="Times New Roman" pitchFamily="18" charset="0"/>
              </a:rPr>
              <a:t>2</a:t>
            </a:r>
            <a:r>
              <a:rPr lang="lt-LT" altLang="lt-LT" sz="2400" b="1" dirty="0">
                <a:solidFill>
                  <a:schemeClr val="bg1"/>
                </a:solidFill>
                <a:latin typeface="Times New Roman" pitchFamily="18" charset="0"/>
                <a:cs typeface="Times New Roman" pitchFamily="18" charset="0"/>
              </a:rPr>
              <a:t>3</a:t>
            </a:r>
            <a:r>
              <a:rPr lang="en-US" altLang="lt-LT" sz="2400" b="1" dirty="0">
                <a:solidFill>
                  <a:schemeClr val="bg1"/>
                </a:solidFill>
                <a:latin typeface="Times New Roman" pitchFamily="18" charset="0"/>
                <a:cs typeface="Times New Roman" pitchFamily="18" charset="0"/>
              </a:rPr>
              <a:t>/</a:t>
            </a:r>
            <a:r>
              <a:rPr lang="lt-LT" altLang="lt-LT" sz="2400" b="1" dirty="0">
                <a:solidFill>
                  <a:schemeClr val="bg1"/>
                </a:solidFill>
                <a:latin typeface="Times New Roman" pitchFamily="18" charset="0"/>
                <a:cs typeface="Times New Roman" pitchFamily="18" charset="0"/>
              </a:rPr>
              <a:t>2024 </a:t>
            </a:r>
            <a:r>
              <a:rPr lang="lt-LT" altLang="lt-LT" sz="2400" b="1">
                <a:solidFill>
                  <a:schemeClr val="bg1"/>
                </a:solidFill>
                <a:latin typeface="Times New Roman" pitchFamily="18" charset="0"/>
                <a:cs typeface="Times New Roman" pitchFamily="18" charset="0"/>
              </a:rPr>
              <a:t>m.m</a:t>
            </a:r>
            <a:r>
              <a:rPr lang="lt-LT" altLang="lt-LT" sz="2400" b="1" dirty="0">
                <a:solidFill>
                  <a:schemeClr val="bg1"/>
                </a:solidFill>
                <a:latin typeface="Times New Roman" pitchFamily="18" charset="0"/>
                <a:cs typeface="Times New Roman" pitchFamily="18" charset="0"/>
              </a:rPr>
              <a:t>. (2)</a:t>
            </a:r>
            <a:endParaRPr lang="lt-LT" sz="2400" dirty="0">
              <a:solidFill>
                <a:schemeClr val="bg1"/>
              </a:solidFill>
            </a:endParaRPr>
          </a:p>
        </p:txBody>
      </p:sp>
    </p:spTree>
    <p:extLst>
      <p:ext uri="{BB962C8B-B14F-4D97-AF65-F5344CB8AC3E}">
        <p14:creationId xmlns:p14="http://schemas.microsoft.com/office/powerpoint/2010/main" val="29408621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712912" y="418253"/>
            <a:ext cx="8534400" cy="930488"/>
          </a:xfrm>
        </p:spPr>
        <p:txBody>
          <a:bodyPr>
            <a:normAutofit/>
          </a:bodyPr>
          <a:lstStyle/>
          <a:p>
            <a:pPr algn="ctr"/>
            <a:r>
              <a:rPr lang="en-US" altLang="lt-LT" sz="2400" b="1" dirty="0" err="1">
                <a:solidFill>
                  <a:schemeClr val="bg1"/>
                </a:solidFill>
                <a:latin typeface="Times New Roman" pitchFamily="18" charset="0"/>
                <a:cs typeface="Times New Roman" pitchFamily="18" charset="0"/>
              </a:rPr>
              <a:t>Vaikai</a:t>
            </a:r>
            <a:r>
              <a:rPr lang="en-US" altLang="lt-LT" sz="2400" b="1" dirty="0">
                <a:solidFill>
                  <a:schemeClr val="bg1"/>
                </a:solidFill>
                <a:latin typeface="Times New Roman" pitchFamily="18" charset="0"/>
                <a:cs typeface="Times New Roman" pitchFamily="18" charset="0"/>
              </a:rPr>
              <a:t>, </a:t>
            </a:r>
            <a:r>
              <a:rPr lang="en-US" altLang="lt-LT" sz="2400" b="1" dirty="0" err="1">
                <a:solidFill>
                  <a:schemeClr val="bg1"/>
                </a:solidFill>
                <a:latin typeface="Times New Roman" pitchFamily="18" charset="0"/>
                <a:cs typeface="Times New Roman" pitchFamily="18" charset="0"/>
              </a:rPr>
              <a:t>turintys</a:t>
            </a:r>
            <a:r>
              <a:rPr lang="en-US" altLang="lt-LT" sz="2400" b="1" dirty="0">
                <a:solidFill>
                  <a:schemeClr val="bg1"/>
                </a:solidFill>
                <a:latin typeface="Times New Roman" pitchFamily="18" charset="0"/>
                <a:cs typeface="Times New Roman" pitchFamily="18" charset="0"/>
              </a:rPr>
              <a:t> </a:t>
            </a:r>
            <a:r>
              <a:rPr lang="en-US" altLang="lt-LT" sz="2400" b="1" dirty="0" err="1">
                <a:solidFill>
                  <a:schemeClr val="bg1"/>
                </a:solidFill>
                <a:latin typeface="Times New Roman" pitchFamily="18" charset="0"/>
                <a:cs typeface="Times New Roman" pitchFamily="18" charset="0"/>
              </a:rPr>
              <a:t>sveikus</a:t>
            </a:r>
            <a:r>
              <a:rPr lang="en-US" altLang="lt-LT" sz="2400" b="1" dirty="0">
                <a:solidFill>
                  <a:schemeClr val="bg1"/>
                </a:solidFill>
                <a:latin typeface="Times New Roman" pitchFamily="18" charset="0"/>
                <a:cs typeface="Times New Roman" pitchFamily="18" charset="0"/>
              </a:rPr>
              <a:t> </a:t>
            </a:r>
            <a:r>
              <a:rPr lang="en-US" altLang="lt-LT" sz="2400" b="1" dirty="0" err="1">
                <a:solidFill>
                  <a:schemeClr val="bg1"/>
                </a:solidFill>
                <a:latin typeface="Times New Roman" pitchFamily="18" charset="0"/>
                <a:cs typeface="Times New Roman" pitchFamily="18" charset="0"/>
              </a:rPr>
              <a:t>dantis</a:t>
            </a:r>
            <a:r>
              <a:rPr lang="en-US" altLang="lt-LT" sz="2400" b="1" dirty="0">
                <a:solidFill>
                  <a:schemeClr val="bg1"/>
                </a:solidFill>
                <a:latin typeface="Times New Roman" pitchFamily="18" charset="0"/>
                <a:cs typeface="Times New Roman" pitchFamily="18" charset="0"/>
              </a:rPr>
              <a:t>, </a:t>
            </a:r>
            <a:br>
              <a:rPr lang="lt-LT" altLang="lt-LT" sz="2400" b="1" dirty="0">
                <a:solidFill>
                  <a:schemeClr val="bg1"/>
                </a:solidFill>
                <a:latin typeface="Times New Roman" pitchFamily="18" charset="0"/>
                <a:cs typeface="Times New Roman" pitchFamily="18" charset="0"/>
              </a:rPr>
            </a:br>
            <a:r>
              <a:rPr lang="en-US" altLang="lt-LT" sz="2400" b="1" dirty="0">
                <a:solidFill>
                  <a:schemeClr val="bg1"/>
                </a:solidFill>
                <a:latin typeface="Times New Roman" pitchFamily="18" charset="0"/>
                <a:cs typeface="Times New Roman" pitchFamily="18" charset="0"/>
              </a:rPr>
              <a:t>202</a:t>
            </a:r>
            <a:r>
              <a:rPr lang="lt-LT" altLang="lt-LT" sz="2400" b="1" dirty="0">
                <a:solidFill>
                  <a:schemeClr val="bg1"/>
                </a:solidFill>
                <a:latin typeface="Times New Roman" pitchFamily="18" charset="0"/>
                <a:cs typeface="Times New Roman" pitchFamily="18" charset="0"/>
              </a:rPr>
              <a:t>3</a:t>
            </a:r>
            <a:r>
              <a:rPr lang="en-US" altLang="lt-LT" sz="2400" b="1" dirty="0">
                <a:solidFill>
                  <a:schemeClr val="bg1"/>
                </a:solidFill>
                <a:latin typeface="Times New Roman" pitchFamily="18" charset="0"/>
                <a:cs typeface="Times New Roman" pitchFamily="18" charset="0"/>
              </a:rPr>
              <a:t>/202</a:t>
            </a:r>
            <a:r>
              <a:rPr lang="lt-LT" altLang="lt-LT" sz="2400" b="1" dirty="0">
                <a:solidFill>
                  <a:schemeClr val="bg1"/>
                </a:solidFill>
                <a:latin typeface="Times New Roman" pitchFamily="18" charset="0"/>
                <a:cs typeface="Times New Roman" pitchFamily="18" charset="0"/>
              </a:rPr>
              <a:t>4</a:t>
            </a:r>
            <a:r>
              <a:rPr lang="en-US" altLang="lt-LT" sz="2400" b="1" dirty="0">
                <a:solidFill>
                  <a:schemeClr val="bg1"/>
                </a:solidFill>
                <a:latin typeface="Times New Roman" pitchFamily="18" charset="0"/>
                <a:cs typeface="Times New Roman" pitchFamily="18" charset="0"/>
              </a:rPr>
              <a:t> </a:t>
            </a:r>
            <a:r>
              <a:rPr lang="en-US" altLang="lt-LT" sz="2400" b="1" dirty="0" err="1">
                <a:solidFill>
                  <a:schemeClr val="bg1"/>
                </a:solidFill>
                <a:latin typeface="Times New Roman" pitchFamily="18" charset="0"/>
                <a:cs typeface="Times New Roman" pitchFamily="18" charset="0"/>
              </a:rPr>
              <a:t>m.m.</a:t>
            </a:r>
            <a:endParaRPr lang="lt-LT" sz="2400" dirty="0">
              <a:solidFill>
                <a:schemeClr val="bg1"/>
              </a:solidFill>
            </a:endParaRPr>
          </a:p>
        </p:txBody>
      </p:sp>
      <p:graphicFrame>
        <p:nvGraphicFramePr>
          <p:cNvPr id="4" name="Content Placeholder 5">
            <a:extLst>
              <a:ext uri="{FF2B5EF4-FFF2-40B4-BE49-F238E27FC236}">
                <a16:creationId xmlns:a16="http://schemas.microsoft.com/office/drawing/2014/main" id="{BFD6F7EA-1E11-4EBD-9E10-25FA2A1B1E64}"/>
              </a:ext>
            </a:extLst>
          </p:cNvPr>
          <p:cNvGraphicFramePr>
            <a:graphicFrameLocks noGrp="1"/>
          </p:cNvGraphicFramePr>
          <p:nvPr>
            <p:ph idx="1"/>
            <p:extLst>
              <p:ext uri="{D42A27DB-BD31-4B8C-83A1-F6EECF244321}">
                <p14:modId xmlns:p14="http://schemas.microsoft.com/office/powerpoint/2010/main" val="728566929"/>
              </p:ext>
            </p:extLst>
          </p:nvPr>
        </p:nvGraphicFramePr>
        <p:xfrm>
          <a:off x="102871" y="2114550"/>
          <a:ext cx="10869930" cy="43251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33656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659671" y="624110"/>
            <a:ext cx="8911687" cy="1280890"/>
          </a:xfrm>
        </p:spPr>
        <p:txBody>
          <a:bodyPr>
            <a:normAutofit/>
          </a:bodyPr>
          <a:lstStyle/>
          <a:p>
            <a:pPr algn="ctr"/>
            <a:r>
              <a:rPr lang="lt-LT" altLang="lt-LT" sz="2800" b="1" dirty="0">
                <a:solidFill>
                  <a:schemeClr val="bg1"/>
                </a:solidFill>
                <a:latin typeface="Times New Roman" pitchFamily="18" charset="0"/>
                <a:cs typeface="Times New Roman" pitchFamily="18" charset="0"/>
              </a:rPr>
              <a:t>Apibendrinimas</a:t>
            </a:r>
            <a:endParaRPr lang="lt-LT" sz="2800" dirty="0">
              <a:solidFill>
                <a:schemeClr val="bg1"/>
              </a:solidFill>
            </a:endParaRPr>
          </a:p>
        </p:txBody>
      </p:sp>
      <p:sp>
        <p:nvSpPr>
          <p:cNvPr id="3" name="Turinio vietos rezervavimo ženklas 2"/>
          <p:cNvSpPr>
            <a:spLocks noGrp="1"/>
          </p:cNvSpPr>
          <p:nvPr>
            <p:ph idx="1"/>
          </p:nvPr>
        </p:nvSpPr>
        <p:spPr>
          <a:xfrm>
            <a:off x="732131" y="1905000"/>
            <a:ext cx="11192776" cy="3777622"/>
          </a:xfrm>
        </p:spPr>
        <p:txBody>
          <a:bodyPr>
            <a:normAutofit/>
          </a:bodyPr>
          <a:lstStyle/>
          <a:p>
            <a:pPr algn="just">
              <a:buClrTx/>
              <a:buFont typeface="Arial" panose="020B0604020202020204" pitchFamily="34" charset="0"/>
              <a:buChar char="•"/>
            </a:pPr>
            <a:r>
              <a:rPr lang="lt-LT" dirty="0">
                <a:solidFill>
                  <a:schemeClr val="bg1"/>
                </a:solidFill>
                <a:latin typeface="Times New Roman" pitchFamily="18" charset="0"/>
                <a:cs typeface="Times New Roman" pitchFamily="18" charset="0"/>
              </a:rPr>
              <a:t>20</a:t>
            </a:r>
            <a:r>
              <a:rPr lang="en-US" dirty="0">
                <a:solidFill>
                  <a:schemeClr val="bg1"/>
                </a:solidFill>
                <a:latin typeface="Times New Roman" pitchFamily="18" charset="0"/>
                <a:cs typeface="Times New Roman" pitchFamily="18" charset="0"/>
              </a:rPr>
              <a:t>2</a:t>
            </a:r>
            <a:r>
              <a:rPr lang="lt-LT" dirty="0">
                <a:solidFill>
                  <a:schemeClr val="bg1"/>
                </a:solidFill>
                <a:latin typeface="Times New Roman" pitchFamily="18" charset="0"/>
                <a:cs typeface="Times New Roman" pitchFamily="18" charset="0"/>
              </a:rPr>
              <a:t>3 m. profilaktiškai fizinę būklę pasitikrino 97,93</a:t>
            </a:r>
            <a:r>
              <a:rPr lang="en-US" dirty="0">
                <a:solidFill>
                  <a:schemeClr val="bg1"/>
                </a:solidFill>
                <a:latin typeface="Times New Roman" pitchFamily="18" charset="0"/>
                <a:cs typeface="Times New Roman" pitchFamily="18" charset="0"/>
              </a:rPr>
              <a:t> </a:t>
            </a:r>
            <a:r>
              <a:rPr lang="lt-LT" dirty="0">
                <a:solidFill>
                  <a:schemeClr val="bg1"/>
                </a:solidFill>
                <a:latin typeface="Times New Roman" pitchFamily="18" charset="0"/>
                <a:cs typeface="Times New Roman" pitchFamily="18" charset="0"/>
              </a:rPr>
              <a:t>proc. vaikų. Dantų ir žandikaulių įvertinimą atliko 93,23 proc. vaikų. Įsigaliojus naujai Mokinio sveikatos pažymėjimo formai, nebenurodomi vaikų organų sistemų sutrikimai, bet šeimos gydytojas pateikia bendras arba specialiąsias rekomendacijas, kurių turi būti laikomasi vaikams dalyvaujant ugdymo veikloje. 16,70 proc. vaikų buvo nurodytos bendros, o 13,82</a:t>
            </a:r>
            <a:r>
              <a:rPr lang="en-US" dirty="0">
                <a:solidFill>
                  <a:schemeClr val="bg1"/>
                </a:solidFill>
                <a:latin typeface="Times New Roman" pitchFamily="18" charset="0"/>
                <a:cs typeface="Times New Roman" pitchFamily="18" charset="0"/>
              </a:rPr>
              <a:t> </a:t>
            </a:r>
            <a:r>
              <a:rPr lang="lt-LT" dirty="0">
                <a:solidFill>
                  <a:schemeClr val="bg1"/>
                </a:solidFill>
                <a:latin typeface="Times New Roman" pitchFamily="18" charset="0"/>
                <a:cs typeface="Times New Roman" pitchFamily="18" charset="0"/>
              </a:rPr>
              <a:t>proc. vaikų – specialiosios rekomendacijos. Pritaikytas maitinimas buvo paskirstas 0,77</a:t>
            </a:r>
            <a:r>
              <a:rPr lang="en-US" dirty="0">
                <a:solidFill>
                  <a:schemeClr val="bg1"/>
                </a:solidFill>
                <a:latin typeface="Times New Roman" pitchFamily="18" charset="0"/>
                <a:cs typeface="Times New Roman" pitchFamily="18" charset="0"/>
              </a:rPr>
              <a:t> proc. </a:t>
            </a:r>
            <a:r>
              <a:rPr lang="lt-LT" dirty="0">
                <a:solidFill>
                  <a:schemeClr val="bg1"/>
                </a:solidFill>
                <a:latin typeface="Times New Roman" pitchFamily="18" charset="0"/>
                <a:cs typeface="Times New Roman" pitchFamily="18" charset="0"/>
              </a:rPr>
              <a:t>vaikų.</a:t>
            </a:r>
          </a:p>
          <a:p>
            <a:pPr algn="just">
              <a:buClrTx/>
              <a:buFont typeface="Arial" panose="020B0604020202020204" pitchFamily="34" charset="0"/>
              <a:buChar char="•"/>
            </a:pPr>
            <a:r>
              <a:rPr lang="lt-LT" dirty="0">
                <a:solidFill>
                  <a:prstClr val="black"/>
                </a:solidFill>
                <a:latin typeface="Times New Roman" pitchFamily="18" charset="0"/>
                <a:cs typeface="Times New Roman" pitchFamily="18" charset="0"/>
              </a:rPr>
              <a:t>20</a:t>
            </a:r>
            <a:r>
              <a:rPr lang="en-US" dirty="0">
                <a:solidFill>
                  <a:prstClr val="black"/>
                </a:solidFill>
                <a:latin typeface="Times New Roman" pitchFamily="18" charset="0"/>
                <a:cs typeface="Times New Roman" pitchFamily="18" charset="0"/>
              </a:rPr>
              <a:t>2</a:t>
            </a:r>
            <a:r>
              <a:rPr lang="lt-LT" dirty="0">
                <a:solidFill>
                  <a:prstClr val="black"/>
                </a:solidFill>
                <a:latin typeface="Times New Roman" pitchFamily="18" charset="0"/>
                <a:cs typeface="Times New Roman" pitchFamily="18" charset="0"/>
              </a:rPr>
              <a:t>3 m. </a:t>
            </a:r>
            <a:r>
              <a:rPr lang="en-US" dirty="0">
                <a:solidFill>
                  <a:prstClr val="black"/>
                </a:solidFill>
                <a:latin typeface="Times New Roman" pitchFamily="18" charset="0"/>
                <a:cs typeface="Times New Roman" pitchFamily="18" charset="0"/>
              </a:rPr>
              <a:t> </a:t>
            </a:r>
            <a:r>
              <a:rPr lang="lt-LT" dirty="0">
                <a:solidFill>
                  <a:prstClr val="black"/>
                </a:solidFill>
                <a:latin typeface="Times New Roman" pitchFamily="18" charset="0"/>
                <a:cs typeface="Times New Roman" pitchFamily="18" charset="0"/>
              </a:rPr>
              <a:t>12,67</a:t>
            </a:r>
            <a:r>
              <a:rPr lang="en-US" dirty="0">
                <a:solidFill>
                  <a:prstClr val="black"/>
                </a:solidFill>
                <a:latin typeface="Times New Roman" pitchFamily="18" charset="0"/>
                <a:cs typeface="Times New Roman" pitchFamily="18" charset="0"/>
              </a:rPr>
              <a:t> proc.</a:t>
            </a:r>
            <a:r>
              <a:rPr lang="lt-LT" dirty="0">
                <a:solidFill>
                  <a:prstClr val="black"/>
                </a:solidFill>
                <a:latin typeface="Times New Roman" pitchFamily="18" charset="0"/>
                <a:cs typeface="Times New Roman" pitchFamily="18" charset="0"/>
              </a:rPr>
              <a:t> vaikų, turėjo per didelį, o 15,74 </a:t>
            </a:r>
            <a:r>
              <a:rPr lang="en-US" dirty="0">
                <a:solidFill>
                  <a:prstClr val="black"/>
                </a:solidFill>
                <a:latin typeface="Times New Roman" pitchFamily="18" charset="0"/>
                <a:cs typeface="Times New Roman" pitchFamily="18" charset="0"/>
              </a:rPr>
              <a:t>proc. </a:t>
            </a:r>
            <a:r>
              <a:rPr lang="en-US" dirty="0" err="1">
                <a:solidFill>
                  <a:prstClr val="black"/>
                </a:solidFill>
                <a:latin typeface="Times New Roman" pitchFamily="18" charset="0"/>
                <a:cs typeface="Times New Roman" pitchFamily="18" charset="0"/>
              </a:rPr>
              <a:t>vaik</a:t>
            </a:r>
            <a:r>
              <a:rPr lang="lt-LT" dirty="0">
                <a:solidFill>
                  <a:prstClr val="black"/>
                </a:solidFill>
                <a:latin typeface="Times New Roman" pitchFamily="18" charset="0"/>
                <a:cs typeface="Times New Roman" pitchFamily="18" charset="0"/>
              </a:rPr>
              <a:t>ų – per mažą svorį.</a:t>
            </a:r>
          </a:p>
          <a:p>
            <a:pPr algn="just">
              <a:buClrTx/>
              <a:buFont typeface="Arial" panose="020B0604020202020204" pitchFamily="34" charset="0"/>
              <a:buChar char="•"/>
            </a:pPr>
            <a:r>
              <a:rPr lang="lt-LT" dirty="0">
                <a:solidFill>
                  <a:prstClr val="black"/>
                </a:solidFill>
                <a:latin typeface="Times New Roman" pitchFamily="18" charset="0"/>
                <a:cs typeface="Times New Roman" pitchFamily="18" charset="0"/>
              </a:rPr>
              <a:t>20</a:t>
            </a:r>
            <a:r>
              <a:rPr lang="en-US" dirty="0">
                <a:solidFill>
                  <a:prstClr val="black"/>
                </a:solidFill>
                <a:latin typeface="Times New Roman" pitchFamily="18" charset="0"/>
                <a:cs typeface="Times New Roman" pitchFamily="18" charset="0"/>
              </a:rPr>
              <a:t>2</a:t>
            </a:r>
            <a:r>
              <a:rPr lang="lt-LT" dirty="0">
                <a:solidFill>
                  <a:prstClr val="black"/>
                </a:solidFill>
                <a:latin typeface="Times New Roman" pitchFamily="18" charset="0"/>
                <a:cs typeface="Times New Roman" pitchFamily="18" charset="0"/>
              </a:rPr>
              <a:t>3 m. 98,46 proc. vaikų, priskirti pagrindinei fizinio ugdymo grupei.</a:t>
            </a:r>
          </a:p>
          <a:p>
            <a:pPr algn="just">
              <a:buClrTx/>
              <a:buFont typeface="Arial" panose="020B0604020202020204" pitchFamily="34" charset="0"/>
              <a:buChar char="•"/>
            </a:pPr>
            <a:r>
              <a:rPr lang="en-US" dirty="0">
                <a:solidFill>
                  <a:prstClr val="black"/>
                </a:solidFill>
                <a:latin typeface="Times New Roman" pitchFamily="18" charset="0"/>
                <a:cs typeface="Times New Roman" pitchFamily="18" charset="0"/>
              </a:rPr>
              <a:t>202</a:t>
            </a:r>
            <a:r>
              <a:rPr lang="lt-LT" dirty="0">
                <a:solidFill>
                  <a:prstClr val="black"/>
                </a:solidFill>
                <a:latin typeface="Times New Roman" pitchFamily="18" charset="0"/>
                <a:cs typeface="Times New Roman" pitchFamily="18" charset="0"/>
              </a:rPr>
              <a:t>3</a:t>
            </a:r>
            <a:r>
              <a:rPr lang="en-US" dirty="0">
                <a:solidFill>
                  <a:prstClr val="black"/>
                </a:solidFill>
                <a:latin typeface="Times New Roman" pitchFamily="18" charset="0"/>
                <a:cs typeface="Times New Roman" pitchFamily="18" charset="0"/>
              </a:rPr>
              <a:t>m. </a:t>
            </a:r>
            <a:r>
              <a:rPr lang="lt-LT" dirty="0">
                <a:solidFill>
                  <a:prstClr val="black"/>
                </a:solidFill>
                <a:latin typeface="Times New Roman" pitchFamily="18" charset="0"/>
                <a:cs typeface="Times New Roman" pitchFamily="18" charset="0"/>
              </a:rPr>
              <a:t>10,69</a:t>
            </a:r>
            <a:r>
              <a:rPr lang="en-US" dirty="0">
                <a:solidFill>
                  <a:prstClr val="black"/>
                </a:solidFill>
                <a:latin typeface="Times New Roman" pitchFamily="18" charset="0"/>
                <a:cs typeface="Times New Roman" pitchFamily="18" charset="0"/>
              </a:rPr>
              <a:t> proc.</a:t>
            </a:r>
            <a:r>
              <a:rPr lang="lt-LT" dirty="0">
                <a:solidFill>
                  <a:prstClr val="black"/>
                </a:solidFill>
                <a:latin typeface="Times New Roman" pitchFamily="18" charset="0"/>
                <a:cs typeface="Times New Roman" pitchFamily="18" charset="0"/>
              </a:rPr>
              <a:t> </a:t>
            </a:r>
            <a:r>
              <a:rPr lang="en-US" dirty="0">
                <a:solidFill>
                  <a:prstClr val="black"/>
                </a:solidFill>
                <a:latin typeface="Times New Roman" pitchFamily="18" charset="0"/>
                <a:cs typeface="Times New Roman" pitchFamily="18" charset="0"/>
              </a:rPr>
              <a:t>v</a:t>
            </a:r>
            <a:r>
              <a:rPr lang="lt-LT" dirty="0" err="1">
                <a:solidFill>
                  <a:prstClr val="black"/>
                </a:solidFill>
                <a:latin typeface="Times New Roman" pitchFamily="18" charset="0"/>
                <a:cs typeface="Times New Roman" pitchFamily="18" charset="0"/>
              </a:rPr>
              <a:t>aikų</a:t>
            </a:r>
            <a:r>
              <a:rPr lang="lt-LT" dirty="0">
                <a:solidFill>
                  <a:prstClr val="black"/>
                </a:solidFill>
                <a:latin typeface="Times New Roman" pitchFamily="18" charset="0"/>
                <a:cs typeface="Times New Roman" pitchFamily="18" charset="0"/>
              </a:rPr>
              <a:t> neturėjo ėduonies pažeistų dantų. 53,23 proc. vaikų neturėjo </a:t>
            </a:r>
            <a:r>
              <a:rPr lang="lt-LT" dirty="0" err="1">
                <a:solidFill>
                  <a:prstClr val="black"/>
                </a:solidFill>
                <a:latin typeface="Times New Roman" pitchFamily="18" charset="0"/>
                <a:cs typeface="Times New Roman" pitchFamily="18" charset="0"/>
              </a:rPr>
              <a:t>sąkandžio</a:t>
            </a:r>
            <a:r>
              <a:rPr lang="lt-LT" dirty="0">
                <a:solidFill>
                  <a:prstClr val="black"/>
                </a:solidFill>
                <a:latin typeface="Times New Roman" pitchFamily="18" charset="0"/>
                <a:cs typeface="Times New Roman" pitchFamily="18" charset="0"/>
              </a:rPr>
              <a:t> patologijos. </a:t>
            </a:r>
          </a:p>
          <a:p>
            <a:endParaRPr lang="lt-LT" dirty="0"/>
          </a:p>
        </p:txBody>
      </p:sp>
      <p:sp>
        <p:nvSpPr>
          <p:cNvPr id="5" name="Skaidrės numerio vietos rezervavimo ženklas 4"/>
          <p:cNvSpPr>
            <a:spLocks noGrp="1"/>
          </p:cNvSpPr>
          <p:nvPr>
            <p:ph type="sldNum" sz="quarter" idx="12"/>
          </p:nvPr>
        </p:nvSpPr>
        <p:spPr/>
        <p:txBody>
          <a:bodyPr/>
          <a:lstStyle/>
          <a:p>
            <a:fld id="{C28B81CF-DA5F-4401-99DA-4C588D01A395}" type="slidenum">
              <a:rPr lang="lt-LT" smtClean="0"/>
              <a:t>16</a:t>
            </a:fld>
            <a:endParaRPr lang="lt-LT"/>
          </a:p>
        </p:txBody>
      </p:sp>
    </p:spTree>
    <p:extLst>
      <p:ext uri="{BB962C8B-B14F-4D97-AF65-F5344CB8AC3E}">
        <p14:creationId xmlns:p14="http://schemas.microsoft.com/office/powerpoint/2010/main" val="745267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6546B5B-6356-40F8-A382-20841E5DC942}"/>
              </a:ext>
            </a:extLst>
          </p:cNvPr>
          <p:cNvSpPr>
            <a:spLocks noGrp="1"/>
          </p:cNvSpPr>
          <p:nvPr>
            <p:ph type="title"/>
          </p:nvPr>
        </p:nvSpPr>
        <p:spPr>
          <a:xfrm>
            <a:off x="1532624" y="367818"/>
            <a:ext cx="8534400" cy="1507067"/>
          </a:xfrm>
        </p:spPr>
        <p:txBody>
          <a:bodyPr>
            <a:normAutofit/>
          </a:bodyPr>
          <a:lstStyle/>
          <a:p>
            <a:pPr algn="ctr"/>
            <a:r>
              <a:rPr lang="lt-LT" sz="2800" b="1" dirty="0">
                <a:solidFill>
                  <a:schemeClr val="bg1"/>
                </a:solidFill>
                <a:latin typeface="Times New Roman" panose="02020603050405020304" pitchFamily="18" charset="0"/>
                <a:cs typeface="Times New Roman" panose="02020603050405020304" pitchFamily="18" charset="0"/>
              </a:rPr>
              <a:t>Rekomendacijos</a:t>
            </a:r>
          </a:p>
        </p:txBody>
      </p:sp>
      <p:sp>
        <p:nvSpPr>
          <p:cNvPr id="3" name="Turinio vietos rezervavimo ženklas 2">
            <a:extLst>
              <a:ext uri="{FF2B5EF4-FFF2-40B4-BE49-F238E27FC236}">
                <a16:creationId xmlns:a16="http://schemas.microsoft.com/office/drawing/2014/main" id="{960F2866-63BA-49BA-8920-4C5833994090}"/>
              </a:ext>
            </a:extLst>
          </p:cNvPr>
          <p:cNvSpPr>
            <a:spLocks noGrp="1"/>
          </p:cNvSpPr>
          <p:nvPr>
            <p:ph idx="1"/>
          </p:nvPr>
        </p:nvSpPr>
        <p:spPr>
          <a:xfrm>
            <a:off x="457969" y="1498863"/>
            <a:ext cx="11184134" cy="4732256"/>
          </a:xfrm>
        </p:spPr>
        <p:txBody>
          <a:bodyPr/>
          <a:lstStyle/>
          <a:p>
            <a:pPr algn="just">
              <a:buClrTx/>
              <a:buFont typeface="Arial" panose="020B0604020202020204" pitchFamily="34" charset="0"/>
              <a:buChar char="•"/>
            </a:pPr>
            <a:r>
              <a:rPr lang="lt-LT" dirty="0">
                <a:solidFill>
                  <a:schemeClr val="bg1"/>
                </a:solidFill>
                <a:latin typeface="Times New Roman" pitchFamily="18" charset="0"/>
                <a:cs typeface="Times New Roman" pitchFamily="18" charset="0"/>
              </a:rPr>
              <a:t>Tikslinga vaikų tėvus įtraukti į sveikatos stiprinimo veiklas – organizuoti ir vykdyti mokymus, apimančius aiškią, išsamią ir patikimą informaciją apie burnos priežiūrą, mitybą, fizinį aktyvumą.</a:t>
            </a:r>
          </a:p>
          <a:p>
            <a:pPr algn="just">
              <a:buClrTx/>
              <a:buFont typeface="Arial" panose="020B0604020202020204" pitchFamily="34" charset="0"/>
              <a:buChar char="•"/>
            </a:pPr>
            <a:r>
              <a:rPr lang="lt-LT" dirty="0">
                <a:solidFill>
                  <a:schemeClr val="bg1"/>
                </a:solidFill>
                <a:latin typeface="Times New Roman" pitchFamily="18" charset="0"/>
                <a:cs typeface="Times New Roman" pitchFamily="18" charset="0"/>
              </a:rPr>
              <a:t>Būtina vaikų sveikatos priežiūrą vykdyti visomis kryptimis, ypatingą dėmesį skiriant burnos priežiūrai,  regos sutrikimų profilaktikai: tinkamai aplinkai (žaidimų vieta, sėdėjimo poza, apšvietimas, laiko leidimas prie kompiuterio ir televizoriaus), poilsiui (akių mankštelės), pilnavertei mitybai bei profilaktiniam regėjimo tikrinimui. </a:t>
            </a:r>
          </a:p>
          <a:p>
            <a:pPr algn="just">
              <a:buClrTx/>
              <a:buFont typeface="Arial" panose="020B0604020202020204" pitchFamily="34" charset="0"/>
              <a:buChar char="•"/>
            </a:pPr>
            <a:r>
              <a:rPr lang="lt-LT" dirty="0">
                <a:solidFill>
                  <a:schemeClr val="bg1"/>
                </a:solidFill>
                <a:latin typeface="Times New Roman" pitchFamily="18" charset="0"/>
                <a:cs typeface="Times New Roman" pitchFamily="18" charset="0"/>
              </a:rPr>
              <a:t>Mažinti gyvensenos rizikos veiksnius, kurie sąlygotų kvėpavimo sistemos ligas, didelį dėmesį skiriant profilaktikai (tinkama higiena, mityba, fizinis aktyvumas darbo – poilsio režimas).</a:t>
            </a:r>
          </a:p>
          <a:p>
            <a:endParaRPr lang="lt-LT" dirty="0"/>
          </a:p>
        </p:txBody>
      </p:sp>
    </p:spTree>
    <p:extLst>
      <p:ext uri="{BB962C8B-B14F-4D97-AF65-F5344CB8AC3E}">
        <p14:creationId xmlns:p14="http://schemas.microsoft.com/office/powerpoint/2010/main" val="9237898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289248" y="1642188"/>
            <a:ext cx="11523209" cy="4034657"/>
          </a:xfrm>
        </p:spPr>
        <p:txBody>
          <a:bodyPr>
            <a:normAutofit/>
          </a:bodyPr>
          <a:lstStyle/>
          <a:p>
            <a:pPr marL="0" indent="0" algn="ctr">
              <a:buNone/>
            </a:pPr>
            <a:r>
              <a:rPr lang="lt-LT" sz="4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Stiprinkime vaikų sveikatą kartu!</a:t>
            </a:r>
          </a:p>
        </p:txBody>
      </p:sp>
      <p:pic>
        <p:nvPicPr>
          <p:cNvPr id="4" name="Paveikslėlis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91392" y="188536"/>
            <a:ext cx="1198139" cy="1198139"/>
          </a:xfrm>
          <a:prstGeom prst="rect">
            <a:avLst/>
          </a:prstGeom>
          <a:solidFill>
            <a:schemeClr val="tx1">
              <a:lumMod val="95000"/>
            </a:schemeClr>
          </a:solidFill>
          <a:ln>
            <a:noFill/>
          </a:ln>
        </p:spPr>
      </p:pic>
      <p:sp>
        <p:nvSpPr>
          <p:cNvPr id="6" name="Stačiakampis 5"/>
          <p:cNvSpPr/>
          <p:nvPr/>
        </p:nvSpPr>
        <p:spPr>
          <a:xfrm>
            <a:off x="9294266" y="5676845"/>
            <a:ext cx="2852245" cy="837175"/>
          </a:xfrm>
          <a:prstGeom prst="rect">
            <a:avLst/>
          </a:prstGeom>
        </p:spPr>
        <p:txBody>
          <a:bodyPr wrap="square">
            <a:spAutoFit/>
          </a:bodyPr>
          <a:lstStyle/>
          <a:p>
            <a:pPr>
              <a:spcAft>
                <a:spcPts val="0"/>
              </a:spcAft>
            </a:pPr>
            <a:r>
              <a:rPr lang="lt-LT" sz="1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Visuomenės sveikatos specialistė</a:t>
            </a:r>
            <a:endParaRPr lang="lt-LT" sz="1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lt-LT" sz="1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Odeta </a:t>
            </a:r>
            <a:r>
              <a:rPr lang="lt-LT" sz="1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Grudikienė</a:t>
            </a:r>
            <a:endParaRPr lang="lt-LT" sz="1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lt-LT" sz="1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Tel. </a:t>
            </a:r>
            <a:r>
              <a:rPr lang="lt-LT" sz="12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nr.</a:t>
            </a:r>
            <a:r>
              <a:rPr lang="lt-LT" sz="1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+370 690 37377</a:t>
            </a:r>
            <a:endParaRPr lang="lt-LT" sz="1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lt-LT" sz="12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El. p.:  </a:t>
            </a:r>
            <a:r>
              <a:rPr lang="lt-LT" sz="1200" i="1" spc="25"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tauralaukis@sveikatosbiuras.lt</a:t>
            </a:r>
            <a:endParaRPr lang="lt-LT" sz="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8" name="Paveikslėlis 7">
            <a:extLst>
              <a:ext uri="{FF2B5EF4-FFF2-40B4-BE49-F238E27FC236}">
                <a16:creationId xmlns:a16="http://schemas.microsoft.com/office/drawing/2014/main" id="{A1AB7C2B-57BB-41FF-A52B-917D055F2A40}"/>
              </a:ext>
            </a:extLst>
          </p:cNvPr>
          <p:cNvPicPr>
            <a:picLocks noChangeAspect="1"/>
          </p:cNvPicPr>
          <p:nvPr/>
        </p:nvPicPr>
        <p:blipFill>
          <a:blip r:embed="rId4"/>
          <a:stretch>
            <a:fillRect/>
          </a:stretch>
        </p:blipFill>
        <p:spPr>
          <a:xfrm>
            <a:off x="504061" y="356191"/>
            <a:ext cx="2906000" cy="658878"/>
          </a:xfrm>
          <a:prstGeom prst="rect">
            <a:avLst/>
          </a:prstGeom>
        </p:spPr>
      </p:pic>
    </p:spTree>
    <p:extLst>
      <p:ext uri="{BB962C8B-B14F-4D97-AF65-F5344CB8AC3E}">
        <p14:creationId xmlns:p14="http://schemas.microsoft.com/office/powerpoint/2010/main" val="4065556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FFE2702-13CC-4F49-AC12-625AF5903250}"/>
              </a:ext>
            </a:extLst>
          </p:cNvPr>
          <p:cNvSpPr>
            <a:spLocks noGrp="1"/>
          </p:cNvSpPr>
          <p:nvPr>
            <p:ph type="title"/>
          </p:nvPr>
        </p:nvSpPr>
        <p:spPr>
          <a:xfrm>
            <a:off x="599372" y="367820"/>
            <a:ext cx="10901328" cy="1423274"/>
          </a:xfrm>
        </p:spPr>
        <p:txBody>
          <a:bodyPr>
            <a:normAutofit/>
          </a:bodyPr>
          <a:lstStyle/>
          <a:p>
            <a:pPr algn="ctr"/>
            <a:r>
              <a:rPr lang="lt-LT" altLang="lt-LT" sz="3200" b="1" dirty="0">
                <a:solidFill>
                  <a:schemeClr val="bg1"/>
                </a:solidFill>
                <a:latin typeface="Times New Roman" pitchFamily="18" charset="0"/>
                <a:ea typeface="+mj-ea"/>
                <a:cs typeface="Times New Roman" pitchFamily="18" charset="0"/>
              </a:rPr>
              <a:t>VAIKŲ SVEIKATOS ANALIZĖS APRAŠYMAS </a:t>
            </a:r>
            <a:r>
              <a:rPr kumimoji="0" lang="lt-LT"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a:t>
            </a:r>
            <a:r>
              <a:rPr kumimoji="0" lang="en-US"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1</a:t>
            </a:r>
            <a:r>
              <a:rPr kumimoji="0" lang="lt-LT"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a:t>
            </a:r>
            <a:endParaRPr lang="lt-LT" sz="3200" dirty="0">
              <a:solidFill>
                <a:schemeClr val="bg1"/>
              </a:solidFill>
            </a:endParaRPr>
          </a:p>
        </p:txBody>
      </p:sp>
      <p:sp>
        <p:nvSpPr>
          <p:cNvPr id="3" name="Turinio vietos rezervavimo ženklas 2">
            <a:extLst>
              <a:ext uri="{FF2B5EF4-FFF2-40B4-BE49-F238E27FC236}">
                <a16:creationId xmlns:a16="http://schemas.microsoft.com/office/drawing/2014/main" id="{12608E12-FA5A-4FC5-A023-ADFB57D74B2C}"/>
              </a:ext>
            </a:extLst>
          </p:cNvPr>
          <p:cNvSpPr>
            <a:spLocks noGrp="1"/>
          </p:cNvSpPr>
          <p:nvPr>
            <p:ph idx="1"/>
          </p:nvPr>
        </p:nvSpPr>
        <p:spPr>
          <a:xfrm>
            <a:off x="731345" y="1593130"/>
            <a:ext cx="10769355" cy="2997725"/>
          </a:xfrm>
        </p:spPr>
        <p:txBody>
          <a:bodyPr/>
          <a:lstStyle/>
          <a:p>
            <a:pPr marL="0" indent="0">
              <a:buNone/>
            </a:pPr>
            <a:r>
              <a:rPr lang="lt-LT" altLang="lt-LT" dirty="0">
                <a:solidFill>
                  <a:schemeClr val="bg1"/>
                </a:solidFill>
                <a:latin typeface="Times New Roman" pitchFamily="18" charset="0"/>
                <a:cs typeface="Times New Roman" pitchFamily="18" charset="0"/>
              </a:rPr>
              <a:t>Lietuvos Respublikos sveikatos apsaugos ministro 2016 m. sausio 26 d. įsakymu Nr. V-93 patvirtintos Lietuvos higienos normos HN 75:2016 „Ikimokyklinio ir priešmokyklinio ugdymo programų vykdymo bendrieji sveikatos saugos reikalavimai“ 79 punkte ir 2017 m. kovo 13 d. įsakymu Nr. V-284 patvirtintos Lietuvos higienos normos HN 21:2011 ,,Mokyklų, vykdančių bendrojo ugdymo programas bendrieji sveikatos saugos reikalavimai“ 75 punkte nurodyta, kad priimant vaiką į įstaigą ir vėliau kiekvienais metais turi būti pateiktas sveikatos pažymėjimas.</a:t>
            </a:r>
            <a:endParaRPr lang="lt-LT" dirty="0"/>
          </a:p>
        </p:txBody>
      </p:sp>
    </p:spTree>
    <p:extLst>
      <p:ext uri="{BB962C8B-B14F-4D97-AF65-F5344CB8AC3E}">
        <p14:creationId xmlns:p14="http://schemas.microsoft.com/office/powerpoint/2010/main" val="300729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3138C4C6-CAEF-46F0-A141-C445631BDD2E}"/>
              </a:ext>
            </a:extLst>
          </p:cNvPr>
          <p:cNvSpPr>
            <a:spLocks noGrp="1"/>
          </p:cNvSpPr>
          <p:nvPr>
            <p:ph type="title"/>
          </p:nvPr>
        </p:nvSpPr>
        <p:spPr>
          <a:xfrm>
            <a:off x="571090" y="285684"/>
            <a:ext cx="11080440" cy="1203751"/>
          </a:xfrm>
        </p:spPr>
        <p:txBody>
          <a:bodyPr>
            <a:normAutofit/>
          </a:bodyPr>
          <a:lstStyle/>
          <a:p>
            <a:pPr algn="ctr"/>
            <a:r>
              <a:rPr lang="lt-LT" altLang="lt-LT" sz="3200" b="1" dirty="0">
                <a:solidFill>
                  <a:schemeClr val="bg1"/>
                </a:solidFill>
                <a:latin typeface="Times New Roman" pitchFamily="18" charset="0"/>
                <a:ea typeface="+mj-ea"/>
                <a:cs typeface="Times New Roman" pitchFamily="18" charset="0"/>
              </a:rPr>
              <a:t>VAIKŲ SVEIKATOS ANALIZĖS APRAŠYMAS </a:t>
            </a:r>
            <a:r>
              <a:rPr kumimoji="0" lang="lt-LT"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a:t>
            </a:r>
            <a:r>
              <a:rPr lang="lt-LT" altLang="lt-LT" sz="3200" b="1" cap="none" dirty="0">
                <a:ln>
                  <a:noFill/>
                </a:ln>
                <a:solidFill>
                  <a:schemeClr val="bg1"/>
                </a:solidFill>
                <a:latin typeface="Times New Roman" pitchFamily="18" charset="0"/>
                <a:cs typeface="Times New Roman" pitchFamily="18" charset="0"/>
              </a:rPr>
              <a:t>2</a:t>
            </a:r>
            <a:r>
              <a:rPr kumimoji="0" lang="lt-LT" altLang="lt-LT" sz="3200" b="1" u="none" strike="noStrike" kern="1200" cap="none" spc="0" normalizeH="0" baseline="0" noProof="0" dirty="0">
                <a:ln>
                  <a:noFill/>
                </a:ln>
                <a:solidFill>
                  <a:schemeClr val="bg1"/>
                </a:solidFill>
                <a:effectLst/>
                <a:uLnTx/>
                <a:uFillTx/>
                <a:latin typeface="Times New Roman" pitchFamily="18" charset="0"/>
                <a:ea typeface="+mj-ea"/>
                <a:cs typeface="Times New Roman" pitchFamily="18" charset="0"/>
              </a:rPr>
              <a:t>)</a:t>
            </a:r>
            <a:endParaRPr lang="lt-LT" sz="3200" dirty="0"/>
          </a:p>
        </p:txBody>
      </p:sp>
      <p:sp>
        <p:nvSpPr>
          <p:cNvPr id="3" name="Turinio vietos rezervavimo ženklas 2">
            <a:extLst>
              <a:ext uri="{FF2B5EF4-FFF2-40B4-BE49-F238E27FC236}">
                <a16:creationId xmlns:a16="http://schemas.microsoft.com/office/drawing/2014/main" id="{CA3AB879-6B6D-409B-9412-7A3F44E15B4A}"/>
              </a:ext>
            </a:extLst>
          </p:cNvPr>
          <p:cNvSpPr>
            <a:spLocks noGrp="1"/>
          </p:cNvSpPr>
          <p:nvPr>
            <p:ph idx="1"/>
          </p:nvPr>
        </p:nvSpPr>
        <p:spPr>
          <a:xfrm>
            <a:off x="571089" y="1640265"/>
            <a:ext cx="11080439" cy="4034672"/>
          </a:xfrm>
        </p:spPr>
        <p:txBody>
          <a:bodyPr/>
          <a:lstStyle/>
          <a:p>
            <a:pPr marL="0" lvl="0" indent="0" algn="just" fontAlgn="base">
              <a:spcBef>
                <a:spcPct val="20000"/>
              </a:spcBef>
              <a:spcAft>
                <a:spcPct val="0"/>
              </a:spcAft>
              <a:buClrTx/>
              <a:buNone/>
              <a:defRPr/>
            </a:pPr>
            <a:r>
              <a:rPr kumimoji="0" lang="lt-LT" altLang="lt-LT"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Duomenys apie vaikų sveikatos būklę gaunami iš statistinės apskaitos formos Nr. E027-1 „Mokinio sveikatos pažymėjimas“, patvirtintos Lietuvos Respublikos sveikatos apsaugos ministro 2019 m. gegužės 14 d. įsakymu Nr. V-565 „Dėl elektroninės statistinės apskaitos formos Nr. E027-1 „Mokinio sveikatos pažymėjimas“ patvirtinimo“. </a:t>
            </a:r>
          </a:p>
          <a:p>
            <a:pPr lvl="0" algn="just" fontAlgn="base">
              <a:spcBef>
                <a:spcPct val="20000"/>
              </a:spcBef>
              <a:spcAft>
                <a:spcPct val="0"/>
              </a:spcAft>
              <a:buClrTx/>
              <a:buFont typeface="Arial" panose="020B0604020202020204" pitchFamily="34" charset="0"/>
              <a:buChar char="•"/>
              <a:defRPr/>
            </a:pPr>
            <a:endParaRPr lang="lt-LT" altLang="lt-LT" dirty="0">
              <a:solidFill>
                <a:prstClr val="black"/>
              </a:solidFill>
              <a:latin typeface="Times New Roman" pitchFamily="18" charset="0"/>
              <a:cs typeface="Times New Roman" pitchFamily="18" charset="0"/>
            </a:endParaRPr>
          </a:p>
          <a:p>
            <a:pPr marL="0" lvl="0" indent="0" algn="just" fontAlgn="base">
              <a:spcBef>
                <a:spcPct val="20000"/>
              </a:spcBef>
              <a:spcAft>
                <a:spcPct val="0"/>
              </a:spcAft>
              <a:buClrTx/>
              <a:buNone/>
              <a:defRPr/>
            </a:pPr>
            <a:r>
              <a:rPr lang="en-US" altLang="lt-LT" dirty="0">
                <a:solidFill>
                  <a:prstClr val="black"/>
                </a:solidFill>
                <a:latin typeface="Times New Roman" pitchFamily="18" charset="0"/>
                <a:cs typeface="Times New Roman" pitchFamily="18" charset="0"/>
              </a:rPr>
              <a:t>N</a:t>
            </a:r>
            <a:r>
              <a:rPr lang="lt-LT" altLang="lt-LT" dirty="0" err="1">
                <a:solidFill>
                  <a:prstClr val="black"/>
                </a:solidFill>
                <a:latin typeface="Times New Roman" pitchFamily="18" charset="0"/>
                <a:cs typeface="Times New Roman" pitchFamily="18" charset="0"/>
              </a:rPr>
              <a:t>uo</a:t>
            </a:r>
            <a:r>
              <a:rPr lang="lt-LT" altLang="lt-LT" dirty="0">
                <a:solidFill>
                  <a:prstClr val="black"/>
                </a:solidFill>
                <a:latin typeface="Times New Roman" pitchFamily="18" charset="0"/>
                <a:cs typeface="Times New Roman" pitchFamily="18" charset="0"/>
              </a:rPr>
              <a:t> 2020 m. sausio 1 d. </a:t>
            </a:r>
            <a:r>
              <a:rPr lang="en-US" altLang="lt-LT" dirty="0">
                <a:solidFill>
                  <a:prstClr val="black"/>
                </a:solidFill>
                <a:latin typeface="Times New Roman" pitchFamily="18" charset="0"/>
                <a:cs typeface="Times New Roman" pitchFamily="18" charset="0"/>
              </a:rPr>
              <a:t>p</a:t>
            </a:r>
            <a:r>
              <a:rPr lang="lt-LT" altLang="lt-LT" dirty="0" err="1">
                <a:solidFill>
                  <a:prstClr val="black"/>
                </a:solidFill>
                <a:latin typeface="Times New Roman" pitchFamily="18" charset="0"/>
                <a:cs typeface="Times New Roman" pitchFamily="18" charset="0"/>
              </a:rPr>
              <a:t>ažymėjim</a:t>
            </a:r>
            <a:r>
              <a:rPr lang="en-US" altLang="lt-LT" dirty="0">
                <a:solidFill>
                  <a:prstClr val="black"/>
                </a:solidFill>
                <a:latin typeface="Times New Roman" pitchFamily="18" charset="0"/>
                <a:cs typeface="Times New Roman" pitchFamily="18" charset="0"/>
              </a:rPr>
              <a:t>ai </a:t>
            </a:r>
            <a:r>
              <a:rPr lang="lt-LT" altLang="lt-LT" dirty="0">
                <a:solidFill>
                  <a:prstClr val="black"/>
                </a:solidFill>
                <a:latin typeface="Times New Roman" pitchFamily="18" charset="0"/>
                <a:cs typeface="Times New Roman" pitchFamily="18" charset="0"/>
              </a:rPr>
              <a:t>teik</a:t>
            </a:r>
            <a:r>
              <a:rPr lang="en-US" altLang="lt-LT" dirty="0" err="1">
                <a:solidFill>
                  <a:prstClr val="black"/>
                </a:solidFill>
                <a:latin typeface="Times New Roman" pitchFamily="18" charset="0"/>
                <a:cs typeface="Times New Roman" pitchFamily="18" charset="0"/>
              </a:rPr>
              <a:t>iami</a:t>
            </a:r>
            <a:r>
              <a:rPr lang="lt-LT" altLang="lt-LT" dirty="0">
                <a:solidFill>
                  <a:prstClr val="black"/>
                </a:solidFill>
                <a:latin typeface="Times New Roman" pitchFamily="18" charset="0"/>
                <a:cs typeface="Times New Roman" pitchFamily="18" charset="0"/>
              </a:rPr>
              <a:t> per Elektroninės sveikatos paslaugų ir bendradarbiavimo infrastruktūros informacinę sistemą (ESPBI IS). Elektroniniu būdu užpildyti ir pasirašyti </a:t>
            </a:r>
            <a:r>
              <a:rPr lang="en-US" altLang="lt-LT" dirty="0">
                <a:solidFill>
                  <a:prstClr val="black"/>
                </a:solidFill>
                <a:latin typeface="Times New Roman" pitchFamily="18" charset="0"/>
                <a:cs typeface="Times New Roman" pitchFamily="18" charset="0"/>
              </a:rPr>
              <a:t>p</a:t>
            </a:r>
            <a:r>
              <a:rPr lang="lt-LT" altLang="lt-LT" dirty="0" err="1">
                <a:solidFill>
                  <a:prstClr val="black"/>
                </a:solidFill>
                <a:latin typeface="Times New Roman" pitchFamily="18" charset="0"/>
                <a:cs typeface="Times New Roman" pitchFamily="18" charset="0"/>
              </a:rPr>
              <a:t>ažymėjimai</a:t>
            </a:r>
            <a:r>
              <a:rPr lang="lt-LT" altLang="lt-LT" dirty="0">
                <a:solidFill>
                  <a:prstClr val="black"/>
                </a:solidFill>
                <a:latin typeface="Times New Roman" pitchFamily="18" charset="0"/>
                <a:cs typeface="Times New Roman" pitchFamily="18" charset="0"/>
              </a:rPr>
              <a:t> perduodami į Higienos instituto Vaikų sveikatos stebėsenos informacinę sistemą (VSS IS). </a:t>
            </a:r>
          </a:p>
          <a:p>
            <a:endParaRPr lang="lt-LT" dirty="0"/>
          </a:p>
        </p:txBody>
      </p:sp>
    </p:spTree>
    <p:extLst>
      <p:ext uri="{BB962C8B-B14F-4D97-AF65-F5344CB8AC3E}">
        <p14:creationId xmlns:p14="http://schemas.microsoft.com/office/powerpoint/2010/main" val="300939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5ACFE57-704F-4A85-9370-25D19E15A853}"/>
              </a:ext>
            </a:extLst>
          </p:cNvPr>
          <p:cNvSpPr>
            <a:spLocks noGrp="1"/>
          </p:cNvSpPr>
          <p:nvPr>
            <p:ph type="title"/>
          </p:nvPr>
        </p:nvSpPr>
        <p:spPr>
          <a:xfrm>
            <a:off x="1287527" y="311259"/>
            <a:ext cx="9836101" cy="1093336"/>
          </a:xfrm>
        </p:spPr>
        <p:txBody>
          <a:bodyPr>
            <a:noAutofit/>
          </a:bodyPr>
          <a:lstStyle/>
          <a:p>
            <a:pPr marL="0" marR="0" lvl="0" indent="0" algn="ctr" defTabSz="914400" rtl="0" eaLnBrk="1" fontAlgn="auto" latinLnBrk="0" hangingPunct="1">
              <a:lnSpc>
                <a:spcPct val="100000"/>
              </a:lnSpc>
              <a:spcBef>
                <a:spcPts val="0"/>
              </a:spcBef>
              <a:spcAft>
                <a:spcPts val="0"/>
              </a:spcAft>
              <a:tabLst/>
              <a:defRPr/>
            </a:pPr>
            <a:r>
              <a:rPr kumimoji="0" lang="lt-LT" altLang="lt-LT" sz="3200" b="1" i="0" u="none"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rPr>
              <a:t>VAIKŲ SVEIKATOS ANALIZĖS </a:t>
            </a:r>
            <a:br>
              <a:rPr kumimoji="0" lang="lt-LT" altLang="lt-LT" sz="3200" b="1" i="0" u="none"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rPr>
            </a:br>
            <a:r>
              <a:rPr kumimoji="0" lang="lt-LT" altLang="lt-LT" sz="3200" b="1" i="0" u="none" strike="noStrike" kern="1200" cap="none" spc="0" normalizeH="0" baseline="0" noProof="0" dirty="0">
                <a:ln>
                  <a:noFill/>
                </a:ln>
                <a:solidFill>
                  <a:schemeClr val="bg1"/>
                </a:solidFill>
                <a:effectLst/>
                <a:uLnTx/>
                <a:uFillTx/>
                <a:latin typeface="Times New Roman" pitchFamily="18" charset="0"/>
                <a:ea typeface="+mn-ea"/>
                <a:cs typeface="Times New Roman" pitchFamily="18" charset="0"/>
              </a:rPr>
              <a:t>REZULTATŲ SVARBA</a:t>
            </a:r>
            <a:endParaRPr lang="lt-LT" sz="3200" dirty="0">
              <a:solidFill>
                <a:schemeClr val="bg1"/>
              </a:solidFill>
            </a:endParaRPr>
          </a:p>
        </p:txBody>
      </p:sp>
      <p:sp>
        <p:nvSpPr>
          <p:cNvPr id="3" name="Turinio vietos rezervavimo ženklas 2">
            <a:extLst>
              <a:ext uri="{FF2B5EF4-FFF2-40B4-BE49-F238E27FC236}">
                <a16:creationId xmlns:a16="http://schemas.microsoft.com/office/drawing/2014/main" id="{63C6328D-8B12-42CF-9076-C287AA5A8294}"/>
              </a:ext>
            </a:extLst>
          </p:cNvPr>
          <p:cNvSpPr>
            <a:spLocks noGrp="1"/>
          </p:cNvSpPr>
          <p:nvPr>
            <p:ph idx="1"/>
          </p:nvPr>
        </p:nvSpPr>
        <p:spPr>
          <a:xfrm>
            <a:off x="518475" y="1677971"/>
            <a:ext cx="11142482" cy="2526384"/>
          </a:xfrm>
        </p:spPr>
        <p:txBody>
          <a:bodyPr/>
          <a:lstStyle/>
          <a:p>
            <a:pPr marL="0" indent="0">
              <a:buNone/>
            </a:pPr>
            <a:r>
              <a:rPr kumimoji="0" lang="lt-LT" altLang="lt-LT"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Kasmetinių</a:t>
            </a:r>
            <a:r>
              <a:rPr kumimoji="0" lang="en-US" altLang="lt-LT"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r>
              <a:rPr kumimoji="0" lang="lt-LT" altLang="lt-LT"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vaikų profilaktinių patikrinimų duomenys reikalingi kryptingai planuoti ir įgyvendinti sveikatos priežiūrą įstaigoje, organizuoti tikslesnes sveikatos stiprinimo priemones, susijusias su ligų ir traumų profilaktika.</a:t>
            </a:r>
            <a:r>
              <a:rPr kumimoji="0" lang="en-US" altLang="lt-LT" b="0" i="0" u="none" strike="noStrike" kern="1200" cap="none" spc="0" normalizeH="0" baseline="0" noProof="0" dirty="0">
                <a:ln>
                  <a:noFill/>
                </a:ln>
                <a:solidFill>
                  <a:prstClr val="black"/>
                </a:solidFill>
                <a:effectLst/>
                <a:uLnTx/>
                <a:uFillTx/>
                <a:latin typeface="Times New Roman" pitchFamily="18" charset="0"/>
                <a:cs typeface="Times New Roman" pitchFamily="18" charset="0"/>
              </a:rPr>
              <a:t> </a:t>
            </a:r>
            <a:endParaRPr kumimoji="0" lang="lt-LT" altLang="lt-LT" b="0" i="0" u="none" strike="noStrike" kern="1200" cap="none" spc="0" normalizeH="0" baseline="0" noProof="0" dirty="0">
              <a:ln>
                <a:noFill/>
              </a:ln>
              <a:solidFill>
                <a:srgbClr val="000000"/>
              </a:solidFill>
              <a:effectLst/>
              <a:uLnTx/>
              <a:uFillTx/>
              <a:latin typeface="Times New Roman" pitchFamily="18" charset="0"/>
              <a:cs typeface="Times New Roman" pitchFamily="18" charset="0"/>
            </a:endParaRPr>
          </a:p>
          <a:p>
            <a:endParaRPr lang="lt-LT" dirty="0"/>
          </a:p>
        </p:txBody>
      </p:sp>
    </p:spTree>
    <p:extLst>
      <p:ext uri="{BB962C8B-B14F-4D97-AF65-F5344CB8AC3E}">
        <p14:creationId xmlns:p14="http://schemas.microsoft.com/office/powerpoint/2010/main" val="171827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CBA7846-9613-4072-B1E6-6091DD2C870A}"/>
              </a:ext>
            </a:extLst>
          </p:cNvPr>
          <p:cNvSpPr>
            <a:spLocks noGrp="1"/>
          </p:cNvSpPr>
          <p:nvPr>
            <p:ph type="title"/>
          </p:nvPr>
        </p:nvSpPr>
        <p:spPr>
          <a:xfrm>
            <a:off x="1828800" y="2675466"/>
            <a:ext cx="8534400" cy="1507067"/>
          </a:xfrm>
        </p:spPr>
        <p:txBody>
          <a:bodyPr>
            <a:normAutofit/>
          </a:bodyPr>
          <a:lstStyle/>
          <a:p>
            <a:pPr algn="ctr"/>
            <a:r>
              <a:rPr lang="lt-LT" sz="3200" dirty="0">
                <a:latin typeface="Times New Roman" panose="02020603050405020304" pitchFamily="18" charset="0"/>
                <a:cs typeface="Times New Roman" panose="02020603050405020304" pitchFamily="18" charset="0"/>
              </a:rPr>
              <a:t>P</a:t>
            </a:r>
            <a:r>
              <a:rPr lang="lt-LT" sz="3200" dirty="0">
                <a:solidFill>
                  <a:schemeClr val="bg1"/>
                </a:solidFill>
                <a:latin typeface="Times New Roman" panose="02020603050405020304" pitchFamily="18" charset="0"/>
                <a:cs typeface="Times New Roman" panose="02020603050405020304" pitchFamily="18" charset="0"/>
              </a:rPr>
              <a:t>PASITIKRINĘ SVEIKATĄ VAIKAI</a:t>
            </a:r>
            <a:endParaRPr lang="lt-LT"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0386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273550"/>
            <a:ext cx="8534400" cy="1507067"/>
          </a:xfrm>
        </p:spPr>
        <p:txBody>
          <a:bodyPr>
            <a:normAutofit/>
          </a:bodyPr>
          <a:lstStyle/>
          <a:p>
            <a:pPr algn="ctr"/>
            <a:r>
              <a:rPr lang="lt-LT" altLang="lt-LT" sz="2400" b="1" dirty="0">
                <a:solidFill>
                  <a:schemeClr val="bg1"/>
                </a:solidFill>
                <a:latin typeface="Times New Roman" pitchFamily="18" charset="0"/>
                <a:cs typeface="Times New Roman" pitchFamily="18" charset="0"/>
              </a:rPr>
              <a:t>Pasitikrinę ir nepasitikrinę sveikatą vaikai</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 2023-2024 m. m. (proc.)</a:t>
            </a:r>
            <a:endParaRPr lang="lt-LT" sz="2400" dirty="0">
              <a:solidFill>
                <a:schemeClr val="bg1"/>
              </a:solidFill>
            </a:endParaRPr>
          </a:p>
        </p:txBody>
      </p:sp>
      <p:graphicFrame>
        <p:nvGraphicFramePr>
          <p:cNvPr id="5" name="Turinio vietos rezervavimo ženklas 11">
            <a:extLst>
              <a:ext uri="{FF2B5EF4-FFF2-40B4-BE49-F238E27FC236}">
                <a16:creationId xmlns:a16="http://schemas.microsoft.com/office/drawing/2014/main" id="{E5954FC2-4D59-4892-9B3A-457C27FD11AE}"/>
              </a:ext>
            </a:extLst>
          </p:cNvPr>
          <p:cNvGraphicFramePr>
            <a:graphicFrameLocks noGrp="1"/>
          </p:cNvGraphicFramePr>
          <p:nvPr>
            <p:ph idx="1"/>
            <p:extLst>
              <p:ext uri="{D42A27DB-BD31-4B8C-83A1-F6EECF244321}">
                <p14:modId xmlns:p14="http://schemas.microsoft.com/office/powerpoint/2010/main" val="3200706360"/>
              </p:ext>
            </p:extLst>
          </p:nvPr>
        </p:nvGraphicFramePr>
        <p:xfrm>
          <a:off x="141402" y="1498862"/>
          <a:ext cx="11547835" cy="4251489"/>
        </p:xfrm>
        <a:graphic>
          <a:graphicData uri="http://schemas.openxmlformats.org/drawingml/2006/chart">
            <c:chart xmlns:c="http://schemas.openxmlformats.org/drawingml/2006/chart" xmlns:r="http://schemas.openxmlformats.org/officeDocument/2006/relationships" r:id="rId2"/>
          </a:graphicData>
        </a:graphic>
      </p:graphicFrame>
      <p:sp>
        <p:nvSpPr>
          <p:cNvPr id="6" name="Stačiakampis 5">
            <a:extLst>
              <a:ext uri="{FF2B5EF4-FFF2-40B4-BE49-F238E27FC236}">
                <a16:creationId xmlns:a16="http://schemas.microsoft.com/office/drawing/2014/main" id="{871A00F1-0780-46B4-951E-D4ECF9F3FBB9}"/>
              </a:ext>
            </a:extLst>
          </p:cNvPr>
          <p:cNvSpPr/>
          <p:nvPr/>
        </p:nvSpPr>
        <p:spPr>
          <a:xfrm>
            <a:off x="921695" y="6083888"/>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273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004722" y="963612"/>
            <a:ext cx="10222601" cy="732164"/>
          </a:xfrm>
        </p:spPr>
        <p:txBody>
          <a:bodyPr>
            <a:normAutofit fontScale="90000"/>
          </a:bodyPr>
          <a:lstStyle/>
          <a:p>
            <a:pPr algn="ctr"/>
            <a:r>
              <a:rPr lang="en-US" altLang="lt-LT" sz="2700" b="1" dirty="0" err="1">
                <a:solidFill>
                  <a:schemeClr val="bg1"/>
                </a:solidFill>
                <a:latin typeface="Times New Roman" pitchFamily="18" charset="0"/>
                <a:ea typeface="Segoe UI Symbol" pitchFamily="34" charset="0"/>
                <a:cs typeface="Times New Roman" pitchFamily="18" charset="0"/>
              </a:rPr>
              <a:t>Bendrosios</a:t>
            </a:r>
            <a:r>
              <a:rPr lang="en-US" altLang="lt-LT" sz="2700" b="1" dirty="0">
                <a:solidFill>
                  <a:schemeClr val="bg1"/>
                </a:solidFill>
                <a:latin typeface="Times New Roman" pitchFamily="18" charset="0"/>
                <a:ea typeface="Segoe UI Symbol" pitchFamily="34" charset="0"/>
                <a:cs typeface="Times New Roman" pitchFamily="18" charset="0"/>
              </a:rPr>
              <a:t> </a:t>
            </a:r>
            <a:r>
              <a:rPr lang="en-US" altLang="lt-LT" sz="2700" b="1" dirty="0" err="1">
                <a:solidFill>
                  <a:schemeClr val="bg1"/>
                </a:solidFill>
                <a:latin typeface="Times New Roman" pitchFamily="18" charset="0"/>
                <a:ea typeface="Segoe UI Symbol" pitchFamily="34" charset="0"/>
                <a:cs typeface="Times New Roman" pitchFamily="18" charset="0"/>
              </a:rPr>
              <a:t>ir</a:t>
            </a:r>
            <a:r>
              <a:rPr lang="en-US" altLang="lt-LT" sz="2700" b="1" dirty="0">
                <a:solidFill>
                  <a:schemeClr val="bg1"/>
                </a:solidFill>
                <a:latin typeface="Times New Roman" pitchFamily="18" charset="0"/>
                <a:ea typeface="Segoe UI Symbol" pitchFamily="34" charset="0"/>
                <a:cs typeface="Times New Roman" pitchFamily="18" charset="0"/>
              </a:rPr>
              <a:t> </a:t>
            </a:r>
            <a:r>
              <a:rPr lang="en-US" altLang="lt-LT" sz="2700" b="1" dirty="0" err="1">
                <a:solidFill>
                  <a:schemeClr val="bg1"/>
                </a:solidFill>
                <a:latin typeface="Times New Roman" pitchFamily="18" charset="0"/>
                <a:ea typeface="Segoe UI Symbol" pitchFamily="34" charset="0"/>
                <a:cs typeface="Times New Roman" pitchFamily="18" charset="0"/>
              </a:rPr>
              <a:t>specialiosios</a:t>
            </a:r>
            <a:r>
              <a:rPr lang="en-US" altLang="lt-LT" sz="2700" b="1" dirty="0">
                <a:solidFill>
                  <a:schemeClr val="bg1"/>
                </a:solidFill>
                <a:latin typeface="Times New Roman" pitchFamily="18" charset="0"/>
                <a:ea typeface="Segoe UI Symbol" pitchFamily="34" charset="0"/>
                <a:cs typeface="Times New Roman" pitchFamily="18" charset="0"/>
              </a:rPr>
              <a:t> </a:t>
            </a:r>
            <a:r>
              <a:rPr lang="en-US" altLang="lt-LT" sz="2700" b="1" dirty="0" err="1">
                <a:solidFill>
                  <a:schemeClr val="bg1"/>
                </a:solidFill>
                <a:latin typeface="Times New Roman" pitchFamily="18" charset="0"/>
                <a:ea typeface="Segoe UI Symbol" pitchFamily="34" charset="0"/>
                <a:cs typeface="Times New Roman" pitchFamily="18" charset="0"/>
              </a:rPr>
              <a:t>rekomendacijos</a:t>
            </a:r>
            <a:r>
              <a:rPr lang="en-US" altLang="lt-LT" sz="2700" b="1" dirty="0">
                <a:solidFill>
                  <a:schemeClr val="bg1"/>
                </a:solidFill>
                <a:latin typeface="Times New Roman" pitchFamily="18" charset="0"/>
                <a:ea typeface="Segoe UI Symbol" pitchFamily="34" charset="0"/>
                <a:cs typeface="Times New Roman" pitchFamily="18" charset="0"/>
              </a:rPr>
              <a:t>,</a:t>
            </a:r>
            <a:br>
              <a:rPr lang="lt-LT" altLang="lt-LT" sz="2700" b="1" dirty="0">
                <a:solidFill>
                  <a:schemeClr val="bg1"/>
                </a:solidFill>
                <a:latin typeface="Times New Roman" pitchFamily="18" charset="0"/>
                <a:ea typeface="Segoe UI Symbol" pitchFamily="34" charset="0"/>
                <a:cs typeface="Times New Roman" pitchFamily="18" charset="0"/>
              </a:rPr>
            </a:br>
            <a:r>
              <a:rPr lang="en-US" altLang="lt-LT" sz="2700" b="1" dirty="0" err="1">
                <a:solidFill>
                  <a:schemeClr val="bg1"/>
                </a:solidFill>
                <a:latin typeface="Times New Roman" pitchFamily="18" charset="0"/>
                <a:ea typeface="Segoe UI Symbol" pitchFamily="34" charset="0"/>
                <a:cs typeface="Times New Roman" pitchFamily="18" charset="0"/>
              </a:rPr>
              <a:t>pritaikytas</a:t>
            </a:r>
            <a:r>
              <a:rPr lang="en-US" altLang="lt-LT" sz="2700" b="1" dirty="0">
                <a:solidFill>
                  <a:schemeClr val="bg1"/>
                </a:solidFill>
                <a:latin typeface="Times New Roman" pitchFamily="18" charset="0"/>
                <a:ea typeface="Segoe UI Symbol" pitchFamily="34" charset="0"/>
                <a:cs typeface="Times New Roman" pitchFamily="18" charset="0"/>
              </a:rPr>
              <a:t> </a:t>
            </a:r>
            <a:r>
              <a:rPr lang="en-US" altLang="lt-LT" sz="2700" b="1" dirty="0" err="1">
                <a:solidFill>
                  <a:schemeClr val="bg1"/>
                </a:solidFill>
                <a:latin typeface="Times New Roman" pitchFamily="18" charset="0"/>
                <a:ea typeface="Segoe UI Symbol" pitchFamily="34" charset="0"/>
                <a:cs typeface="Times New Roman" pitchFamily="18" charset="0"/>
              </a:rPr>
              <a:t>maitinimas</a:t>
            </a:r>
            <a:br>
              <a:rPr lang="lt-LT" altLang="lt-LT" sz="2700" b="1" dirty="0">
                <a:solidFill>
                  <a:schemeClr val="bg1"/>
                </a:solidFill>
                <a:latin typeface="Times New Roman" pitchFamily="18" charset="0"/>
                <a:ea typeface="Segoe UI Symbol" pitchFamily="34" charset="0"/>
                <a:cs typeface="Times New Roman" pitchFamily="18" charset="0"/>
              </a:rPr>
            </a:br>
            <a:r>
              <a:rPr lang="lt-LT" altLang="lt-LT" sz="2700" b="1" dirty="0">
                <a:solidFill>
                  <a:schemeClr val="bg1"/>
                </a:solidFill>
                <a:latin typeface="Times New Roman" pitchFamily="18" charset="0"/>
                <a:ea typeface="Segoe UI Symbol" pitchFamily="34" charset="0"/>
                <a:cs typeface="Times New Roman" pitchFamily="18" charset="0"/>
              </a:rPr>
              <a:t>2023-2024 m. m. (proc.)</a:t>
            </a:r>
            <a:br>
              <a:rPr lang="lt-LT" sz="3600" dirty="0"/>
            </a:br>
            <a:endParaRPr lang="lt-LT" dirty="0">
              <a:solidFill>
                <a:schemeClr val="bg1"/>
              </a:solidFill>
            </a:endParaRPr>
          </a:p>
        </p:txBody>
      </p:sp>
      <p:graphicFrame>
        <p:nvGraphicFramePr>
          <p:cNvPr id="4" name="Turinio vietos rezervavimo ženklas 5">
            <a:extLst>
              <a:ext uri="{FF2B5EF4-FFF2-40B4-BE49-F238E27FC236}">
                <a16:creationId xmlns:a16="http://schemas.microsoft.com/office/drawing/2014/main" id="{20955CB5-DAEC-4656-9303-25BE9B249DDF}"/>
              </a:ext>
            </a:extLst>
          </p:cNvPr>
          <p:cNvGraphicFramePr>
            <a:graphicFrameLocks noGrp="1"/>
          </p:cNvGraphicFramePr>
          <p:nvPr>
            <p:ph idx="1"/>
            <p:extLst>
              <p:ext uri="{D42A27DB-BD31-4B8C-83A1-F6EECF244321}">
                <p14:modId xmlns:p14="http://schemas.microsoft.com/office/powerpoint/2010/main" val="4202313537"/>
              </p:ext>
            </p:extLst>
          </p:nvPr>
        </p:nvGraphicFramePr>
        <p:xfrm>
          <a:off x="1277905" y="1941513"/>
          <a:ext cx="10137775" cy="3952875"/>
        </p:xfrm>
        <a:graphic>
          <a:graphicData uri="http://schemas.openxmlformats.org/drawingml/2006/chart">
            <c:chart xmlns:c="http://schemas.openxmlformats.org/drawingml/2006/chart" xmlns:r="http://schemas.openxmlformats.org/officeDocument/2006/relationships" r:id="rId2"/>
          </a:graphicData>
        </a:graphic>
      </p:graphicFrame>
      <p:sp>
        <p:nvSpPr>
          <p:cNvPr id="5" name="Stačiakampis 4">
            <a:extLst>
              <a:ext uri="{FF2B5EF4-FFF2-40B4-BE49-F238E27FC236}">
                <a16:creationId xmlns:a16="http://schemas.microsoft.com/office/drawing/2014/main" id="{88161443-E14F-4310-BF24-8B356DF239BF}"/>
              </a:ext>
            </a:extLst>
          </p:cNvPr>
          <p:cNvSpPr/>
          <p:nvPr/>
        </p:nvSpPr>
        <p:spPr>
          <a:xfrm>
            <a:off x="690483" y="6116030"/>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9666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828800" y="2675466"/>
            <a:ext cx="8534400" cy="1507067"/>
          </a:xfrm>
        </p:spPr>
        <p:txBody>
          <a:bodyPr>
            <a:normAutofit fontScale="90000"/>
          </a:bodyPr>
          <a:lstStyle/>
          <a:p>
            <a:pPr marL="0" lvl="0" indent="0" algn="ctr">
              <a:lnSpc>
                <a:spcPct val="100000"/>
              </a:lnSpc>
              <a:spcBef>
                <a:spcPts val="0"/>
              </a:spcBef>
              <a:defRPr/>
            </a:pPr>
            <a:r>
              <a:rPr lang="lt-LT" altLang="lt-LT" sz="3600" dirty="0">
                <a:solidFill>
                  <a:schemeClr val="bg1"/>
                </a:solidFill>
                <a:latin typeface="Times New Roman" pitchFamily="18" charset="0"/>
                <a:cs typeface="Times New Roman" pitchFamily="18" charset="0"/>
              </a:rPr>
              <a:t>KŪNO MASĖS INDEKSAS </a:t>
            </a:r>
            <a:br>
              <a:rPr lang="lt-LT" altLang="lt-LT" sz="3600" dirty="0">
                <a:solidFill>
                  <a:schemeClr val="bg1"/>
                </a:solidFill>
                <a:latin typeface="Times New Roman" pitchFamily="18" charset="0"/>
                <a:cs typeface="Times New Roman" pitchFamily="18" charset="0"/>
              </a:rPr>
            </a:br>
            <a:r>
              <a:rPr lang="lt-LT" altLang="lt-LT" sz="3600" dirty="0">
                <a:solidFill>
                  <a:schemeClr val="bg1"/>
                </a:solidFill>
                <a:latin typeface="Times New Roman" pitchFamily="18" charset="0"/>
                <a:cs typeface="Times New Roman" pitchFamily="18" charset="0"/>
              </a:rPr>
              <a:t>(TOLIAU – KMI)</a:t>
            </a:r>
            <a:br>
              <a:rPr lang="en-US" sz="3600" dirty="0">
                <a:solidFill>
                  <a:srgbClr val="993366"/>
                </a:solidFill>
                <a:latin typeface="Times New Roman" panose="02020603050405020304" pitchFamily="18" charset="0"/>
                <a:cs typeface="Times New Roman" panose="02020603050405020304" pitchFamily="18" charset="0"/>
              </a:rPr>
            </a:br>
            <a:endParaRPr lang="lt-LT" dirty="0">
              <a:solidFill>
                <a:schemeClr val="bg1"/>
              </a:solidFill>
            </a:endParaRPr>
          </a:p>
        </p:txBody>
      </p:sp>
    </p:spTree>
    <p:extLst>
      <p:ext uri="{BB962C8B-B14F-4D97-AF65-F5344CB8AC3E}">
        <p14:creationId xmlns:p14="http://schemas.microsoft.com/office/powerpoint/2010/main" val="3359889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Pavadinimas 1">
            <a:extLst>
              <a:ext uri="{FF2B5EF4-FFF2-40B4-BE49-F238E27FC236}">
                <a16:creationId xmlns:a16="http://schemas.microsoft.com/office/drawing/2014/main" id="{20D0D426-0AD9-46EB-9C02-F0994158A8EC}"/>
              </a:ext>
            </a:extLst>
          </p:cNvPr>
          <p:cNvSpPr>
            <a:spLocks noGrp="1"/>
          </p:cNvSpPr>
          <p:nvPr>
            <p:ph type="title"/>
          </p:nvPr>
        </p:nvSpPr>
        <p:spPr>
          <a:xfrm>
            <a:off x="1394460" y="226417"/>
            <a:ext cx="9407951" cy="1110893"/>
          </a:xfrm>
        </p:spPr>
        <p:txBody>
          <a:bodyPr>
            <a:normAutofit/>
          </a:bodyPr>
          <a:lstStyle/>
          <a:p>
            <a:pPr algn="ctr"/>
            <a:r>
              <a:rPr lang="lt-LT" altLang="lt-LT" sz="2400" b="1" dirty="0">
                <a:solidFill>
                  <a:schemeClr val="bg1"/>
                </a:solidFill>
                <a:latin typeface="Times New Roman" pitchFamily="18" charset="0"/>
                <a:cs typeface="Times New Roman" pitchFamily="18" charset="0"/>
              </a:rPr>
              <a:t>Vaikų pasiskirstymas pagal KMI, </a:t>
            </a:r>
            <a:br>
              <a:rPr lang="lt-LT" altLang="lt-LT" sz="2400" b="1" dirty="0">
                <a:solidFill>
                  <a:schemeClr val="bg1"/>
                </a:solidFill>
                <a:latin typeface="Times New Roman" pitchFamily="18" charset="0"/>
                <a:cs typeface="Times New Roman" pitchFamily="18" charset="0"/>
              </a:rPr>
            </a:br>
            <a:r>
              <a:rPr lang="lt-LT" altLang="lt-LT" sz="2400" b="1" dirty="0">
                <a:solidFill>
                  <a:schemeClr val="bg1"/>
                </a:solidFill>
                <a:latin typeface="Times New Roman" pitchFamily="18" charset="0"/>
                <a:cs typeface="Times New Roman" pitchFamily="18" charset="0"/>
              </a:rPr>
              <a:t>2023-2024 m. m. (proc.)</a:t>
            </a:r>
            <a:endParaRPr lang="lt-LT" sz="2400" dirty="0">
              <a:solidFill>
                <a:schemeClr val="bg1"/>
              </a:solidFill>
            </a:endParaRPr>
          </a:p>
        </p:txBody>
      </p:sp>
      <p:graphicFrame>
        <p:nvGraphicFramePr>
          <p:cNvPr id="4" name="Turinio vietos rezervavimo ženklas 4">
            <a:extLst>
              <a:ext uri="{FF2B5EF4-FFF2-40B4-BE49-F238E27FC236}">
                <a16:creationId xmlns:a16="http://schemas.microsoft.com/office/drawing/2014/main" id="{0B897EB5-3180-44F6-A3B2-4AA96671B367}"/>
              </a:ext>
            </a:extLst>
          </p:cNvPr>
          <p:cNvGraphicFramePr>
            <a:graphicFrameLocks noGrp="1"/>
          </p:cNvGraphicFramePr>
          <p:nvPr>
            <p:ph idx="1"/>
            <p:extLst>
              <p:ext uri="{D42A27DB-BD31-4B8C-83A1-F6EECF244321}">
                <p14:modId xmlns:p14="http://schemas.microsoft.com/office/powerpoint/2010/main" val="1343204229"/>
              </p:ext>
            </p:extLst>
          </p:nvPr>
        </p:nvGraphicFramePr>
        <p:xfrm>
          <a:off x="1312665" y="1813537"/>
          <a:ext cx="9407951" cy="4487159"/>
        </p:xfrm>
        <a:graphic>
          <a:graphicData uri="http://schemas.openxmlformats.org/drawingml/2006/chart">
            <c:chart xmlns:c="http://schemas.openxmlformats.org/drawingml/2006/chart" xmlns:r="http://schemas.openxmlformats.org/officeDocument/2006/relationships" r:id="rId2"/>
          </a:graphicData>
        </a:graphic>
      </p:graphicFrame>
      <p:sp>
        <p:nvSpPr>
          <p:cNvPr id="7" name="Stačiakampis 6">
            <a:extLst>
              <a:ext uri="{FF2B5EF4-FFF2-40B4-BE49-F238E27FC236}">
                <a16:creationId xmlns:a16="http://schemas.microsoft.com/office/drawing/2014/main" id="{42CB1552-ED16-4F0B-8A0D-FC4EAB72135A}"/>
              </a:ext>
            </a:extLst>
          </p:cNvPr>
          <p:cNvSpPr/>
          <p:nvPr/>
        </p:nvSpPr>
        <p:spPr>
          <a:xfrm>
            <a:off x="690483" y="6116030"/>
            <a:ext cx="1633781" cy="369332"/>
          </a:xfrm>
          <a:prstGeom prst="rect">
            <a:avLst/>
          </a:prstGeom>
        </p:spPr>
        <p:txBody>
          <a:bodyPr wrap="none">
            <a:spAutoFit/>
          </a:bodyPr>
          <a:lstStyle/>
          <a:p>
            <a:r>
              <a:rPr lang="lt-LT" i="1" dirty="0">
                <a:solidFill>
                  <a:schemeClr val="bg1"/>
                </a:solidFill>
                <a:latin typeface="Times New Roman" panose="02020603050405020304" pitchFamily="18" charset="0"/>
                <a:cs typeface="Times New Roman" panose="02020603050405020304" pitchFamily="18" charset="0"/>
              </a:rPr>
              <a:t>Šaltinis: VSS IS</a:t>
            </a:r>
            <a:endParaRPr lang="en-US"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3982294"/>
      </p:ext>
    </p:extLst>
  </p:cSld>
  <p:clrMapOvr>
    <a:masterClrMapping/>
  </p:clrMapOvr>
</p:sld>
</file>

<file path=ppt/theme/theme1.xml><?xml version="1.0" encoding="utf-8"?>
<a:theme xmlns:a="http://schemas.openxmlformats.org/drawingml/2006/main" name="Išpjova">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E76448-B9B5-444F-ABF0-3E2949E5B924}">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2CC082E-8DE3-449F-B604-FF5FA628FBDC}">
  <ds:schemaRefs>
    <ds:schemaRef ds:uri="http://schemas.microsoft.com/sharepoint/v3/contenttype/forms"/>
  </ds:schemaRefs>
</ds:datastoreItem>
</file>

<file path=customXml/itemProps3.xml><?xml version="1.0" encoding="utf-8"?>
<ds:datastoreItem xmlns:ds="http://schemas.openxmlformats.org/officeDocument/2006/customXml" ds:itemID="{6FA93B6D-1597-4D86-B6EB-52CA39D989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Segmentų studijų planas</Template>
  <TotalTime>280</TotalTime>
  <Words>756</Words>
  <Application>Microsoft Office PowerPoint</Application>
  <PresentationFormat>Plačiaekranė</PresentationFormat>
  <Paragraphs>64</Paragraphs>
  <Slides>18</Slides>
  <Notes>1</Notes>
  <HiddenSlides>0</HiddenSlides>
  <MMClips>0</MMClips>
  <ScaleCrop>false</ScaleCrop>
  <HeadingPairs>
    <vt:vector size="6" baseType="variant">
      <vt:variant>
        <vt:lpstr>Naudojami šriftai</vt:lpstr>
      </vt:variant>
      <vt:variant>
        <vt:i4>7</vt:i4>
      </vt:variant>
      <vt:variant>
        <vt:lpstr>Tema</vt:lpstr>
      </vt:variant>
      <vt:variant>
        <vt:i4>1</vt:i4>
      </vt:variant>
      <vt:variant>
        <vt:lpstr>Skaidrių pavadinimai</vt:lpstr>
      </vt:variant>
      <vt:variant>
        <vt:i4>18</vt:i4>
      </vt:variant>
    </vt:vector>
  </HeadingPairs>
  <TitlesOfParts>
    <vt:vector size="26" baseType="lpstr">
      <vt:lpstr>等线</vt:lpstr>
      <vt:lpstr>Arial</vt:lpstr>
      <vt:lpstr>Calibri</vt:lpstr>
      <vt:lpstr>Century Gothic</vt:lpstr>
      <vt:lpstr>Segoe UI Symbol</vt:lpstr>
      <vt:lpstr>Times New Roman</vt:lpstr>
      <vt:lpstr>Wingdings 3</vt:lpstr>
      <vt:lpstr>Išpjova</vt:lpstr>
      <vt:lpstr>Klaipėdos Tauralaukio progimnaziją lankančių vaikų profilaktinių sveikatos patikrinimų  2023 – 2024 m. M. duomenų analizė</vt:lpstr>
      <vt:lpstr>VAIKŲ SVEIKATOS ANALIZĖS APRAŠYMAS (1)</vt:lpstr>
      <vt:lpstr>VAIKŲ SVEIKATOS ANALIZĖS APRAŠYMAS (2)</vt:lpstr>
      <vt:lpstr>VAIKŲ SVEIKATOS ANALIZĖS  REZULTATŲ SVARBA</vt:lpstr>
      <vt:lpstr>PPASITIKRINĘ SVEIKATĄ VAIKAI</vt:lpstr>
      <vt:lpstr>Pasitikrinę ir nepasitikrinę sveikatą vaikai  2023-2024 m. m. (proc.)</vt:lpstr>
      <vt:lpstr>Bendrosios ir specialiosios rekomendacijos, pritaikytas maitinimas 2023-2024 m. m. (proc.) </vt:lpstr>
      <vt:lpstr>KŪNO MASĖS INDEKSAS  (TOLIAU – KMI) </vt:lpstr>
      <vt:lpstr>Vaikų pasiskirstymas pagal KMI,  2023-2024 m. m. (proc.)</vt:lpstr>
      <vt:lpstr>FIZINIO LAVINIMO GRUPĖS</vt:lpstr>
      <vt:lpstr>Vaikų pasiskirstymas pagal fizinio ugdymo grupes  2021-2023 m. M. (proc.)</vt:lpstr>
      <vt:lpstr>DANTŲ BŪKLĖ</vt:lpstr>
      <vt:lpstr>Dantų ėduonies intensyvumo (kpi+KPI) indeksas  2023/2024 m. m. (1)</vt:lpstr>
      <vt:lpstr>Dantų ėduonies intensyvumo (kpi+KPI) indeksas  2023/2024 m.m. (2)</vt:lpstr>
      <vt:lpstr>Vaikai, turintys sveikus dantis,  2023/2024 m.m.</vt:lpstr>
      <vt:lpstr>Apibendrinimas</vt:lpstr>
      <vt:lpstr>Rekomendacijos</vt:lpstr>
      <vt:lpstr>„PowerPoint“ pateiktis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Klaipėdos Tauralaukio progimnaziją lankančių vaikų profilaktinių sveikatos patikrinimų  2023 – 2024 m. M. duomenų analizė</dc:title>
  <dc:creator>Aurimas Grudikis | E100 Group</dc:creator>
  <cp:lastModifiedBy>Vartotojas</cp:lastModifiedBy>
  <cp:revision>13</cp:revision>
  <dcterms:created xsi:type="dcterms:W3CDTF">2023-11-23T09:32:09Z</dcterms:created>
  <dcterms:modified xsi:type="dcterms:W3CDTF">2024-02-15T08:59:27Z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