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7" r:id="rId6"/>
    <p:sldId id="259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1782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09835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7729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18370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48524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9228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6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584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64898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59068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14981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2A28B-C6F5-4C32-AC3F-98874999A4E2}" type="datetimeFigureOut">
              <a:rPr lang="lt-LT" smtClean="0"/>
              <a:t>2023-01-18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D2B26-051F-4574-9814-B6B3ADF3BAE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29478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Ugdymo turinio atnaujinimas (UTA)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2022-2023-2024 m. 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016" y="3509963"/>
            <a:ext cx="3011685" cy="31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60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591"/>
          </a:xfrm>
        </p:spPr>
        <p:txBody>
          <a:bodyPr>
            <a:normAutofit/>
          </a:bodyPr>
          <a:lstStyle/>
          <a:p>
            <a: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UŽDAVINYS. Užtikrinti pasirengimo UTA komunikaciją, </a:t>
            </a:r>
            <a:r>
              <a:rPr lang="lt-L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tinklaveiką</a:t>
            </a:r>
            <a: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754973"/>
              </p:ext>
            </p:extLst>
          </p:nvPr>
        </p:nvGraphicFramePr>
        <p:xfrm>
          <a:off x="1271848" y="1055717"/>
          <a:ext cx="9548553" cy="5399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0907">
                  <a:extLst>
                    <a:ext uri="{9D8B030D-6E8A-4147-A177-3AD203B41FA5}">
                      <a16:colId xmlns:a16="http://schemas.microsoft.com/office/drawing/2014/main" val="499946545"/>
                    </a:ext>
                  </a:extLst>
                </a:gridCol>
                <a:gridCol w="2944412">
                  <a:extLst>
                    <a:ext uri="{9D8B030D-6E8A-4147-A177-3AD203B41FA5}">
                      <a16:colId xmlns:a16="http://schemas.microsoft.com/office/drawing/2014/main" val="288138084"/>
                    </a:ext>
                  </a:extLst>
                </a:gridCol>
                <a:gridCol w="1350555">
                  <a:extLst>
                    <a:ext uri="{9D8B030D-6E8A-4147-A177-3AD203B41FA5}">
                      <a16:colId xmlns:a16="http://schemas.microsoft.com/office/drawing/2014/main" val="3511102341"/>
                    </a:ext>
                  </a:extLst>
                </a:gridCol>
                <a:gridCol w="1800951">
                  <a:extLst>
                    <a:ext uri="{9D8B030D-6E8A-4147-A177-3AD203B41FA5}">
                      <a16:colId xmlns:a16="http://schemas.microsoft.com/office/drawing/2014/main" val="3368476268"/>
                    </a:ext>
                  </a:extLst>
                </a:gridCol>
                <a:gridCol w="2971728">
                  <a:extLst>
                    <a:ext uri="{9D8B030D-6E8A-4147-A177-3AD203B41FA5}">
                      <a16:colId xmlns:a16="http://schemas.microsoft.com/office/drawing/2014/main" val="3686352300"/>
                    </a:ext>
                  </a:extLst>
                </a:gridCol>
              </a:tblGrid>
              <a:tr h="12332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Eil. Nr.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Priemonės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Numatomas  priemonės įgyvendinimo terminas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Atsakingas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Rezultatas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072343319"/>
                  </a:ext>
                </a:extLst>
              </a:tr>
              <a:tr h="6899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Socialinės partnerystės tinklaveikos ir komunikacijos planas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m.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Pavaduotojas ugdymui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Sukurtas socialinės partnerystės planas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72188256"/>
                  </a:ext>
                </a:extLst>
              </a:tr>
              <a:tr h="9615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Mokyklos bendruomenės ir socialinių partnerių supažindinimas su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pasirengimu įgyvendinti UTA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m.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UTA komandos atstovas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 mokytojų ir švietimo pagalbos specialistų informuoti apie UTA procesus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537133706"/>
                  </a:ext>
                </a:extLst>
              </a:tr>
              <a:tr h="9615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Informacijos, susijusios su UTA, viešinimas, renginių organizavimas (mokymai, susitikimai, posėdžiai ir kt.)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UTA komandos narys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Rekomenduojama viešinti interneto svetainėje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552459861"/>
                  </a:ext>
                </a:extLst>
              </a:tr>
              <a:tr h="7423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Ataskaitų apie UTA įgyvendinimą pateikimas, aptarimas, tobulintinų sričių nusimatymas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Pavaduotoja ugdymui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Susirinkimai, posėdžiai 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56374703"/>
                  </a:ext>
                </a:extLst>
              </a:tr>
              <a:tr h="6899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Tėvų švietimas UTA, įtraukiojo ugdymo tema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Pavaduotoja ugdymui</a:t>
                      </a:r>
                      <a:endParaRPr lang="lt-LT" sz="14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Pristatymas tėvams mokyklos interneto svetainėje, susirinkimuose ir kt.</a:t>
                      </a:r>
                      <a:endParaRPr lang="lt-LT" sz="14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7533382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7696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591"/>
          </a:xfrm>
        </p:spPr>
        <p:txBody>
          <a:bodyPr>
            <a:normAutofit fontScale="90000"/>
          </a:bodyPr>
          <a:lstStyle/>
          <a:p>
            <a:r>
              <a:rPr lang="lt-LT" dirty="0"/>
              <a:t> </a:t>
            </a:r>
            <a:r>
              <a:rPr lang="lt-L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UŽDAVINYS. Atnaujinti ugdymo aplinkas ir priemones  </a:t>
            </a:r>
            <a:br>
              <a:rPr lang="lt-L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512750"/>
              </p:ext>
            </p:extLst>
          </p:nvPr>
        </p:nvGraphicFramePr>
        <p:xfrm>
          <a:off x="1238597" y="1454727"/>
          <a:ext cx="9581804" cy="50999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2273">
                  <a:extLst>
                    <a:ext uri="{9D8B030D-6E8A-4147-A177-3AD203B41FA5}">
                      <a16:colId xmlns:a16="http://schemas.microsoft.com/office/drawing/2014/main" val="2070177373"/>
                    </a:ext>
                  </a:extLst>
                </a:gridCol>
                <a:gridCol w="2906297">
                  <a:extLst>
                    <a:ext uri="{9D8B030D-6E8A-4147-A177-3AD203B41FA5}">
                      <a16:colId xmlns:a16="http://schemas.microsoft.com/office/drawing/2014/main" val="1669315708"/>
                    </a:ext>
                  </a:extLst>
                </a:gridCol>
                <a:gridCol w="1350555">
                  <a:extLst>
                    <a:ext uri="{9D8B030D-6E8A-4147-A177-3AD203B41FA5}">
                      <a16:colId xmlns:a16="http://schemas.microsoft.com/office/drawing/2014/main" val="3482932090"/>
                    </a:ext>
                  </a:extLst>
                </a:gridCol>
                <a:gridCol w="1800951">
                  <a:extLst>
                    <a:ext uri="{9D8B030D-6E8A-4147-A177-3AD203B41FA5}">
                      <a16:colId xmlns:a16="http://schemas.microsoft.com/office/drawing/2014/main" val="2182575329"/>
                    </a:ext>
                  </a:extLst>
                </a:gridCol>
                <a:gridCol w="2971728">
                  <a:extLst>
                    <a:ext uri="{9D8B030D-6E8A-4147-A177-3AD203B41FA5}">
                      <a16:colId xmlns:a16="http://schemas.microsoft.com/office/drawing/2014/main" val="1716769983"/>
                    </a:ext>
                  </a:extLst>
                </a:gridCol>
              </a:tblGrid>
              <a:tr h="14558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Eil. Nr.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Priemonės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Numatomas  priemonės įgyvendinimo terminas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Atsakingas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Rezultatas</a:t>
                      </a:r>
                      <a:endParaRPr lang="lt-LT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593443955"/>
                  </a:ext>
                </a:extLst>
              </a:tr>
              <a:tr h="814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4.1.</a:t>
                      </a:r>
                      <a:endParaRPr lang="lt-LT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Priemonių poreikio situacijos įsivertinimas</a:t>
                      </a:r>
                      <a:endParaRPr lang="lt-LT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lt-LT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Pavaduotoja ugdymui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Įvertintas ugdymo aplinkų ir mokymosi priemonių poreikis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734411616"/>
                  </a:ext>
                </a:extLst>
              </a:tr>
              <a:tr h="1694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</a:t>
                      </a:r>
                      <a:endParaRPr lang="lt-LT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Ugdymo aplinkų ir mokymosi priemonių įsigijimo plano parengimas, prioritetų vadovėliams įsigyti nusistatymas ir susitarimai metodinėje taryboje</a:t>
                      </a:r>
                      <a:endParaRPr lang="lt-LT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</a:t>
                      </a:r>
                      <a:endParaRPr lang="lt-LT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Pavaduotoja ugdymui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Parengtas mokymo ir mokymosi priemonių įsigijimo planas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625408058"/>
                  </a:ext>
                </a:extLst>
              </a:tr>
              <a:tr h="113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</a:t>
                      </a:r>
                      <a:endParaRPr lang="lt-LT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Priemonių ir aplinkų atnaujinimo veiklos</a:t>
                      </a:r>
                      <a:endParaRPr lang="lt-LT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lt-LT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UTA komandos narys</a:t>
                      </a:r>
                      <a:endParaRPr lang="lt-LT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Atsižvelgiant į įtraukiojo ugdymo įgyvendinimo rekomendacijas, atnaujintos aplinkos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20191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8667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848" y="565265"/>
            <a:ext cx="9817330" cy="561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8597" y="590204"/>
            <a:ext cx="9609512" cy="545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0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5099" y="781396"/>
            <a:ext cx="9809018" cy="539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28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022" y="590204"/>
            <a:ext cx="10773294" cy="584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636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1725" y="590204"/>
            <a:ext cx="9576260" cy="558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18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KLAIPĖDOS TAURALAUKIO PROGIMNAZIJOS </a:t>
            </a:r>
            <a: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ATNAUJINTO UGDYMO  TURINIO ĮGYVENDINIMO VEIKSMŲ IR PRIEMONIŲ PLANAS </a:t>
            </a:r>
            <a: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2022-2023/2024</a:t>
            </a:r>
            <a: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Tikslas – sutelkti ir parengti mokyklos bendruomenę atnaujinto ugdymo  turinio (toliau – UTA) įgyvendinimui.</a:t>
            </a:r>
            <a:b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UŽDAVINYS: stiprinti mokytojų pasirengimą ir kompetencijas planuojant, įgyvendinant atnaujintą ugdymo turinį ir vykdant stebėsenos </a:t>
            </a: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727212"/>
              </p:ext>
            </p:extLst>
          </p:nvPr>
        </p:nvGraphicFramePr>
        <p:xfrm>
          <a:off x="673331" y="1690689"/>
          <a:ext cx="10881359" cy="4917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7704">
                  <a:extLst>
                    <a:ext uri="{9D8B030D-6E8A-4147-A177-3AD203B41FA5}">
                      <a16:colId xmlns:a16="http://schemas.microsoft.com/office/drawing/2014/main" val="3065433266"/>
                    </a:ext>
                  </a:extLst>
                </a:gridCol>
                <a:gridCol w="3292061">
                  <a:extLst>
                    <a:ext uri="{9D8B030D-6E8A-4147-A177-3AD203B41FA5}">
                      <a16:colId xmlns:a16="http://schemas.microsoft.com/office/drawing/2014/main" val="3072474078"/>
                    </a:ext>
                  </a:extLst>
                </a:gridCol>
                <a:gridCol w="1555316">
                  <a:extLst>
                    <a:ext uri="{9D8B030D-6E8A-4147-A177-3AD203B41FA5}">
                      <a16:colId xmlns:a16="http://schemas.microsoft.com/office/drawing/2014/main" val="544396887"/>
                    </a:ext>
                  </a:extLst>
                </a:gridCol>
                <a:gridCol w="2109845">
                  <a:extLst>
                    <a:ext uri="{9D8B030D-6E8A-4147-A177-3AD203B41FA5}">
                      <a16:colId xmlns:a16="http://schemas.microsoft.com/office/drawing/2014/main" val="1729468980"/>
                    </a:ext>
                  </a:extLst>
                </a:gridCol>
                <a:gridCol w="3386433">
                  <a:extLst>
                    <a:ext uri="{9D8B030D-6E8A-4147-A177-3AD203B41FA5}">
                      <a16:colId xmlns:a16="http://schemas.microsoft.com/office/drawing/2014/main" val="36334109"/>
                    </a:ext>
                  </a:extLst>
                </a:gridCol>
              </a:tblGrid>
              <a:tr h="814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Eil. Nr.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Priemonės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Numatomas priemonės įgyvendinimo terminas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Atsakingas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Rezultatas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extLst>
                  <a:ext uri="{0D108BD9-81ED-4DB2-BD59-A6C34878D82A}">
                    <a16:rowId xmlns:a16="http://schemas.microsoft.com/office/drawing/2014/main" val="2853305251"/>
                  </a:ext>
                </a:extLst>
              </a:tr>
              <a:tr h="5248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UTA komandos sudarymas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Rugsėjis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Mokyklos direktorius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Suformuota UTA komanda ir patvirtinta direktoriaus įsakymu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extLst>
                  <a:ext uri="{0D108BD9-81ED-4DB2-BD59-A6C34878D82A}">
                    <a16:rowId xmlns:a16="http://schemas.microsoft.com/office/drawing/2014/main" val="1911353631"/>
                  </a:ext>
                </a:extLst>
              </a:tr>
              <a:tr h="637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Individualus atnaujintų BP nagrinėjimas ir aptarimas metodinėse grupėse, mokyklos taryboje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Spalis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Metodinė taryba, metodinių grupių pirmininkai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UTA komanda supažindinama su aktualijomis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extLst>
                  <a:ext uri="{0D108BD9-81ED-4DB2-BD59-A6C34878D82A}">
                    <a16:rowId xmlns:a16="http://schemas.microsoft.com/office/drawing/2014/main" val="788496830"/>
                  </a:ext>
                </a:extLst>
              </a:tr>
              <a:tr h="735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Pasidalijimas patirtimi metodinėse grupėse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Lapkritis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Pavaduotoja ugdymui, Metodinė taryba, metodinių grupių pirmininkai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Mokytojai (bent 50 proc.) bendradarbiaudami su kolegomis, supras programų pokyčius ir planuojamų veiklų rezultatus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extLst>
                  <a:ext uri="{0D108BD9-81ED-4DB2-BD59-A6C34878D82A}">
                    <a16:rowId xmlns:a16="http://schemas.microsoft.com/office/drawing/2014/main" val="811237671"/>
                  </a:ext>
                </a:extLst>
              </a:tr>
              <a:tr h="735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Pasidalijimas patirtimi su kitomis miesto ugdymo įstaigomis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Gruodis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Pavaduotoja ugdymui, Metodinė taryba, metodinių grupių pirmininkai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Bendradarbiaudami su kitų mokyklų mokytojais, supras programų pokyčius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extLst>
                  <a:ext uri="{0D108BD9-81ED-4DB2-BD59-A6C34878D82A}">
                    <a16:rowId xmlns:a16="http://schemas.microsoft.com/office/drawing/2014/main" val="4241519448"/>
                  </a:ext>
                </a:extLst>
              </a:tr>
              <a:tr h="735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Pamokos plano pavyzdžio kūrimas kiekvienoje </a:t>
                      </a:r>
                      <a:r>
                        <a:rPr lang="lt-LT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metodinėje </a:t>
                      </a: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grupėje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metai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Sausis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Metodinė taryba, metodinių grupių pirmininkai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Atsiras bendri susitarimai tarp mokytojų metodinėse grupėse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extLst>
                  <a:ext uri="{0D108BD9-81ED-4DB2-BD59-A6C34878D82A}">
                    <a16:rowId xmlns:a16="http://schemas.microsoft.com/office/drawing/2014/main" val="445696193"/>
                  </a:ext>
                </a:extLst>
              </a:tr>
              <a:tr h="735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Sukurtų pamokos planų </a:t>
                      </a:r>
                      <a:r>
                        <a:rPr lang="lt-LT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metodinėse </a:t>
                      </a: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grupėse ir jų pateiktų rekomendacijų aptarimas Metodinėje taryboje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Vasaris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Pavaduotoja ugdymui, Metodinė taryba, metodinių grupių pirmininkai.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Gerosios patirties sklaida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9" marR="52079" marT="52079" marB="52079"/>
                </a:tc>
                <a:extLst>
                  <a:ext uri="{0D108BD9-81ED-4DB2-BD59-A6C34878D82A}">
                    <a16:rowId xmlns:a16="http://schemas.microsoft.com/office/drawing/2014/main" val="1287186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143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2264034"/>
              </p:ext>
            </p:extLst>
          </p:nvPr>
        </p:nvGraphicFramePr>
        <p:xfrm>
          <a:off x="689956" y="814647"/>
          <a:ext cx="10656918" cy="51523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6613">
                  <a:extLst>
                    <a:ext uri="{9D8B030D-6E8A-4147-A177-3AD203B41FA5}">
                      <a16:colId xmlns:a16="http://schemas.microsoft.com/office/drawing/2014/main" val="2852096099"/>
                    </a:ext>
                  </a:extLst>
                </a:gridCol>
                <a:gridCol w="3224157">
                  <a:extLst>
                    <a:ext uri="{9D8B030D-6E8A-4147-A177-3AD203B41FA5}">
                      <a16:colId xmlns:a16="http://schemas.microsoft.com/office/drawing/2014/main" val="4233774499"/>
                    </a:ext>
                  </a:extLst>
                </a:gridCol>
                <a:gridCol w="1523237">
                  <a:extLst>
                    <a:ext uri="{9D8B030D-6E8A-4147-A177-3AD203B41FA5}">
                      <a16:colId xmlns:a16="http://schemas.microsoft.com/office/drawing/2014/main" val="4148941955"/>
                    </a:ext>
                  </a:extLst>
                </a:gridCol>
                <a:gridCol w="2066327">
                  <a:extLst>
                    <a:ext uri="{9D8B030D-6E8A-4147-A177-3AD203B41FA5}">
                      <a16:colId xmlns:a16="http://schemas.microsoft.com/office/drawing/2014/main" val="3125816906"/>
                    </a:ext>
                  </a:extLst>
                </a:gridCol>
                <a:gridCol w="3316584">
                  <a:extLst>
                    <a:ext uri="{9D8B030D-6E8A-4147-A177-3AD203B41FA5}">
                      <a16:colId xmlns:a16="http://schemas.microsoft.com/office/drawing/2014/main" val="2415803618"/>
                    </a:ext>
                  </a:extLst>
                </a:gridCol>
              </a:tblGrid>
              <a:tr h="9885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1.7.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Sukauptos gerosios patirties pasirengiant UTA sklaida mokyklos pedagogų posėdyje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Vasaris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Pavaduotoja ugdymui, Metodinė taryba, metodinių grupių pirmininkai.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Mokyklos pedagogų bendruomenė susipažins su atliktomis UTA veiklomis, reflektuos ir koreguos su UTA susijusius pedagoginius procesus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extLst>
                  <a:ext uri="{0D108BD9-81ED-4DB2-BD59-A6C34878D82A}">
                    <a16:rowId xmlns:a16="http://schemas.microsoft.com/office/drawing/2014/main" val="2475671035"/>
                  </a:ext>
                </a:extLst>
              </a:tr>
              <a:tr h="8038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Pamokos stebėjimo protokolo korekcijos, atviros pamokos pagal atnaujintas BP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Kovas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Pavaduotoja ugdymui, Metodinė taryba, metodinių grupių pirmininkai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Tobulės pamokų stebėsena, rekomendacijos skatins mokytojų saviugdą. Gerosios patirties sklaida, bendradarbiavimas tarp kolegų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extLst>
                  <a:ext uri="{0D108BD9-81ED-4DB2-BD59-A6C34878D82A}">
                    <a16:rowId xmlns:a16="http://schemas.microsoft.com/office/drawing/2014/main" val="1689939042"/>
                  </a:ext>
                </a:extLst>
              </a:tr>
              <a:tr h="9885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Bendrojo ugdymo planų nagrinėjimas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Balandis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Direktorė, pavaduotoja ugdymui, Metodinė taryba, metodinių grupių pirmininkai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m</a:t>
                      </a:r>
                      <a:r>
                        <a:rPr lang="lt-LT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okytojų</a:t>
                      </a:r>
                      <a:r>
                        <a:rPr lang="lt-LT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susipažino su BP planais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extLst>
                  <a:ext uri="{0D108BD9-81ED-4DB2-BD59-A6C34878D82A}">
                    <a16:rowId xmlns:a16="http://schemas.microsoft.com/office/drawing/2014/main" val="3653209628"/>
                  </a:ext>
                </a:extLst>
              </a:tr>
              <a:tr h="8038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1.10.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Vertinimo aprašų ir kt. dokumentų koregavimas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Gegužė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Pavaduotoja ugdymui, Metodinė taryba, metodinių grupių pirmininkai 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extLst>
                  <a:ext uri="{0D108BD9-81ED-4DB2-BD59-A6C34878D82A}">
                    <a16:rowId xmlns:a16="http://schemas.microsoft.com/office/drawing/2014/main" val="91323670"/>
                  </a:ext>
                </a:extLst>
              </a:tr>
              <a:tr h="9885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1.11.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Ilgalaikių planų pavyzdžio kūrimas ir pasirengimas pagal juos dirbti ateinančiais mokslo metais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Birželis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Direktorius, pavaduotojai ugdymui, Metodinė taryba, metodinių grupių pirmininkai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Parengtas ilgalaikio plano pavyzdys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extLst>
                  <a:ext uri="{0D108BD9-81ED-4DB2-BD59-A6C34878D82A}">
                    <a16:rowId xmlns:a16="http://schemas.microsoft.com/office/drawing/2014/main" val="941120207"/>
                  </a:ext>
                </a:extLst>
              </a:tr>
              <a:tr h="579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1.12.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Pasirengimo diegti UTA, stebėsena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nuolat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Direktorė, pavaduotoja ugdymui, Metodinė taryba</a:t>
                      </a:r>
                      <a:endParaRPr lang="lt-LT" sz="12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Stebėjimas, vertinimas</a:t>
                      </a:r>
                      <a:endParaRPr lang="lt-LT" sz="12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5" marR="55615" marT="55615" marB="55615"/>
                </a:tc>
                <a:extLst>
                  <a:ext uri="{0D108BD9-81ED-4DB2-BD59-A6C34878D82A}">
                    <a16:rowId xmlns:a16="http://schemas.microsoft.com/office/drawing/2014/main" val="779197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1053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0344"/>
          </a:xfrm>
        </p:spPr>
        <p:txBody>
          <a:bodyPr>
            <a:normAutofit fontScale="90000"/>
          </a:bodyPr>
          <a:lstStyle/>
          <a:p>
            <a:pPr lvl="0"/>
            <a:r>
              <a:rPr lang="lt-LT" altLang="lt-LT" sz="1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 UŽDAVINYS.  Teikti metodinę pagalbą bei paramą ir organizuoti kvalifikacijos tobulinimą</a:t>
            </a:r>
            <a:r>
              <a:rPr kumimoji="0" lang="lt-LT" altLang="lt-LT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lt-LT" altLang="lt-LT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9446363"/>
              </p:ext>
            </p:extLst>
          </p:nvPr>
        </p:nvGraphicFramePr>
        <p:xfrm>
          <a:off x="906087" y="1263536"/>
          <a:ext cx="9914313" cy="47752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9915">
                  <a:extLst>
                    <a:ext uri="{9D8B030D-6E8A-4147-A177-3AD203B41FA5}">
                      <a16:colId xmlns:a16="http://schemas.microsoft.com/office/drawing/2014/main" val="1792460200"/>
                    </a:ext>
                  </a:extLst>
                </a:gridCol>
                <a:gridCol w="2989491">
                  <a:extLst>
                    <a:ext uri="{9D8B030D-6E8A-4147-A177-3AD203B41FA5}">
                      <a16:colId xmlns:a16="http://schemas.microsoft.com/office/drawing/2014/main" val="2975280110"/>
                    </a:ext>
                  </a:extLst>
                </a:gridCol>
                <a:gridCol w="1417093">
                  <a:extLst>
                    <a:ext uri="{9D8B030D-6E8A-4147-A177-3AD203B41FA5}">
                      <a16:colId xmlns:a16="http://schemas.microsoft.com/office/drawing/2014/main" val="4085542224"/>
                    </a:ext>
                  </a:extLst>
                </a:gridCol>
                <a:gridCol w="1889678">
                  <a:extLst>
                    <a:ext uri="{9D8B030D-6E8A-4147-A177-3AD203B41FA5}">
                      <a16:colId xmlns:a16="http://schemas.microsoft.com/office/drawing/2014/main" val="2933304466"/>
                    </a:ext>
                  </a:extLst>
                </a:gridCol>
                <a:gridCol w="3118136">
                  <a:extLst>
                    <a:ext uri="{9D8B030D-6E8A-4147-A177-3AD203B41FA5}">
                      <a16:colId xmlns:a16="http://schemas.microsoft.com/office/drawing/2014/main" val="3607440313"/>
                    </a:ext>
                  </a:extLst>
                </a:gridCol>
              </a:tblGrid>
              <a:tr h="11005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Eil. Nr.</a:t>
                      </a:r>
                      <a:endParaRPr lang="lt-LT" sz="1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Priemonės</a:t>
                      </a:r>
                      <a:endParaRPr lang="lt-LT" sz="1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Numatomas priemonės įgyvendinimo terminas</a:t>
                      </a:r>
                      <a:endParaRPr lang="lt-LT" sz="1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Atsakingas</a:t>
                      </a:r>
                      <a:endParaRPr lang="lt-LT" sz="1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Rezultatas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168179586"/>
                  </a:ext>
                </a:extLst>
              </a:tr>
              <a:tr h="858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Kvalifikacijos tobulinimas vadovams, mokytojams, švietimo pagalbos specialistams UTA aktualijomis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2022-2023</a:t>
                      </a:r>
                      <a:endParaRPr lang="lt-LT" sz="1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Direktorė, pavaduotoja ugdymui</a:t>
                      </a:r>
                      <a:endParaRPr lang="lt-LT" sz="1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mokymų, konferencijų, diskusijų, pasitarimų, viešųjų konsultacijų ir t.t.</a:t>
                      </a:r>
                      <a:endParaRPr lang="lt-LT" sz="1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29930626"/>
                  </a:ext>
                </a:extLst>
              </a:tr>
              <a:tr h="11005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Informacijos sklaida apie </a:t>
                      </a:r>
                      <a:r>
                        <a:rPr lang="lt-LT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įtraukujį</a:t>
                      </a:r>
                      <a:r>
                        <a:rPr lang="lt-LT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ugdymą tikslinėms grupėms - mokytojams, tėvams, mokiniams, kt. mokyklos bendruomenės nariams</a:t>
                      </a:r>
                      <a:endParaRPr lang="lt-LT" sz="1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2022-2024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Pavaduotojas ugdymui, švietimo pagalbos specialistas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lt-LT" sz="1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32677602"/>
                  </a:ext>
                </a:extLst>
              </a:tr>
              <a:tr h="6156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2.3.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Kvalifikacijos tobulinimas įtraukiojo ugdymo temomis 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2022-2024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Direktorė, pavaduotoja ugdymui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t-LT" sz="1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31662573"/>
                  </a:ext>
                </a:extLst>
              </a:tr>
              <a:tr h="11005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2.4.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Vaiko gerovės komisijos veiklos stiprinimas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2022-2024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VGK pirmininkas</a:t>
                      </a:r>
                      <a:endParaRPr lang="lt-LT" sz="11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VGK susipažinta su naujai rengiamu VGK projektu, pasirengtos veiklos tobulinimo rekomendacijos, kompetencijų tobulinimu ir kt.</a:t>
                      </a:r>
                      <a:endParaRPr lang="lt-LT" sz="11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438093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1334171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703</Words>
  <Application>Microsoft Office PowerPoint</Application>
  <PresentationFormat>Plačiaekranė</PresentationFormat>
  <Paragraphs>152</Paragraphs>
  <Slides>11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„Office“ tema</vt:lpstr>
      <vt:lpstr>Ugdymo turinio atnaujinimas (UTA)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KLAIPĖDOS TAURALAUKIO PROGIMNAZIJOS  ATNAUJINTO UGDYMO  TURINIO ĮGYVENDINIMO VEIKSMŲ IR PRIEMONIŲ PLANAS  2022-2023/2024   Tikslas – sutelkti ir parengti mokyklos bendruomenę atnaujinto ugdymo  turinio (toliau – UTA) įgyvendinimui.    1 UŽDAVINYS: stiprinti mokytojų pasirengimą ir kompetencijas planuojant, įgyvendinant atnaujintą ugdymo turinį ir vykdant stebėsenos </vt:lpstr>
      <vt:lpstr>„PowerPoint“ pateiktis</vt:lpstr>
      <vt:lpstr>2 UŽDAVINYS.  Teikti metodinę pagalbą bei paramą ir organizuoti kvalifikacijos tobulinimą </vt:lpstr>
      <vt:lpstr>3 UŽDAVINYS. Užtikrinti pasirengimo UTA komunikaciją, tinklaveiką </vt:lpstr>
      <vt:lpstr> 4. UŽDAVINYS. Atnaujinti ugdymo aplinkas ir priemones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Ugdymo turinio atnaujinimas (UTA)</dc:title>
  <dc:creator>Daiva Menclerienė</dc:creator>
  <cp:lastModifiedBy>Daiva Menclerienė</cp:lastModifiedBy>
  <cp:revision>9</cp:revision>
  <dcterms:created xsi:type="dcterms:W3CDTF">2023-01-06T09:52:58Z</dcterms:created>
  <dcterms:modified xsi:type="dcterms:W3CDTF">2023-01-18T13:07:53Z</dcterms:modified>
</cp:coreProperties>
</file>