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omments/comment1.xml" ContentType="application/vnd.openxmlformats-officedocument.presentationml.comment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82" r:id="rId2"/>
    <p:sldId id="297" r:id="rId3"/>
    <p:sldId id="299" r:id="rId4"/>
    <p:sldId id="300" r:id="rId5"/>
    <p:sldId id="296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rtotojas" initials="V" lastIdx="3" clrIdx="0">
    <p:extLst>
      <p:ext uri="{19B8F6BF-5375-455C-9EA6-DF929625EA0E}">
        <p15:presenceInfo xmlns:p15="http://schemas.microsoft.com/office/powerpoint/2012/main" userId="9c6870cc4ccf31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2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3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Pasitikrinę ir nepasitikrinę sveikatą </a:t>
            </a:r>
            <a:r>
              <a:rPr lang="lt-LT" sz="1800" b="1" i="0" u="none" strike="noStrike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MOKINIai</a:t>
            </a: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2024-2025 m. m. (proc.)</a:t>
            </a: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Pasitikrinusių sveikatą mokinių dalis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D7-46D9-9AD3-872AD59ED76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BFD7-46D9-9AD3-872AD59ED760}"/>
              </c:ext>
            </c:extLst>
          </c:dPt>
          <c:dLbls>
            <c:dLbl>
              <c:idx val="0"/>
              <c:layout>
                <c:manualLayout>
                  <c:x val="3.5024154589371984E-2"/>
                  <c:y val="-7.8803347384183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D7-46D9-9AD3-872AD59ED760}"/>
                </c:ext>
              </c:extLst>
            </c:dLbl>
            <c:dLbl>
              <c:idx val="1"/>
              <c:layout>
                <c:manualLayout>
                  <c:x val="2.8985507246376722E-2"/>
                  <c:y val="-9.339655986273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D7-46D9-9AD3-872AD59ED7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Fizinės būklės įvertinimo pažymėjimas</c:v>
                </c:pt>
                <c:pt idx="1">
                  <c:v>Dantų ir žandikaulių būklės pažymėjimas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99.69</c:v>
                </c:pt>
                <c:pt idx="1">
                  <c:v>88.19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D7-46D9-9AD3-872AD59ED760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Nepasitikrinusių sveikatą mokinių dalis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3.743961352657009E-2"/>
                  <c:y val="-0.12550162731555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D7-46D9-9AD3-872AD59ED760}"/>
                </c:ext>
              </c:extLst>
            </c:dLbl>
            <c:dLbl>
              <c:idx val="1"/>
              <c:layout>
                <c:manualLayout>
                  <c:x val="5.7971014492753624E-2"/>
                  <c:y val="-0.11674569982842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D7-46D9-9AD3-872AD59ED7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Fizinės būklės įvertinimo pažymėjimas</c:v>
                </c:pt>
                <c:pt idx="1">
                  <c:v>Dantų ir žandikaulių būklės pažymėjimas</c:v>
                </c:pt>
              </c:strCache>
            </c:strRef>
          </c:cat>
          <c:val>
            <c:numRef>
              <c:f>Lapas1!$C$2:$C$3</c:f>
              <c:numCache>
                <c:formatCode>General</c:formatCode>
                <c:ptCount val="2"/>
                <c:pt idx="0">
                  <c:v>0.31</c:v>
                </c:pt>
                <c:pt idx="1">
                  <c:v>11.81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D7-46D9-9AD3-872AD59ED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5987791"/>
        <c:axId val="1586231039"/>
        <c:axId val="0"/>
      </c:bar3DChart>
      <c:catAx>
        <c:axId val="1685987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586231039"/>
        <c:crosses val="autoZero"/>
        <c:auto val="1"/>
        <c:lblAlgn val="ctr"/>
        <c:lblOffset val="100"/>
        <c:noMultiLvlLbl val="0"/>
      </c:catAx>
      <c:valAx>
        <c:axId val="1586231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68598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Bendrosios</a:t>
            </a:r>
            <a:r>
              <a:rPr lang="en-US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u="none" strike="noStrike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u="none" strike="noStrike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specialiosios</a:t>
            </a:r>
            <a:r>
              <a:rPr lang="en-US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u="none" strike="noStrike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rekomendacijos</a:t>
            </a:r>
            <a:r>
              <a:rPr lang="en-US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0" u="none" strike="noStrike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pritaikytas</a:t>
            </a:r>
            <a:r>
              <a:rPr lang="en-US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u="none" strike="noStrike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maitinimas</a:t>
            </a: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2024-2025 m. m. (proc.)</a:t>
            </a: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1 seka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Mokinių, kuriems pritaikytas maitinimas, dalis (proc.)</c:v>
                </c:pt>
                <c:pt idx="1">
                  <c:v>Mokinių, kuriems nurodytos specialiosios rekomendacijos, dalis (proc.)</c:v>
                </c:pt>
                <c:pt idx="2">
                  <c:v>Mokinių, kuriems nurodytos bendrosios rekomendacijos, dalis (proc.)</c:v>
                </c:pt>
                <c:pt idx="3">
                  <c:v>Mokinių, galinčių dalyvauti ugdymo veikloje be jokių apribojimų, dalis (proc.)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1.1100000000000001</c:v>
                </c:pt>
                <c:pt idx="1">
                  <c:v>12.32</c:v>
                </c:pt>
                <c:pt idx="2">
                  <c:v>15.01</c:v>
                </c:pt>
                <c:pt idx="3">
                  <c:v>84.99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B6-4895-8BF6-CF97AA86F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10666623"/>
        <c:axId val="1599973007"/>
      </c:barChart>
      <c:catAx>
        <c:axId val="1510666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599973007"/>
        <c:crosses val="autoZero"/>
        <c:auto val="1"/>
        <c:lblAlgn val="ctr"/>
        <c:lblOffset val="100"/>
        <c:noMultiLvlLbl val="0"/>
      </c:catAx>
      <c:valAx>
        <c:axId val="1599973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510666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Vaikų pasiskirstymas pagal KMI, </a:t>
            </a:r>
            <a:b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2024-2025 m. m. (proc.)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BF-4DD8-B1A9-7FAC879661E9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5BF-4DD8-B1A9-7FAC879661E9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BF-4DD8-B1A9-7FAC879661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5BF-4DD8-B1A9-7FAC879661E9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BF-4DD8-B1A9-7FAC879661E9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BF-4DD8-B1A9-7FAC879661E9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BF-4DD8-B1A9-7FAC879661E9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BF-4DD8-B1A9-7FAC879661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Lapas1!$A$2:$A$5</c:f>
              <c:strCache>
                <c:ptCount val="4"/>
                <c:pt idx="0">
                  <c:v>Normalus svoris</c:v>
                </c:pt>
                <c:pt idx="1">
                  <c:v>Per mažas svoris</c:v>
                </c:pt>
                <c:pt idx="2">
                  <c:v>Nutukimas</c:v>
                </c:pt>
                <c:pt idx="3">
                  <c:v>Antsvoris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70.930000000000007</c:v>
                </c:pt>
                <c:pt idx="1">
                  <c:v>12.32</c:v>
                </c:pt>
                <c:pt idx="2">
                  <c:v>2.37</c:v>
                </c:pt>
                <c:pt idx="3">
                  <c:v>14.22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BF-4DD8-B1A9-7FAC87966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Vaikų pasiskirstymas pagal fizinio ugdymo grupes </a:t>
            </a:r>
            <a:b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2022-2024 m. M. (proc.)</a:t>
            </a: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5.913628613692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AC-4A84-B75A-331D7A390AD9}"/>
                </c:ext>
              </c:extLst>
            </c:dLbl>
            <c:dLbl>
              <c:idx val="1"/>
              <c:layout>
                <c:manualLayout>
                  <c:x val="8.4541062801932361E-3"/>
                  <c:y val="-4.9674480355018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AC-4A84-B75A-331D7A390AD9}"/>
                </c:ext>
              </c:extLst>
            </c:dLbl>
            <c:dLbl>
              <c:idx val="2"/>
              <c:layout>
                <c:manualLayout>
                  <c:x val="1.4492753623188406E-2"/>
                  <c:y val="-4.2578126018587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AC-4A84-B75A-331D7A390AD9}"/>
                </c:ext>
              </c:extLst>
            </c:dLbl>
            <c:dLbl>
              <c:idx val="3"/>
              <c:layout>
                <c:manualLayout>
                  <c:x val="4.8309178743960466E-3"/>
                  <c:y val="-4.2578126018587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AC-4A84-B75A-331D7A390A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Pagrindinė</c:v>
                </c:pt>
                <c:pt idx="1">
                  <c:v>Parengiemoji</c:v>
                </c:pt>
                <c:pt idx="2">
                  <c:v>Specialioji</c:v>
                </c:pt>
                <c:pt idx="3">
                  <c:v>Atleisti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98.46</c:v>
                </c:pt>
                <c:pt idx="1">
                  <c:v>0.96</c:v>
                </c:pt>
                <c:pt idx="2">
                  <c:v>13.82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C-4A84-B75A-331D7A390AD9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2023/2024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1.3285024154589372E-2"/>
                  <c:y val="-5.2039931800495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AC-4A84-B75A-331D7A390AD9}"/>
                </c:ext>
              </c:extLst>
            </c:dLbl>
            <c:dLbl>
              <c:idx val="1"/>
              <c:layout>
                <c:manualLayout>
                  <c:x val="1.0869565217391304E-2"/>
                  <c:y val="-4.2578126018587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AC-4A84-B75A-331D7A390AD9}"/>
                </c:ext>
              </c:extLst>
            </c:dLbl>
            <c:dLbl>
              <c:idx val="2"/>
              <c:layout>
                <c:manualLayout>
                  <c:x val="2.2946859903381554E-2"/>
                  <c:y val="-4.0212674573110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AC-4A84-B75A-331D7A390AD9}"/>
                </c:ext>
              </c:extLst>
            </c:dLbl>
            <c:dLbl>
              <c:idx val="3"/>
              <c:layout>
                <c:manualLayout>
                  <c:x val="1.2077294685990338E-3"/>
                  <c:y val="-4.7309028909541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AC-4A84-B75A-331D7A390A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Pagrindinė</c:v>
                </c:pt>
                <c:pt idx="1">
                  <c:v>Parengiemoji</c:v>
                </c:pt>
                <c:pt idx="2">
                  <c:v>Specialioji</c:v>
                </c:pt>
                <c:pt idx="3">
                  <c:v>Atleisti</c:v>
                </c:pt>
              </c:strCache>
            </c:strRef>
          </c:cat>
          <c:val>
            <c:numRef>
              <c:f>Lapas1!$C$2:$C$5</c:f>
              <c:numCache>
                <c:formatCode>General</c:formatCode>
                <c:ptCount val="4"/>
                <c:pt idx="0">
                  <c:v>98.58</c:v>
                </c:pt>
                <c:pt idx="1">
                  <c:v>1.1100000000000001</c:v>
                </c:pt>
                <c:pt idx="2">
                  <c:v>0.32</c:v>
                </c:pt>
                <c:pt idx="3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AC-4A84-B75A-331D7A390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8160720"/>
        <c:axId val="1709754784"/>
        <c:axId val="0"/>
      </c:bar3DChart>
      <c:catAx>
        <c:axId val="170816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709754784"/>
        <c:crosses val="autoZero"/>
        <c:auto val="1"/>
        <c:lblAlgn val="ctr"/>
        <c:lblOffset val="100"/>
        <c:noMultiLvlLbl val="0"/>
      </c:catAx>
      <c:valAx>
        <c:axId val="170975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816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r>
              <a:rPr lang="lt-LT" sz="18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+KPI pasiskirstymas pagal amžių</a:t>
            </a:r>
            <a:endParaRPr lang="lt-LT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Mokinių, neturinčių ėduonies pažeistų, plombuotų ir išrautų dantų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6.0386473429951916E-3"/>
                  <c:y val="-4.377963743565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1E-48A4-BD4D-0B44A0041EC5}"/>
                </c:ext>
              </c:extLst>
            </c:dLbl>
            <c:dLbl>
              <c:idx val="1"/>
              <c:layout>
                <c:manualLayout>
                  <c:x val="-4.830917874396135E-3"/>
                  <c:y val="-4.0860994939947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1E-48A4-BD4D-0B44A0041EC5}"/>
                </c:ext>
              </c:extLst>
            </c:dLbl>
            <c:dLbl>
              <c:idx val="2"/>
              <c:layout>
                <c:manualLayout>
                  <c:x val="-6.0386473429952575E-3"/>
                  <c:y val="-3.2105067452815716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1E-48A4-BD4D-0B44A0041EC5}"/>
                </c:ext>
              </c:extLst>
            </c:dLbl>
            <c:dLbl>
              <c:idx val="3"/>
              <c:layout>
                <c:manualLayout>
                  <c:x val="-8.856580457753038E-17"/>
                  <c:y val="-3.5023709948526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1E-48A4-BD4D-0B44A0041EC5}"/>
                </c:ext>
              </c:extLst>
            </c:dLbl>
            <c:dLbl>
              <c:idx val="4"/>
              <c:layout>
                <c:manualLayout>
                  <c:x val="-2.415458937197979E-3"/>
                  <c:y val="-5.8372849914210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1E-48A4-BD4D-0B44A0041E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7 m.</c:v>
                </c:pt>
                <c:pt idx="1">
                  <c:v>9 m.</c:v>
                </c:pt>
                <c:pt idx="2">
                  <c:v>11 m.</c:v>
                </c:pt>
                <c:pt idx="3">
                  <c:v>14 m. </c:v>
                </c:pt>
                <c:pt idx="4">
                  <c:v>Bendras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32.56</c:v>
                </c:pt>
                <c:pt idx="1">
                  <c:v>20.99</c:v>
                </c:pt>
                <c:pt idx="2">
                  <c:v>36</c:v>
                </c:pt>
                <c:pt idx="3">
                  <c:v>48.48</c:v>
                </c:pt>
                <c:pt idx="4">
                  <c:v>31.15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4-4F95-9CB7-347DFE1BC4FD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Mokinių, neturinčių sąkandžio patologijos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2.2141451144382595E-17"/>
                  <c:y val="-3.210506745281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1E-48A4-BD4D-0B44A0041EC5}"/>
                </c:ext>
              </c:extLst>
            </c:dLbl>
            <c:dLbl>
              <c:idx val="1"/>
              <c:layout>
                <c:manualLayout>
                  <c:x val="2.4154589371980233E-3"/>
                  <c:y val="-3.7942352444236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1E-48A4-BD4D-0B44A0041EC5}"/>
                </c:ext>
              </c:extLst>
            </c:dLbl>
            <c:dLbl>
              <c:idx val="2"/>
              <c:layout>
                <c:manualLayout>
                  <c:x val="2.4154589371980675E-3"/>
                  <c:y val="-4.377963743565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1E-48A4-BD4D-0B44A0041EC5}"/>
                </c:ext>
              </c:extLst>
            </c:dLbl>
            <c:dLbl>
              <c:idx val="3"/>
              <c:layout>
                <c:manualLayout>
                  <c:x val="6.0386473429950805E-3"/>
                  <c:y val="-4.961692242707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1E-48A4-BD4D-0B44A0041EC5}"/>
                </c:ext>
              </c:extLst>
            </c:dLbl>
            <c:dLbl>
              <c:idx val="4"/>
              <c:layout>
                <c:manualLayout>
                  <c:x val="9.6618357487922701E-3"/>
                  <c:y val="-4.3779637435657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1E-48A4-BD4D-0B44A0041E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7 m.</c:v>
                </c:pt>
                <c:pt idx="1">
                  <c:v>9 m.</c:v>
                </c:pt>
                <c:pt idx="2">
                  <c:v>11 m.</c:v>
                </c:pt>
                <c:pt idx="3">
                  <c:v>14 m. </c:v>
                </c:pt>
                <c:pt idx="4">
                  <c:v>Bendras</c:v>
                </c:pt>
              </c:strCache>
            </c:strRef>
          </c:cat>
          <c:val>
            <c:numRef>
              <c:f>Lapas1!$C$2:$C$6</c:f>
              <c:numCache>
                <c:formatCode>General</c:formatCode>
                <c:ptCount val="5"/>
                <c:pt idx="0">
                  <c:v>56.98</c:v>
                </c:pt>
                <c:pt idx="1">
                  <c:v>50.62</c:v>
                </c:pt>
                <c:pt idx="2">
                  <c:v>37.33</c:v>
                </c:pt>
                <c:pt idx="3">
                  <c:v>48.48</c:v>
                </c:pt>
                <c:pt idx="4">
                  <c:v>49.18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64-4F95-9CB7-347DFE1BC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9247280"/>
        <c:axId val="1634129584"/>
        <c:axId val="0"/>
      </c:bar3DChart>
      <c:catAx>
        <c:axId val="162924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634129584"/>
        <c:crosses val="autoZero"/>
        <c:auto val="1"/>
        <c:lblAlgn val="ctr"/>
        <c:lblOffset val="100"/>
        <c:noMultiLvlLbl val="0"/>
      </c:catAx>
      <c:valAx>
        <c:axId val="163412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62924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kpi+KPI</a:t>
            </a:r>
            <a:r>
              <a:rPr lang="lt-LT" sz="18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Indekso pasiskirstymas pagal klases</a:t>
            </a:r>
            <a:endParaRPr lang="lt-LT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285024154589372E-2"/>
                  <c:y val="-7.880334738418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44-480A-AE21-4E2536CC9F41}"/>
                </c:ext>
              </c:extLst>
            </c:dLbl>
            <c:dLbl>
              <c:idx val="1"/>
              <c:layout>
                <c:manualLayout>
                  <c:x val="9.6618357487921816E-3"/>
                  <c:y val="-7.2966062392762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44-480A-AE21-4E2536CC9F41}"/>
                </c:ext>
              </c:extLst>
            </c:dLbl>
            <c:dLbl>
              <c:idx val="2"/>
              <c:layout>
                <c:manualLayout>
                  <c:x val="7.246376811594203E-3"/>
                  <c:y val="-7.8803347384183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44-480A-AE21-4E2536CC9F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Lapas1!$A$2:$A$4</c:f>
              <c:strCache>
                <c:ptCount val="3"/>
                <c:pt idx="0">
                  <c:v>Pradinio ugdymo (1-4 kl.) mokiniai</c:v>
                </c:pt>
                <c:pt idx="1">
                  <c:v>Pagrindinio ugdymo (5-8kkl.) mokiniai</c:v>
                </c:pt>
                <c:pt idx="2">
                  <c:v>Bendras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3.94</c:v>
                </c:pt>
                <c:pt idx="1">
                  <c:v>3.28</c:v>
                </c:pt>
                <c:pt idx="2">
                  <c:v>2.79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4-480A-AE21-4E2536CC9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9219280"/>
        <c:axId val="1634134160"/>
        <c:axId val="0"/>
      </c:bar3DChart>
      <c:catAx>
        <c:axId val="162921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634134160"/>
        <c:crosses val="autoZero"/>
        <c:auto val="1"/>
        <c:lblAlgn val="ctr"/>
        <c:lblOffset val="100"/>
        <c:noMultiLvlLbl val="0"/>
      </c:catAx>
      <c:valAx>
        <c:axId val="163413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62921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MOKINIAI</a:t>
            </a:r>
            <a:r>
              <a:rPr lang="en-US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0" u="none" strike="noStrike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turintys</a:t>
            </a:r>
            <a:r>
              <a:rPr lang="en-US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u="none" strike="noStrike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sveikus</a:t>
            </a:r>
            <a:r>
              <a:rPr lang="en-US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u="none" strike="noStrike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dantis</a:t>
            </a:r>
            <a:r>
              <a:rPr lang="en-US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/202</a:t>
            </a:r>
            <a:r>
              <a:rPr lang="lt-LT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u="none" strike="noStrike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m.m.</a:t>
            </a:r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Mokiniai, neturintys ėduonies pažeistų, plombuotų ir išrautų dantų, dalis (proc.)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2.2141451144382595E-17"/>
                  <c:y val="-5.8493019986473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D5-4059-913A-88FD0741842F}"/>
                </c:ext>
              </c:extLst>
            </c:dLbl>
            <c:dLbl>
              <c:idx val="1"/>
              <c:layout>
                <c:manualLayout>
                  <c:x val="2.4154589371980675E-3"/>
                  <c:y val="-4.2744899220884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D5-4059-913A-88FD0741842F}"/>
                </c:ext>
              </c:extLst>
            </c:dLbl>
            <c:dLbl>
              <c:idx val="2"/>
              <c:layout>
                <c:manualLayout>
                  <c:x val="1.2077294685990338E-3"/>
                  <c:y val="-5.3993556910590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D5-4059-913A-88FD074184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Lapas1!$A$2:$A$4</c:f>
              <c:strCache>
                <c:ptCount val="3"/>
                <c:pt idx="0">
                  <c:v>Pradinio ugdymo (1-4 kl.) mokiniai</c:v>
                </c:pt>
                <c:pt idx="1">
                  <c:v>Pagrindinio (5-8 kl.) mokiniai</c:v>
                </c:pt>
                <c:pt idx="2">
                  <c:v>Bendras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23.54</c:v>
                </c:pt>
                <c:pt idx="1">
                  <c:v>40.83</c:v>
                </c:pt>
                <c:pt idx="2">
                  <c:v>31.15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5-4059-913A-88FD0741842F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Mokinių, neturinčių sąkandžio patologijos, dalis (proc.)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4.830917874396135E-3"/>
                  <c:y val="-4.4994630758825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D5-4059-913A-88FD0741842F}"/>
                </c:ext>
              </c:extLst>
            </c:dLbl>
            <c:dLbl>
              <c:idx val="1"/>
              <c:layout>
                <c:manualLayout>
                  <c:x val="1.2077294685990338E-3"/>
                  <c:y val="-4.27448992208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D5-4059-913A-88FD0741842F}"/>
                </c:ext>
              </c:extLst>
            </c:dLbl>
            <c:dLbl>
              <c:idx val="2"/>
              <c:layout>
                <c:manualLayout>
                  <c:x val="7.246376811594203E-3"/>
                  <c:y val="-4.27448992208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D5-4059-913A-88FD074184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Lapas1!$A$2:$A$4</c:f>
              <c:strCache>
                <c:ptCount val="3"/>
                <c:pt idx="0">
                  <c:v>Pradinio ugdymo (1-4 kl.) mokiniai</c:v>
                </c:pt>
                <c:pt idx="1">
                  <c:v>Pagrindinio (5-8 kl.) mokiniai</c:v>
                </c:pt>
                <c:pt idx="2">
                  <c:v>Bendras</c:v>
                </c:pt>
              </c:strCache>
            </c:strRef>
          </c:cat>
          <c:val>
            <c:numRef>
              <c:f>Lapas1!$C$2:$C$4</c:f>
              <c:numCache>
                <c:formatCode>General</c:formatCode>
                <c:ptCount val="3"/>
                <c:pt idx="0">
                  <c:v>50.06</c:v>
                </c:pt>
                <c:pt idx="1">
                  <c:v>48.11</c:v>
                </c:pt>
                <c:pt idx="2">
                  <c:v>49.18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D5-4059-913A-88FD07418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8162720"/>
        <c:axId val="1426208544"/>
        <c:axId val="0"/>
      </c:bar3DChart>
      <c:catAx>
        <c:axId val="170816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426208544"/>
        <c:crosses val="autoZero"/>
        <c:auto val="1"/>
        <c:lblAlgn val="ctr"/>
        <c:lblOffset val="100"/>
        <c:noMultiLvlLbl val="0"/>
      </c:catAx>
      <c:valAx>
        <c:axId val="142620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70816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01T09:39:28.633" idx="1">
    <p:pos x="7235" y="699"/>
    <p:text>k - pažeisti ėduonies; p - plombuoti; i- išrauti (pieniniai)</p:text>
    <p:extLst mod="1"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E8B7A-B706-4C4D-B3B9-8F069C798B0B}" type="datetimeFigureOut">
              <a:rPr lang="lt-LT" smtClean="0"/>
              <a:t>2024-10-08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2169E-579D-416C-9D71-C3A5DC42414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803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9853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79A5E37-DE4F-4742-AD25-86A6CDF7A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750B5E8-5F22-40C3-961C-68DCCDAF4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9E06261-9041-491C-AD23-9CA04D28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1368E5A-7707-45E0-AE7A-31D2D80C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E50877E-D0FD-43E1-8168-78A38597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822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150028C-9535-48E2-B731-57F505F8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B7E18E4E-F234-418A-9874-21BA8CE05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BF8C7C8-C468-43A0-93A4-D07F6DE1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29819AF-4AE0-41C0-BCE8-8AB89B2B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BE947C9-17BA-4829-805E-49CC7DB3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6962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7C54A13B-B711-45B7-8026-FFEC4C309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F2408731-308B-454F-BE37-CE56CE470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823D91E-9C87-4D6B-AEDC-43F0656F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0D96641-55CE-46E7-B0CB-79C4B2CF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ACAA9DB-140E-4DF4-B2CE-D4066EB7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708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ad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paveikslėlio vietos rezervavimo ženklas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lt-LT"/>
              <a:t>Įterpkite arba nuvilkite nuotrauką</a:t>
            </a:r>
            <a:endParaRPr lang="lt-LT" dirty="0"/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lt-LT"/>
              <a:t>PATEIKTIES PAVADINIMAS</a:t>
            </a:r>
            <a:endParaRPr lang="lt-LT" dirty="0"/>
          </a:p>
        </p:txBody>
      </p:sp>
      <p:sp>
        <p:nvSpPr>
          <p:cNvPr id="3" name="2 paantraštė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lt-LT"/>
              <a:t>Spustelėję redaguokite šablono paantraštės stilių</a:t>
            </a:r>
            <a:endParaRPr lang="lt-LT" dirty="0"/>
          </a:p>
        </p:txBody>
      </p:sp>
      <p:sp>
        <p:nvSpPr>
          <p:cNvPr id="7" name="6 stačiakampis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8" name="7 stačiakampis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11" name="10 stačiakampis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696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56FF5E0-0CFE-40FF-8A83-E6CBEDD9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FA8F4A0-271A-4BB2-8AE9-812948AD7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32012AC-4004-4834-A81B-9442028AD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2D22F63-746E-4FD1-84F4-9F56D045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1B018B2-2BA1-4CBE-A6B6-6090FC34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580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9D87154-4DE7-46D3-B1C2-0ED14DAE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B5EBEAB-98FD-431C-9C4C-10A6192D9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7B5C5BC-FA87-4A00-A3D6-9BB4643B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7045385-6173-4033-80BD-B789D783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1BC8C8C-F9CC-449C-8EC1-A94131F3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493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3394AA7-208D-4ABA-B15F-0E3C1301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8B00B6A-7EDB-4083-A052-81BDA2EF6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293DC29-6387-43D4-AA79-3066B8877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F4E5674E-EE5C-482E-913A-5489943CB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3964B21D-5879-4BE9-AEBE-7C13579A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58EFC582-3508-444D-A7C2-0DB3649D7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212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29E7DF7-E05E-43BD-A6DA-C9EFAF03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1C86E7F-2568-423E-A268-B02067C57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EBE571D4-03F3-4592-9B3C-184541E4D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FE1175FD-2145-4EDA-AEBD-A7FBB8D5E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A60BA9AE-C5EF-4488-9895-10F6EE4CE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7F452C96-D3FB-4F5B-BD42-17BB83D9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CF6E7A5A-6853-43C5-A512-2D01E1C8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8568DD71-2C2F-42E6-A4B7-3DDC4E10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237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458494-6832-4FB5-AE3B-470D04DE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AED21BF3-F869-419A-9A12-934124C3E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36A5320F-5FAF-42D1-8EFA-1C90BE2A2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DB30AB34-9DDF-40C0-830F-C9BD9993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2302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564DB59A-8612-47C6-9971-300A74E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50EB73E2-E675-4195-B5C8-1057C7D0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516DEC79-8A5A-47B3-B3D0-BA547872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012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48AB2C4-EB83-47D2-8988-744D4BAF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E92719A-9A36-4076-9A4F-493190534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26B22E5-23C3-4045-8367-8C19A4D3A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C23F4719-07BF-407C-8C93-0D05FAB4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849C4217-1287-4102-8A13-FC8E5BCB0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DE9E8022-3312-40A6-A82A-4780F179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806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2E4FCD4-DB59-49E2-836F-8A12BB70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5599D17B-DDB5-4189-9301-AB75B9D35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71329158-193F-4978-8B0B-5374889D4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CCE28A93-2EFF-476D-86B0-E773E982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1CE79862-E074-4C01-9A8A-E3DC3B60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427A0E3B-3CBF-4587-917C-FCEFC0AA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2375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6657F8B6-6C91-46A3-AFBA-9FE62863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2DA2CCA-AFF6-443C-A8B0-BAFF5D04B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45E28A3-ECBC-4BA6-B989-B233D13D5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B65649E-215C-40CE-AC63-5473E7B86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BF792E0-CCB1-4CA2-837F-6D4C15740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C55C-A4C1-408D-B4F5-9BB23330CA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152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tauralaukis@sveikatosbiuras.l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paveikslėlio vietos rezervavimo ženklas">
            <a:extLst>
              <a:ext uri="{FF2B5EF4-FFF2-40B4-BE49-F238E27FC236}">
                <a16:creationId xmlns:a16="http://schemas.microsoft.com/office/drawing/2014/main" id="{2411CA0B-8E20-7C48-9074-8D57423981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>
            <a:off x="9980476" y="0"/>
            <a:ext cx="2211524" cy="6858000"/>
          </a:xfrm>
        </p:spPr>
      </p:pic>
      <p:sp>
        <p:nvSpPr>
          <p:cNvPr id="6" name="Pavadinimas 5">
            <a:extLst>
              <a:ext uri="{FF2B5EF4-FFF2-40B4-BE49-F238E27FC236}">
                <a16:creationId xmlns:a16="http://schemas.microsoft.com/office/drawing/2014/main" id="{470AD55C-51D8-47F7-9D3C-7EEF409BF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990" y="1551964"/>
            <a:ext cx="6798250" cy="3464654"/>
          </a:xfrm>
        </p:spPr>
        <p:txBody>
          <a:bodyPr>
            <a:normAutofit/>
          </a:bodyPr>
          <a:lstStyle/>
          <a:p>
            <a:r>
              <a:rPr lang="lt-LT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KLAIPĖDOS TAURALAUKIO PROGIMNAZIJĄ LANKANČIŲ MOKINIŲ PROFILAKTINIŲ SVEIKATOS PATIKRINIMŲ 2024 - 2025  M. M.  ANALIZĖ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54EBB-51FA-4769-9571-114E0FEE9503}"/>
              </a:ext>
            </a:extLst>
          </p:cNvPr>
          <p:cNvSpPr txBox="1"/>
          <p:nvPr/>
        </p:nvSpPr>
        <p:spPr>
          <a:xfrm>
            <a:off x="7357144" y="5901655"/>
            <a:ext cx="2961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lt-L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Visuomenės sveikatos specialistė</a:t>
            </a:r>
            <a:endParaRPr lang="lt-L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lt-L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Odeta </a:t>
            </a:r>
            <a:r>
              <a:rPr lang="lt-LT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Grudikienė</a:t>
            </a:r>
            <a:endParaRPr lang="lt-L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lt-L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Tel. </a:t>
            </a:r>
            <a:r>
              <a:rPr lang="lt-LT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nr.</a:t>
            </a:r>
            <a:r>
              <a:rPr lang="lt-L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+370 690 37377</a:t>
            </a:r>
            <a:endParaRPr lang="lt-LT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lt-LT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El. p.:  </a:t>
            </a:r>
            <a:r>
              <a:rPr lang="lt-LT" sz="1200" i="1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tauralaukis@sveikatosbiuras.lt</a:t>
            </a:r>
            <a:endParaRPr lang="lt-LT" sz="1200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0DD37A6-2389-4D06-B317-2B6A16E8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809368"/>
          </a:xfrm>
        </p:spPr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FIZINIO LAVINIMO GRUPĖS</a:t>
            </a:r>
            <a:endParaRPr lang="lt-LT" dirty="0"/>
          </a:p>
        </p:txBody>
      </p:sp>
      <p:sp>
        <p:nvSpPr>
          <p:cNvPr id="8" name="Skaidrės numerio vietos rezervavimo ženklas 7">
            <a:extLst>
              <a:ext uri="{FF2B5EF4-FFF2-40B4-BE49-F238E27FC236}">
                <a16:creationId xmlns:a16="http://schemas.microsoft.com/office/drawing/2014/main" id="{DEF429EE-BBC4-4534-81FB-197C91ED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10</a:t>
            </a:fld>
            <a:endParaRPr lang="lt-LT"/>
          </a:p>
        </p:txBody>
      </p:sp>
      <p:pic>
        <p:nvPicPr>
          <p:cNvPr id="4" name="17 paveikslėlio vietos rezervavimo ženklas">
            <a:extLst>
              <a:ext uri="{FF2B5EF4-FFF2-40B4-BE49-F238E27FC236}">
                <a16:creationId xmlns:a16="http://schemas.microsoft.com/office/drawing/2014/main" id="{E5656FEC-69B6-42B3-AA8E-1D9755EDB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 rot="16200000">
            <a:off x="6020397" y="-843898"/>
            <a:ext cx="151205" cy="89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76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D8A257CC-CB27-4197-9F5B-D5369BC57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956993"/>
              </p:ext>
            </p:extLst>
          </p:nvPr>
        </p:nvGraphicFramePr>
        <p:xfrm>
          <a:off x="838200" y="411061"/>
          <a:ext cx="10515600" cy="536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tačiakampis 6">
            <a:extLst>
              <a:ext uri="{FF2B5EF4-FFF2-40B4-BE49-F238E27FC236}">
                <a16:creationId xmlns:a16="http://schemas.microsoft.com/office/drawing/2014/main" id="{6ACE2914-5BBC-4D07-96B6-C8AFEF7288A8}"/>
              </a:ext>
            </a:extLst>
          </p:cNvPr>
          <p:cNvSpPr/>
          <p:nvPr/>
        </p:nvSpPr>
        <p:spPr>
          <a:xfrm>
            <a:off x="564496" y="6103033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t-L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Šaltinis: VSS IS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9B02F3D6-4FC3-4DD6-ABDB-7D6DCF02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328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DBA4A5-416F-4BDF-B36B-42B4F1052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809368"/>
          </a:xfrm>
        </p:spPr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DANTŲ BŪKLĖ</a:t>
            </a:r>
            <a:endParaRPr lang="lt-LT" dirty="0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29B7B4E2-F26F-432A-8500-76B1DF99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12</a:t>
            </a:fld>
            <a:endParaRPr lang="lt-LT"/>
          </a:p>
        </p:txBody>
      </p:sp>
      <p:pic>
        <p:nvPicPr>
          <p:cNvPr id="4" name="17 paveikslėlio vietos rezervavimo ženklas">
            <a:extLst>
              <a:ext uri="{FF2B5EF4-FFF2-40B4-BE49-F238E27FC236}">
                <a16:creationId xmlns:a16="http://schemas.microsoft.com/office/drawing/2014/main" id="{6E681D2E-177A-4CFD-8D38-E89CC4676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 rot="16200000">
            <a:off x="6020397" y="-843898"/>
            <a:ext cx="151205" cy="89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52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F991DAA-82E7-4951-823D-1CC826EA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Dantų ėduonies intensyvumo (</a:t>
            </a:r>
            <a:r>
              <a:rPr lang="lt-LT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r>
              <a:rPr lang="en-US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+KPI</a:t>
            </a:r>
            <a:r>
              <a:rPr lang="lt-LT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indeksas</a:t>
            </a:r>
            <a:r>
              <a:rPr lang="en-US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t-LT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lt-LT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m. m. (1)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F3D5DD2B-C177-4776-942E-692D8B067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0557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tačiakampis 6">
            <a:extLst>
              <a:ext uri="{FF2B5EF4-FFF2-40B4-BE49-F238E27FC236}">
                <a16:creationId xmlns:a16="http://schemas.microsoft.com/office/drawing/2014/main" id="{2DA891A9-8C5C-47C7-8F06-29DF9A2F7CCF}"/>
              </a:ext>
            </a:extLst>
          </p:cNvPr>
          <p:cNvSpPr/>
          <p:nvPr/>
        </p:nvSpPr>
        <p:spPr>
          <a:xfrm>
            <a:off x="690483" y="6116030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Šaltinis: VSS IS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28B6A4E1-1F68-4D00-8715-8BF87915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82723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BAAD356-E46C-4ED1-A570-B6CD077C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altLang="lt-LT" sz="2400" b="1" dirty="0">
                <a:latin typeface="Times New Roman" pitchFamily="18" charset="0"/>
                <a:cs typeface="Times New Roman" pitchFamily="18" charset="0"/>
              </a:rPr>
              <a:t>DANTŲ ĖDUONIES INTENSYVUMO (</a:t>
            </a:r>
            <a:r>
              <a:rPr lang="en-US" altLang="lt-LT" sz="2400" b="1" dirty="0" err="1">
                <a:latin typeface="Times New Roman" pitchFamily="18" charset="0"/>
                <a:cs typeface="Times New Roman" pitchFamily="18" charset="0"/>
              </a:rPr>
              <a:t>kpi+KPI</a:t>
            </a:r>
            <a:r>
              <a:rPr lang="lt-LT" altLang="lt-LT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lt-LT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lt-LT" sz="2400" b="1" dirty="0">
                <a:latin typeface="Times New Roman" pitchFamily="18" charset="0"/>
                <a:cs typeface="Times New Roman" pitchFamily="18" charset="0"/>
              </a:rPr>
              <a:t>INDEKSAS</a:t>
            </a:r>
            <a:br>
              <a:rPr lang="lt-LT" altLang="lt-LT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lt-LT" altLang="lt-LT" sz="2400" b="1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lt-LT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lt-LT" altLang="lt-LT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lt-LT" sz="2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lt-LT" altLang="lt-LT" sz="2400" b="1" dirty="0">
                <a:latin typeface="Times New Roman" pitchFamily="18" charset="0"/>
                <a:cs typeface="Times New Roman" pitchFamily="18" charset="0"/>
              </a:rPr>
              <a:t>2025 M.M. (2)</a:t>
            </a:r>
            <a:endParaRPr lang="lt-LT" sz="2400" dirty="0"/>
          </a:p>
        </p:txBody>
      </p:sp>
      <p:graphicFrame>
        <p:nvGraphicFramePr>
          <p:cNvPr id="8" name="Turinio vietos rezervavimo ženklas 7">
            <a:extLst>
              <a:ext uri="{FF2B5EF4-FFF2-40B4-BE49-F238E27FC236}">
                <a16:creationId xmlns:a16="http://schemas.microsoft.com/office/drawing/2014/main" id="{272DF5F0-EE1E-473C-BDE2-F25B71AD95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4007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2397DC1C-1ED5-407F-A064-D4613A0ED419}"/>
              </a:ext>
            </a:extLst>
          </p:cNvPr>
          <p:cNvSpPr/>
          <p:nvPr/>
        </p:nvSpPr>
        <p:spPr>
          <a:xfrm>
            <a:off x="9448418" y="1095023"/>
            <a:ext cx="2592288" cy="1461204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kpi+KPI indekso ribos: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Labai žemas - mažiau nei 1,2.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Žemas - 1,2-2,6.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Vidutinis 2,7-4,4.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Aukštas 4,5-6,5.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Labai aukštas - daugiau nei 6,5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lt-LT" altLang="lt-LT" sz="16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tačiakampis 10">
            <a:extLst>
              <a:ext uri="{FF2B5EF4-FFF2-40B4-BE49-F238E27FC236}">
                <a16:creationId xmlns:a16="http://schemas.microsoft.com/office/drawing/2014/main" id="{B3553F30-970F-49A0-BE5B-3939A48143C9}"/>
              </a:ext>
            </a:extLst>
          </p:cNvPr>
          <p:cNvSpPr/>
          <p:nvPr/>
        </p:nvSpPr>
        <p:spPr>
          <a:xfrm>
            <a:off x="690483" y="6116030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Šaltinis: VSS IS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kaidrės numerio vietos rezervavimo ženklas 12">
            <a:extLst>
              <a:ext uri="{FF2B5EF4-FFF2-40B4-BE49-F238E27FC236}">
                <a16:creationId xmlns:a16="http://schemas.microsoft.com/office/drawing/2014/main" id="{E4127A35-90EC-4EC2-A72C-22CBF3E1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9872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C99E92B9-BB3F-449C-88F0-42DB28429A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863289"/>
              </p:ext>
            </p:extLst>
          </p:nvPr>
        </p:nvGraphicFramePr>
        <p:xfrm>
          <a:off x="838200" y="531845"/>
          <a:ext cx="10515600" cy="5645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tačiakampis 6">
            <a:extLst>
              <a:ext uri="{FF2B5EF4-FFF2-40B4-BE49-F238E27FC236}">
                <a16:creationId xmlns:a16="http://schemas.microsoft.com/office/drawing/2014/main" id="{689BABD8-69D2-4FEC-AF33-DA0CA7BD6A50}"/>
              </a:ext>
            </a:extLst>
          </p:cNvPr>
          <p:cNvSpPr/>
          <p:nvPr/>
        </p:nvSpPr>
        <p:spPr>
          <a:xfrm>
            <a:off x="690483" y="6116030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Šaltinis: VSS IS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18AE7501-A9A4-4A5B-9CE5-420D4C91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5819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4296C81-0DE2-4A60-8506-14A9C682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740"/>
          </a:xfrm>
        </p:spPr>
        <p:txBody>
          <a:bodyPr>
            <a:normAutofit/>
          </a:bodyPr>
          <a:lstStyle/>
          <a:p>
            <a:pPr algn="ctr"/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APIBENDRINIMAS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5E834BE-705D-4FDC-B7EB-F48092C3D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419"/>
            <a:ext cx="10515600" cy="4792544"/>
          </a:xfrm>
        </p:spPr>
        <p:txBody>
          <a:bodyPr>
            <a:normAutofit/>
          </a:bodyPr>
          <a:lstStyle/>
          <a:p>
            <a:pPr algn="just"/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4 m. profilaktiškai fizinę būklę pasitikrino 99,69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proc. mokinių. </a:t>
            </a:r>
          </a:p>
          <a:p>
            <a:pPr algn="just"/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Dantų ir žandikaulių įvertinimą atliko 88,19 proc. mokinių. 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131,15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proc.</a:t>
            </a: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 mokinių neturėjo ėduonies pažeistų dantų. 49,18 proc. mokinių neturėjo </a:t>
            </a:r>
            <a:r>
              <a:rPr lang="lt-LT" sz="2000" dirty="0" err="1">
                <a:latin typeface="Times New Roman" pitchFamily="18" charset="0"/>
                <a:cs typeface="Times New Roman" pitchFamily="18" charset="0"/>
              </a:rPr>
              <a:t>sąkandžio</a:t>
            </a: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 patologijos. </a:t>
            </a:r>
          </a:p>
          <a:p>
            <a:pPr algn="just"/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Mokinio sveikatos pažymėjimo formoje Nr. E027-1, gydytojas pateikia bendras arba specialiąsias rekomendacijas, kurių turi būti laikomasi mokiniams dalyvaujant ugdymo veikloje. 20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4 m. 98,58 proc. mokinių, priskirti pagrindinei fizinio ugdymo grupei. 15,01 proc. mokinių buvo nurodytos bendros, o 12,32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proc. mokinių – specialiosios rekomendacijos. </a:t>
            </a:r>
          </a:p>
          <a:p>
            <a:pPr algn="just"/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4 m.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14,22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proc.</a:t>
            </a: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 mokinių, turėjo antsvorį, o 12,32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proc. </a:t>
            </a: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mokinių - per mažą svorį.</a:t>
            </a:r>
          </a:p>
          <a:p>
            <a:pPr algn="just"/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Pritaikytas maitinimas buvo paskirstas 1,11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proc. </a:t>
            </a: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mokinių.</a:t>
            </a: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20E1367C-269A-4D5A-96B2-FBBF91B7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16</a:t>
            </a:fld>
            <a:endParaRPr lang="lt-LT"/>
          </a:p>
        </p:txBody>
      </p:sp>
      <p:pic>
        <p:nvPicPr>
          <p:cNvPr id="6" name="17 paveikslėlio vietos rezervavimo ženklas">
            <a:extLst>
              <a:ext uri="{FF2B5EF4-FFF2-40B4-BE49-F238E27FC236}">
                <a16:creationId xmlns:a16="http://schemas.microsoft.com/office/drawing/2014/main" id="{C0752CD9-8AA1-4EC1-B635-C1D078428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 rot="16200000" flipV="1">
            <a:off x="6026647" y="681801"/>
            <a:ext cx="141557" cy="120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73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149DE9F-44A6-42DB-9CB0-E3991E4DE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002"/>
          </a:xfrm>
        </p:spPr>
        <p:txBody>
          <a:bodyPr>
            <a:normAutofit/>
          </a:bodyPr>
          <a:lstStyle/>
          <a:p>
            <a:pPr algn="ctr"/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REKOMENDACIJOS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81F8FF3-F93E-4939-BB67-0322BD7BD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017"/>
            <a:ext cx="10515600" cy="4817946"/>
          </a:xfrm>
        </p:spPr>
        <p:txBody>
          <a:bodyPr>
            <a:normAutofit/>
          </a:bodyPr>
          <a:lstStyle/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Stengtis sukurti tinkamą aplinką (žaidimų vieta, sėdėjimo poza, apšvietimas). Taip pat riboti laiką praleidžiant prie ekranų, daugiau laiko skirti buvimui gamtoje, aktyviam judėjimui.</a:t>
            </a:r>
          </a:p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Norint išvengti dviejų labiausiai pasaulyje paplitusių burnos ligų – dantų ėduonies ir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periodontito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būtina ypatingą priežiūrą skirti mitybai, žalingiems įpročiams ir dantų priežiūrai. </a:t>
            </a:r>
          </a:p>
          <a:p>
            <a:pPr algn="just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Ypatingą dėmesį skirti pilnavertei mitybai. Valgyti kuo įvairesnį ir sveikatai palankesnį maistą: ankštines ir šviežias daržoves, vaisius, grūdinės kultūros produktus, liesą mėsą, žuvį, vartoti pieną ir jo produktus. Mažinti cukraus ir druskos suvartojimą.</a:t>
            </a:r>
          </a:p>
          <a:p>
            <a:endParaRPr lang="lt-LT" dirty="0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DA74F184-6350-49D0-849E-9A3242EED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17</a:t>
            </a:fld>
            <a:endParaRPr lang="lt-LT"/>
          </a:p>
        </p:txBody>
      </p:sp>
      <p:pic>
        <p:nvPicPr>
          <p:cNvPr id="6" name="17 paveikslėlio vietos rezervavimo ženklas">
            <a:extLst>
              <a:ext uri="{FF2B5EF4-FFF2-40B4-BE49-F238E27FC236}">
                <a16:creationId xmlns:a16="http://schemas.microsoft.com/office/drawing/2014/main" id="{9662C038-1FB8-4ED5-8A01-50016901E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 rot="16200000" flipV="1">
            <a:off x="6026647" y="681801"/>
            <a:ext cx="141557" cy="120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30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77649F3-1442-4BF0-B44D-BDE56A96A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4535"/>
            <a:ext cx="10515600" cy="3232427"/>
          </a:xfrm>
        </p:spPr>
        <p:txBody>
          <a:bodyPr/>
          <a:lstStyle/>
          <a:p>
            <a:pPr marL="0" indent="0" algn="ctr">
              <a:buNone/>
            </a:pPr>
            <a:r>
              <a:rPr lang="lt-L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Stiprinkime vaikų sveikatą kartu!</a:t>
            </a:r>
          </a:p>
          <a:p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942EC2D-11E2-471C-9239-A35AC2D96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425" y="435900"/>
            <a:ext cx="2162375" cy="490276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C6B4B21-AD93-4B48-84BB-2B204C034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872" y="136525"/>
            <a:ext cx="937456" cy="93745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</p:pic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F81C2143-9389-4871-BECB-C118E3C6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18</a:t>
            </a:fld>
            <a:endParaRPr lang="lt-LT"/>
          </a:p>
        </p:txBody>
      </p:sp>
      <p:pic>
        <p:nvPicPr>
          <p:cNvPr id="6" name="17 paveikslėlio vietos rezervavimo ženklas">
            <a:extLst>
              <a:ext uri="{FF2B5EF4-FFF2-40B4-BE49-F238E27FC236}">
                <a16:creationId xmlns:a16="http://schemas.microsoft.com/office/drawing/2014/main" id="{B4789F3C-02EC-4676-BD66-9ACD93FE5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 rot="16200000">
            <a:off x="6100928" y="-1376642"/>
            <a:ext cx="138274" cy="100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7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8C5E0DD-5C38-4B0D-8927-62109C5E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MOKINIŲ SVEIKATOS ANALIZĖS APRAŠYMAS (1)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E3B67F1-8860-4FC8-9759-C4B7C6BF7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altLang="lt-LT" sz="2400" dirty="0">
                <a:latin typeface="Times New Roman" panose="02020603050405020304" pitchFamily="18" charset="0"/>
                <a:cs typeface="Times New Roman" pitchFamily="18" charset="0"/>
              </a:rPr>
              <a:t>Lietuvos Respublikos sveikatos apsaugos ministro 2011 m. rugpjūčio 10 d. įsakymu Nr. V-773 patvirtintos Lietuvos higienos normos HN 21:2011 „Mokyklų, vykdančių bendrojo ugdymo programas bendrieji sveikatos saugos reikalavimai“ 98 punkte nurodyta, kad priimant vaiką į įstaigą ir vėliau kiekvienais metais turi būti pateiktas sveikatos pažymėjimas.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B9BEA168-6A30-4589-82E4-C82AF160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2</a:t>
            </a:fld>
            <a:endParaRPr lang="lt-LT"/>
          </a:p>
        </p:txBody>
      </p:sp>
      <p:pic>
        <p:nvPicPr>
          <p:cNvPr id="5" name="17 paveikslėlio vietos rezervavimo ženklas">
            <a:extLst>
              <a:ext uri="{FF2B5EF4-FFF2-40B4-BE49-F238E27FC236}">
                <a16:creationId xmlns:a16="http://schemas.microsoft.com/office/drawing/2014/main" id="{A1F70408-75B6-402C-AF49-1EEFF9B32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 rot="16200000" flipV="1">
            <a:off x="6026647" y="681801"/>
            <a:ext cx="141557" cy="120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0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A3AB879-6B6D-409B-9412-7A3F44E15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89" y="1640265"/>
            <a:ext cx="11080439" cy="4034672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kumimoji="0" lang="lt-LT" alt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Duomenys apie vaikų sveikatos būklę gaunami iš statistinės apskaitos formos Nr. E027-1/a „Mokinio sveikatos pažymėjimas“, patvirtintos Lietuvos Respublikos sveikatos apsaugos ministro 2019 m. gegužės 14 d. įsakymu Nr. V-565 „Dėl elektroninės statistinės apskaitos formos Nr. E027-1 „Mokinio sveikatos pažymėjimas“ patvirtinimo“. 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lt-LT" altLang="lt-LT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lt-LT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lt-LT" altLang="lt-LT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uo</a:t>
            </a:r>
            <a:r>
              <a:rPr lang="lt-LT" altLang="lt-LT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2020 m. sausio 1 d. </a:t>
            </a:r>
            <a:r>
              <a:rPr lang="en-US" altLang="lt-LT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lt-LT" altLang="lt-LT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ažymėjim</a:t>
            </a:r>
            <a:r>
              <a:rPr lang="en-US" altLang="lt-LT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lt-LT" altLang="lt-LT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teik</a:t>
            </a:r>
            <a:r>
              <a:rPr lang="en-US" altLang="lt-LT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iami</a:t>
            </a:r>
            <a:r>
              <a:rPr lang="lt-LT" altLang="lt-LT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 Elektroninės sveikatos paslaugų ir bendradarbiavimo infrastruktūros informacinę sistemą (ESPBI IS). Elektroniniu būdu užpildyti ir pasirašyti </a:t>
            </a:r>
            <a:r>
              <a:rPr lang="en-US" altLang="lt-LT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lt-LT" altLang="lt-LT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ažymėjimai</a:t>
            </a:r>
            <a:r>
              <a:rPr lang="lt-LT" altLang="lt-LT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perduodami į Higienos instituto Vaikų sveikatos stebėsenos informacinę sistemą (VSS IS). </a:t>
            </a:r>
          </a:p>
          <a:p>
            <a:endParaRPr lang="lt-LT" dirty="0"/>
          </a:p>
        </p:txBody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id="{8D78D418-4634-4431-A097-C9268B09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MOKINIŲ SVEIKATOS ANALIZĖS APRAŠYMAS (2)</a:t>
            </a:r>
          </a:p>
        </p:txBody>
      </p:sp>
      <p:pic>
        <p:nvPicPr>
          <p:cNvPr id="4" name="17 paveikslėlio vietos rezervavimo ženklas">
            <a:extLst>
              <a:ext uri="{FF2B5EF4-FFF2-40B4-BE49-F238E27FC236}">
                <a16:creationId xmlns:a16="http://schemas.microsoft.com/office/drawing/2014/main" id="{FD90A66A-156B-4FE4-822B-C275301BE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 rot="16200000" flipV="1">
            <a:off x="6026647" y="681801"/>
            <a:ext cx="141557" cy="12023936"/>
          </a:xfrm>
          <a:prstGeom prst="rect">
            <a:avLst/>
          </a:prstGeom>
        </p:spPr>
      </p:pic>
      <p:sp>
        <p:nvSpPr>
          <p:cNvPr id="2" name="Skaidrės numerio vietos rezervavimo ženklas 1">
            <a:extLst>
              <a:ext uri="{FF2B5EF4-FFF2-40B4-BE49-F238E27FC236}">
                <a16:creationId xmlns:a16="http://schemas.microsoft.com/office/drawing/2014/main" id="{176B6D39-E273-402A-A5FB-279995C6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0939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5ACFE57-704F-4A85-9370-25D19E15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527" y="311259"/>
            <a:ext cx="9836101" cy="1093336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lt-LT" altLang="lt-LT" sz="2800" dirty="0">
                <a:latin typeface="Times New Roman" pitchFamily="18" charset="0"/>
                <a:ea typeface="+mn-ea"/>
                <a:cs typeface="Times New Roman" pitchFamily="18" charset="0"/>
              </a:rPr>
              <a:t>MOKINIŲ</a:t>
            </a:r>
            <a:r>
              <a:rPr kumimoji="0" lang="lt-LT" altLang="lt-LT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SVEIKATOS ANALIZĖS </a:t>
            </a:r>
            <a:br>
              <a:rPr kumimoji="0" lang="lt-LT" altLang="lt-LT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lt-LT" altLang="lt-LT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REZULTATŲ SVARBA</a:t>
            </a:r>
            <a:endParaRPr lang="lt-LT" sz="28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3C6328D-8B12-42CF-9076-C287AA5A8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5" y="1754155"/>
            <a:ext cx="11142482" cy="2450200"/>
          </a:xfrm>
        </p:spPr>
        <p:txBody>
          <a:bodyPr/>
          <a:lstStyle/>
          <a:p>
            <a:pPr marL="0" indent="0" algn="just">
              <a:buNone/>
            </a:pPr>
            <a:r>
              <a:rPr kumimoji="0" lang="lt-LT" alt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Kasmetinių</a:t>
            </a:r>
            <a:r>
              <a:rPr kumimoji="0" lang="en-US" alt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lt-LT" alt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vaikų profilaktinių patikrinimų duomenys reikalingi kryptingai planuoti ir įgyvendinti sveikatos priežiūrą įstaigoje, organizuoti tikslesnes sveikatos stiprinimo priemones, susijusias su ligų ir traumų profilaktika.</a:t>
            </a:r>
            <a:r>
              <a:rPr kumimoji="0" lang="en-US" alt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lt-LT" altLang="lt-L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endParaRPr lang="lt-LT" dirty="0"/>
          </a:p>
        </p:txBody>
      </p:sp>
      <p:pic>
        <p:nvPicPr>
          <p:cNvPr id="4" name="17 paveikslėlio vietos rezervavimo ženklas">
            <a:extLst>
              <a:ext uri="{FF2B5EF4-FFF2-40B4-BE49-F238E27FC236}">
                <a16:creationId xmlns:a16="http://schemas.microsoft.com/office/drawing/2014/main" id="{590CDD6D-E2C6-4894-9EE5-DF7DFBA04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 rot="16200000" flipV="1">
            <a:off x="6026647" y="681801"/>
            <a:ext cx="141557" cy="12023936"/>
          </a:xfrm>
          <a:prstGeom prst="rect">
            <a:avLst/>
          </a:prstGeom>
        </p:spPr>
      </p:pic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BACB5C94-0137-43CD-82E1-CCD94EDF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827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2A62567-CDC3-41E4-8AE9-E1C43F512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PASITIKRINĘ SVEIKATĄ MOKINIAI</a:t>
            </a:r>
            <a:b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24472135-772A-42BA-9D1A-5BD2E700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5</a:t>
            </a:fld>
            <a:endParaRPr lang="lt-LT"/>
          </a:p>
        </p:txBody>
      </p:sp>
      <p:pic>
        <p:nvPicPr>
          <p:cNvPr id="5" name="17 paveikslėlio vietos rezervavimo ženklas">
            <a:extLst>
              <a:ext uri="{FF2B5EF4-FFF2-40B4-BE49-F238E27FC236}">
                <a16:creationId xmlns:a16="http://schemas.microsoft.com/office/drawing/2014/main" id="{44A2EBC3-B8CE-4091-A806-41A91E8E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 rot="16200000">
            <a:off x="6020397" y="-843898"/>
            <a:ext cx="151205" cy="89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4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63A56349-50F9-4620-AC89-EBBE7746A7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416763"/>
              </p:ext>
            </p:extLst>
          </p:nvPr>
        </p:nvGraphicFramePr>
        <p:xfrm>
          <a:off x="838200" y="584200"/>
          <a:ext cx="10515600" cy="559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tačiakampis 6">
            <a:extLst>
              <a:ext uri="{FF2B5EF4-FFF2-40B4-BE49-F238E27FC236}">
                <a16:creationId xmlns:a16="http://schemas.microsoft.com/office/drawing/2014/main" id="{F44EA7AE-B3A7-4CE3-81AD-A6BFBA29A595}"/>
              </a:ext>
            </a:extLst>
          </p:cNvPr>
          <p:cNvSpPr/>
          <p:nvPr/>
        </p:nvSpPr>
        <p:spPr>
          <a:xfrm>
            <a:off x="921695" y="6083888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Šaltinis: VSS IS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kaidrės numerio vietos rezervavimo ženklas 2">
            <a:extLst>
              <a:ext uri="{FF2B5EF4-FFF2-40B4-BE49-F238E27FC236}">
                <a16:creationId xmlns:a16="http://schemas.microsoft.com/office/drawing/2014/main" id="{B4EEFCE4-0E83-4DD1-A9DA-7E4A63D1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6800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urinio vietos rezervavimo ženklas 8">
            <a:extLst>
              <a:ext uri="{FF2B5EF4-FFF2-40B4-BE49-F238E27FC236}">
                <a16:creationId xmlns:a16="http://schemas.microsoft.com/office/drawing/2014/main" id="{7616347E-0958-40B0-9B01-B7E456F84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828385"/>
              </p:ext>
            </p:extLst>
          </p:nvPr>
        </p:nvGraphicFramePr>
        <p:xfrm>
          <a:off x="838200" y="543339"/>
          <a:ext cx="10515600" cy="5633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tačiakampis 9">
            <a:extLst>
              <a:ext uri="{FF2B5EF4-FFF2-40B4-BE49-F238E27FC236}">
                <a16:creationId xmlns:a16="http://schemas.microsoft.com/office/drawing/2014/main" id="{170E0839-1B5A-4399-8311-6915C0BDBFA0}"/>
              </a:ext>
            </a:extLst>
          </p:cNvPr>
          <p:cNvSpPr/>
          <p:nvPr/>
        </p:nvSpPr>
        <p:spPr>
          <a:xfrm>
            <a:off x="921695" y="6083888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Šaltinis: VSS IS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kaidrės numerio vietos rezervavimo ženklas 2">
            <a:extLst>
              <a:ext uri="{FF2B5EF4-FFF2-40B4-BE49-F238E27FC236}">
                <a16:creationId xmlns:a16="http://schemas.microsoft.com/office/drawing/2014/main" id="{9CCF522A-B312-4B5B-A094-6196EA6D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94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C83D67C-FC33-414A-9EB0-5A0B1302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0274"/>
            <a:ext cx="10515600" cy="1307505"/>
          </a:xfrm>
        </p:spPr>
        <p:txBody>
          <a:bodyPr/>
          <a:lstStyle/>
          <a:p>
            <a:pPr algn="ctr"/>
            <a:r>
              <a:rPr lang="lt-LT" altLang="lt-LT" dirty="0">
                <a:latin typeface="Times New Roman" pitchFamily="18" charset="0"/>
                <a:cs typeface="Times New Roman" pitchFamily="18" charset="0"/>
              </a:rPr>
              <a:t>KŪNO MASĖS INDEKSAS </a:t>
            </a:r>
            <a:br>
              <a:rPr lang="lt-LT" altLang="lt-LT" dirty="0">
                <a:latin typeface="Times New Roman" pitchFamily="18" charset="0"/>
                <a:cs typeface="Times New Roman" pitchFamily="18" charset="0"/>
              </a:rPr>
            </a:br>
            <a:r>
              <a:rPr lang="lt-LT" altLang="lt-LT" dirty="0">
                <a:latin typeface="Times New Roman" pitchFamily="18" charset="0"/>
                <a:cs typeface="Times New Roman" pitchFamily="18" charset="0"/>
              </a:rPr>
              <a:t>(TOLIAU – KMI)</a:t>
            </a:r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9E2ADE82-AD17-4CCE-9000-6FE33E66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8</a:t>
            </a:fld>
            <a:endParaRPr lang="lt-LT"/>
          </a:p>
        </p:txBody>
      </p:sp>
      <p:pic>
        <p:nvPicPr>
          <p:cNvPr id="5" name="17 paveikslėlio vietos rezervavimo ženklas">
            <a:extLst>
              <a:ext uri="{FF2B5EF4-FFF2-40B4-BE49-F238E27FC236}">
                <a16:creationId xmlns:a16="http://schemas.microsoft.com/office/drawing/2014/main" id="{5C5507B8-0A04-4816-AF1F-685BA81A4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 rot="16200000">
            <a:off x="6020397" y="-712264"/>
            <a:ext cx="151205" cy="89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2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7BBC8ED2-73F6-45F7-97B6-911D86B45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505104"/>
              </p:ext>
            </p:extLst>
          </p:nvPr>
        </p:nvGraphicFramePr>
        <p:xfrm>
          <a:off x="838200" y="530087"/>
          <a:ext cx="10515600" cy="564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tačiakampis 8">
            <a:extLst>
              <a:ext uri="{FF2B5EF4-FFF2-40B4-BE49-F238E27FC236}">
                <a16:creationId xmlns:a16="http://schemas.microsoft.com/office/drawing/2014/main" id="{37843619-DC75-45CD-B68B-6A6382788197}"/>
              </a:ext>
            </a:extLst>
          </p:cNvPr>
          <p:cNvSpPr/>
          <p:nvPr/>
        </p:nvSpPr>
        <p:spPr>
          <a:xfrm>
            <a:off x="690483" y="6116030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Šaltinis: VSS IS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kaidrės numerio vietos rezervavimo ženklas 2">
            <a:extLst>
              <a:ext uri="{FF2B5EF4-FFF2-40B4-BE49-F238E27FC236}">
                <a16:creationId xmlns:a16="http://schemas.microsoft.com/office/drawing/2014/main" id="{F3E770FF-64B2-4BFB-9422-F29447C6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C55C-A4C1-408D-B4F5-9BB23330CA6A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062625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Apkirpimas</Template>
  <TotalTime>603</TotalTime>
  <Words>598</Words>
  <Application>Microsoft Office PowerPoint</Application>
  <PresentationFormat>Plačiaekranė</PresentationFormat>
  <Paragraphs>70</Paragraphs>
  <Slides>18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„Office“ tema</vt:lpstr>
      <vt:lpstr>KLAIPĖDOS TAURALAUKIO PROGIMNAZIJĄ LANKANČIŲ MOKINIŲ PROFILAKTINIŲ SVEIKATOS PATIKRINIMŲ 2024 - 2025  M. M.  ANALIZĖ </vt:lpstr>
      <vt:lpstr>MOKINIŲ SVEIKATOS ANALIZĖS APRAŠYMAS (1)</vt:lpstr>
      <vt:lpstr>MOKINIŲ SVEIKATOS ANALIZĖS APRAŠYMAS (2)</vt:lpstr>
      <vt:lpstr>MOKINIŲ SVEIKATOS ANALIZĖS  REZULTATŲ SVARBA</vt:lpstr>
      <vt:lpstr>PASITIKRINĘ SVEIKATĄ MOKINIAI </vt:lpstr>
      <vt:lpstr>„PowerPoint“ pateiktis</vt:lpstr>
      <vt:lpstr>„PowerPoint“ pateiktis</vt:lpstr>
      <vt:lpstr>KŪNO MASĖS INDEKSAS  (TOLIAU – KMI)</vt:lpstr>
      <vt:lpstr>„PowerPoint“ pateiktis</vt:lpstr>
      <vt:lpstr>FIZINIO LAVINIMO GRUPĖS</vt:lpstr>
      <vt:lpstr>„PowerPoint“ pateiktis</vt:lpstr>
      <vt:lpstr>DANTŲ BŪKLĖ</vt:lpstr>
      <vt:lpstr>Dantų ėduonies intensyvumo (kpi+KPI) indeksas  2024/2025 m. m. (1) </vt:lpstr>
      <vt:lpstr>DANTŲ ĖDUONIES INTENSYVUMO (kpi+KPI) INDEKSAS 2024/2025 M.M. (2)</vt:lpstr>
      <vt:lpstr>„PowerPoint“ pateiktis</vt:lpstr>
      <vt:lpstr>APIBENDRINIMAS</vt:lpstr>
      <vt:lpstr>REKOMENDACIJOS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Pateikties viršelio pavadinimas</dc:title>
  <dc:creator>Vartotojas</dc:creator>
  <cp:lastModifiedBy>Daiva Menclerienė</cp:lastModifiedBy>
  <cp:revision>40</cp:revision>
  <dcterms:created xsi:type="dcterms:W3CDTF">2024-09-30T08:59:12Z</dcterms:created>
  <dcterms:modified xsi:type="dcterms:W3CDTF">2024-10-08T12:09:01Z</dcterms:modified>
</cp:coreProperties>
</file>