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92" r:id="rId3"/>
    <p:sldId id="287" r:id="rId4"/>
    <p:sldId id="298" r:id="rId5"/>
    <p:sldId id="299" r:id="rId6"/>
    <p:sldId id="291" r:id="rId7"/>
    <p:sldId id="288" r:id="rId8"/>
    <p:sldId id="258" r:id="rId9"/>
    <p:sldId id="262" r:id="rId10"/>
    <p:sldId id="263" r:id="rId11"/>
    <p:sldId id="264" r:id="rId12"/>
    <p:sldId id="265" r:id="rId13"/>
    <p:sldId id="266" r:id="rId14"/>
    <p:sldId id="267" r:id="rId15"/>
    <p:sldId id="268" r:id="rId16"/>
    <p:sldId id="269" r:id="rId17"/>
    <p:sldId id="259" r:id="rId18"/>
    <p:sldId id="284"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61" r:id="rId32"/>
    <p:sldId id="296" r:id="rId33"/>
    <p:sldId id="294" r:id="rId34"/>
    <p:sldId id="304" r:id="rId35"/>
    <p:sldId id="300" r:id="rId36"/>
    <p:sldId id="312" r:id="rId37"/>
    <p:sldId id="293" r:id="rId38"/>
    <p:sldId id="305" r:id="rId39"/>
    <p:sldId id="302" r:id="rId40"/>
    <p:sldId id="306" r:id="rId41"/>
    <p:sldId id="307" r:id="rId42"/>
    <p:sldId id="308" r:id="rId43"/>
    <p:sldId id="309" r:id="rId44"/>
    <p:sldId id="310" r:id="rId45"/>
    <p:sldId id="311" r:id="rId46"/>
    <p:sldId id="283" r:id="rId4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rimas" initials="A" lastIdx="1" clrIdx="0">
    <p:extLst>
      <p:ext uri="{19B8F6BF-5375-455C-9EA6-DF929625EA0E}">
        <p15:presenceInfo xmlns:p15="http://schemas.microsoft.com/office/powerpoint/2012/main" userId="Auri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9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kopija.xlsx]Lapas1!PivotTable17</c:name>
    <c:fmtId val="4"/>
  </c:pivotSource>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lt-LT" sz="1200" b="1"/>
              <a:t>Berniukų šuolio iš vietos į tolį (cm) testo rezultatų pasiskirstymas pagal zonas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Lapas1!$A$5:$A$8</c:f>
              <c:strCache>
                <c:ptCount val="4"/>
                <c:pt idx="0">
                  <c:v>7 metų</c:v>
                </c:pt>
                <c:pt idx="1">
                  <c:v>8 metų</c:v>
                </c:pt>
                <c:pt idx="2">
                  <c:v>9 metų</c:v>
                </c:pt>
                <c:pt idx="3">
                  <c:v>10 metų</c:v>
                </c:pt>
              </c:strCache>
            </c:strRef>
          </c:cat>
          <c:val>
            <c:numRef>
              <c:f>Lapas1!$B$5:$B$8</c:f>
              <c:numCache>
                <c:formatCode>0%</c:formatCode>
                <c:ptCount val="4"/>
                <c:pt idx="0">
                  <c:v>0.20588235294117646</c:v>
                </c:pt>
                <c:pt idx="1">
                  <c:v>9.5238095238095233E-2</c:v>
                </c:pt>
                <c:pt idx="2">
                  <c:v>0.19354838709677419</c:v>
                </c:pt>
                <c:pt idx="3">
                  <c:v>0.30434782608695654</c:v>
                </c:pt>
              </c:numCache>
            </c:numRef>
          </c:val>
          <c:extLst>
            <c:ext xmlns:c16="http://schemas.microsoft.com/office/drawing/2014/chart" uri="{C3380CC4-5D6E-409C-BE32-E72D297353CC}">
              <c16:uniqueId val="{00000000-7448-43F0-B66A-CA417EC9B7D2}"/>
            </c:ext>
          </c:extLst>
        </c:ser>
        <c:ser>
          <c:idx val="1"/>
          <c:order val="1"/>
          <c:tx>
            <c:strRef>
              <c:f>Lapas1!$C$3:$C$4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Lapas1!$A$5:$A$8</c:f>
              <c:strCache>
                <c:ptCount val="4"/>
                <c:pt idx="0">
                  <c:v>7 metų</c:v>
                </c:pt>
                <c:pt idx="1">
                  <c:v>8 metų</c:v>
                </c:pt>
                <c:pt idx="2">
                  <c:v>9 metų</c:v>
                </c:pt>
                <c:pt idx="3">
                  <c:v>10 metų</c:v>
                </c:pt>
              </c:strCache>
            </c:strRef>
          </c:cat>
          <c:val>
            <c:numRef>
              <c:f>Lapas1!$C$5:$C$8</c:f>
              <c:numCache>
                <c:formatCode>0%</c:formatCode>
                <c:ptCount val="4"/>
                <c:pt idx="0">
                  <c:v>0</c:v>
                </c:pt>
                <c:pt idx="1">
                  <c:v>0</c:v>
                </c:pt>
                <c:pt idx="2">
                  <c:v>0</c:v>
                </c:pt>
                <c:pt idx="3">
                  <c:v>8.6956521739130432E-2</c:v>
                </c:pt>
              </c:numCache>
            </c:numRef>
          </c:val>
          <c:extLst>
            <c:ext xmlns:c16="http://schemas.microsoft.com/office/drawing/2014/chart" uri="{C3380CC4-5D6E-409C-BE32-E72D297353CC}">
              <c16:uniqueId val="{00000001-7448-43F0-B66A-CA417EC9B7D2}"/>
            </c:ext>
          </c:extLst>
        </c:ser>
        <c:ser>
          <c:idx val="2"/>
          <c:order val="2"/>
          <c:tx>
            <c:strRef>
              <c:f>Lapas1!$D$3:$D$4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Lapas1!$A$5:$A$8</c:f>
              <c:strCache>
                <c:ptCount val="4"/>
                <c:pt idx="0">
                  <c:v>7 metų</c:v>
                </c:pt>
                <c:pt idx="1">
                  <c:v>8 metų</c:v>
                </c:pt>
                <c:pt idx="2">
                  <c:v>9 metų</c:v>
                </c:pt>
                <c:pt idx="3">
                  <c:v>10 metų</c:v>
                </c:pt>
              </c:strCache>
            </c:strRef>
          </c:cat>
          <c:val>
            <c:numRef>
              <c:f>Lapas1!$D$5:$D$8</c:f>
              <c:numCache>
                <c:formatCode>0%</c:formatCode>
                <c:ptCount val="4"/>
                <c:pt idx="0">
                  <c:v>0.79411764705882348</c:v>
                </c:pt>
                <c:pt idx="1">
                  <c:v>0.90476190476190477</c:v>
                </c:pt>
                <c:pt idx="2">
                  <c:v>0.80645161290322576</c:v>
                </c:pt>
                <c:pt idx="3">
                  <c:v>0.60869565217391308</c:v>
                </c:pt>
              </c:numCache>
            </c:numRef>
          </c:val>
          <c:extLst>
            <c:ext xmlns:c16="http://schemas.microsoft.com/office/drawing/2014/chart" uri="{C3380CC4-5D6E-409C-BE32-E72D297353CC}">
              <c16:uniqueId val="{00000002-7448-43F0-B66A-CA417EC9B7D2}"/>
            </c:ext>
          </c:extLst>
        </c:ser>
        <c:dLbls>
          <c:showLegendKey val="0"/>
          <c:showVal val="0"/>
          <c:showCatName val="0"/>
          <c:showSerName val="0"/>
          <c:showPercent val="0"/>
          <c:showBubbleSize val="0"/>
        </c:dLbls>
        <c:gapWidth val="75"/>
        <c:overlap val="-25"/>
        <c:axId val="1281314400"/>
        <c:axId val="1283124816"/>
      </c:barChart>
      <c:catAx>
        <c:axId val="12813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83124816"/>
        <c:crosses val="autoZero"/>
        <c:auto val="1"/>
        <c:lblAlgn val="ctr"/>
        <c:lblOffset val="100"/>
        <c:noMultiLvlLbl val="0"/>
      </c:catAx>
      <c:valAx>
        <c:axId val="1283124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8131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kopija.xlsx]Lapas9!PivotTable15</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„flamingo“ (užlipimų ant buomelio skaičius/1 min)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Lapas9!$B$3:$B$4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Lapas9!$A$5:$A$9</c:f>
              <c:strCache>
                <c:ptCount val="5"/>
                <c:pt idx="0">
                  <c:v>11 metų</c:v>
                </c:pt>
                <c:pt idx="1">
                  <c:v>12 metų</c:v>
                </c:pt>
                <c:pt idx="2">
                  <c:v>13 metų</c:v>
                </c:pt>
                <c:pt idx="3">
                  <c:v>14 metų</c:v>
                </c:pt>
                <c:pt idx="4">
                  <c:v>15 metų</c:v>
                </c:pt>
              </c:strCache>
            </c:strRef>
          </c:cat>
          <c:val>
            <c:numRef>
              <c:f>Lapas9!$B$5:$B$9</c:f>
              <c:numCache>
                <c:formatCode>0%</c:formatCode>
                <c:ptCount val="5"/>
                <c:pt idx="0">
                  <c:v>0.31818181818181818</c:v>
                </c:pt>
                <c:pt idx="1">
                  <c:v>0.125</c:v>
                </c:pt>
                <c:pt idx="2">
                  <c:v>0.23255813953488372</c:v>
                </c:pt>
                <c:pt idx="3">
                  <c:v>0.11764705882352941</c:v>
                </c:pt>
                <c:pt idx="4">
                  <c:v>0</c:v>
                </c:pt>
              </c:numCache>
            </c:numRef>
          </c:val>
          <c:extLst>
            <c:ext xmlns:c16="http://schemas.microsoft.com/office/drawing/2014/chart" uri="{C3380CC4-5D6E-409C-BE32-E72D297353CC}">
              <c16:uniqueId val="{00000000-D6F0-41E6-B569-2853527BA7CC}"/>
            </c:ext>
          </c:extLst>
        </c:ser>
        <c:ser>
          <c:idx val="1"/>
          <c:order val="1"/>
          <c:tx>
            <c:strRef>
              <c:f>Lapas9!$C$3:$C$4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Lapas9!$A$5:$A$9</c:f>
              <c:strCache>
                <c:ptCount val="5"/>
                <c:pt idx="0">
                  <c:v>11 metų</c:v>
                </c:pt>
                <c:pt idx="1">
                  <c:v>12 metų</c:v>
                </c:pt>
                <c:pt idx="2">
                  <c:v>13 metų</c:v>
                </c:pt>
                <c:pt idx="3">
                  <c:v>14 metų</c:v>
                </c:pt>
                <c:pt idx="4">
                  <c:v>15 metų</c:v>
                </c:pt>
              </c:strCache>
            </c:strRef>
          </c:cat>
          <c:val>
            <c:numRef>
              <c:f>Lapas9!$C$5:$C$9</c:f>
              <c:numCache>
                <c:formatCode>0%</c:formatCode>
                <c:ptCount val="5"/>
                <c:pt idx="0">
                  <c:v>0.68181818181818177</c:v>
                </c:pt>
                <c:pt idx="1">
                  <c:v>0.875</c:v>
                </c:pt>
                <c:pt idx="2">
                  <c:v>0.76744186046511631</c:v>
                </c:pt>
                <c:pt idx="3">
                  <c:v>0.88235294117647056</c:v>
                </c:pt>
                <c:pt idx="4">
                  <c:v>1</c:v>
                </c:pt>
              </c:numCache>
            </c:numRef>
          </c:val>
          <c:extLst>
            <c:ext xmlns:c16="http://schemas.microsoft.com/office/drawing/2014/chart" uri="{C3380CC4-5D6E-409C-BE32-E72D297353CC}">
              <c16:uniqueId val="{00000001-D6F0-41E6-B569-2853527BA7CC}"/>
            </c:ext>
          </c:extLst>
        </c:ser>
        <c:dLbls>
          <c:dLblPos val="outEnd"/>
          <c:showLegendKey val="0"/>
          <c:showVal val="1"/>
          <c:showCatName val="0"/>
          <c:showSerName val="0"/>
          <c:showPercent val="0"/>
          <c:showBubbleSize val="0"/>
        </c:dLbls>
        <c:gapWidth val="75"/>
        <c:overlap val="-25"/>
        <c:axId val="2014978736"/>
        <c:axId val="2014976240"/>
      </c:barChart>
      <c:catAx>
        <c:axId val="201497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14976240"/>
        <c:crosses val="autoZero"/>
        <c:auto val="1"/>
        <c:lblAlgn val="ctr"/>
        <c:lblOffset val="100"/>
        <c:noMultiLvlLbl val="0"/>
      </c:catAx>
      <c:valAx>
        <c:axId val="20149762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14978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kopija.xlsx]Lapas10!PivotTable30</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sėdėjimo ir siekimo (cm)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Lapas10!$B$3:$B$4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Lapas10!$A$5:$A$9</c:f>
              <c:strCache>
                <c:ptCount val="5"/>
                <c:pt idx="0">
                  <c:v>11 metų</c:v>
                </c:pt>
                <c:pt idx="1">
                  <c:v>12 metų</c:v>
                </c:pt>
                <c:pt idx="2">
                  <c:v>13 metų</c:v>
                </c:pt>
                <c:pt idx="3">
                  <c:v>14 metų</c:v>
                </c:pt>
                <c:pt idx="4">
                  <c:v>15 metų</c:v>
                </c:pt>
              </c:strCache>
            </c:strRef>
          </c:cat>
          <c:val>
            <c:numRef>
              <c:f>Lapas10!$B$5:$B$9</c:f>
              <c:numCache>
                <c:formatCode>0%</c:formatCode>
                <c:ptCount val="5"/>
                <c:pt idx="0">
                  <c:v>0.43478260869565216</c:v>
                </c:pt>
                <c:pt idx="1">
                  <c:v>0.5</c:v>
                </c:pt>
                <c:pt idx="2">
                  <c:v>0.2558139534883721</c:v>
                </c:pt>
                <c:pt idx="3">
                  <c:v>0.11764705882352941</c:v>
                </c:pt>
                <c:pt idx="4">
                  <c:v>0</c:v>
                </c:pt>
              </c:numCache>
            </c:numRef>
          </c:val>
          <c:extLst>
            <c:ext xmlns:c16="http://schemas.microsoft.com/office/drawing/2014/chart" uri="{C3380CC4-5D6E-409C-BE32-E72D297353CC}">
              <c16:uniqueId val="{00000000-AAD3-4805-BD21-84C288A36F2C}"/>
            </c:ext>
          </c:extLst>
        </c:ser>
        <c:ser>
          <c:idx val="1"/>
          <c:order val="1"/>
          <c:tx>
            <c:strRef>
              <c:f>Lapas10!$C$3:$C$4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Lapas10!$A$5:$A$9</c:f>
              <c:strCache>
                <c:ptCount val="5"/>
                <c:pt idx="0">
                  <c:v>11 metų</c:v>
                </c:pt>
                <c:pt idx="1">
                  <c:v>12 metų</c:v>
                </c:pt>
                <c:pt idx="2">
                  <c:v>13 metų</c:v>
                </c:pt>
                <c:pt idx="3">
                  <c:v>14 metų</c:v>
                </c:pt>
                <c:pt idx="4">
                  <c:v>15 metų</c:v>
                </c:pt>
              </c:strCache>
            </c:strRef>
          </c:cat>
          <c:val>
            <c:numRef>
              <c:f>Lapas10!$C$5:$C$9</c:f>
              <c:numCache>
                <c:formatCode>0%</c:formatCode>
                <c:ptCount val="5"/>
                <c:pt idx="0">
                  <c:v>0.56521739130434778</c:v>
                </c:pt>
                <c:pt idx="1">
                  <c:v>0.5</c:v>
                </c:pt>
                <c:pt idx="2">
                  <c:v>0.7441860465116279</c:v>
                </c:pt>
                <c:pt idx="3">
                  <c:v>0.88235294117647056</c:v>
                </c:pt>
                <c:pt idx="4">
                  <c:v>1</c:v>
                </c:pt>
              </c:numCache>
            </c:numRef>
          </c:val>
          <c:extLst>
            <c:ext xmlns:c16="http://schemas.microsoft.com/office/drawing/2014/chart" uri="{C3380CC4-5D6E-409C-BE32-E72D297353CC}">
              <c16:uniqueId val="{00000001-AAD3-4805-BD21-84C288A36F2C}"/>
            </c:ext>
          </c:extLst>
        </c:ser>
        <c:dLbls>
          <c:dLblPos val="outEnd"/>
          <c:showLegendKey val="0"/>
          <c:showVal val="1"/>
          <c:showCatName val="0"/>
          <c:showSerName val="0"/>
          <c:showPercent val="0"/>
          <c:showBubbleSize val="0"/>
        </c:dLbls>
        <c:gapWidth val="75"/>
        <c:overlap val="-25"/>
        <c:axId val="2074209984"/>
        <c:axId val="2074205408"/>
      </c:barChart>
      <c:catAx>
        <c:axId val="207420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74205408"/>
        <c:crossesAt val="0"/>
        <c:auto val="1"/>
        <c:lblAlgn val="ctr"/>
        <c:lblOffset val="100"/>
        <c:noMultiLvlLbl val="0"/>
      </c:catAx>
      <c:valAx>
        <c:axId val="2074205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207420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kopija.xlsx]Lapas11!PivotTable15</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šuolio iš vietos į tolį (cm)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Lapas11!$B$3:$B$4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Lapas11!$A$5:$A$9</c:f>
              <c:strCache>
                <c:ptCount val="5"/>
                <c:pt idx="0">
                  <c:v>11 metų</c:v>
                </c:pt>
                <c:pt idx="1">
                  <c:v>12 metų</c:v>
                </c:pt>
                <c:pt idx="2">
                  <c:v>13 metų</c:v>
                </c:pt>
                <c:pt idx="3">
                  <c:v>14 metų</c:v>
                </c:pt>
                <c:pt idx="4">
                  <c:v>15 metų</c:v>
                </c:pt>
              </c:strCache>
            </c:strRef>
          </c:cat>
          <c:val>
            <c:numRef>
              <c:f>Lapas11!$B$5:$B$9</c:f>
              <c:numCache>
                <c:formatCode>0%</c:formatCode>
                <c:ptCount val="5"/>
                <c:pt idx="0">
                  <c:v>0.34782608695652173</c:v>
                </c:pt>
                <c:pt idx="1">
                  <c:v>0.5</c:v>
                </c:pt>
                <c:pt idx="2">
                  <c:v>0.51162790697674421</c:v>
                </c:pt>
                <c:pt idx="3">
                  <c:v>0.70588235294117652</c:v>
                </c:pt>
                <c:pt idx="4">
                  <c:v>1</c:v>
                </c:pt>
              </c:numCache>
            </c:numRef>
          </c:val>
          <c:extLst>
            <c:ext xmlns:c16="http://schemas.microsoft.com/office/drawing/2014/chart" uri="{C3380CC4-5D6E-409C-BE32-E72D297353CC}">
              <c16:uniqueId val="{00000000-498E-4E8D-99A3-C73D97854A20}"/>
            </c:ext>
          </c:extLst>
        </c:ser>
        <c:ser>
          <c:idx val="1"/>
          <c:order val="1"/>
          <c:tx>
            <c:strRef>
              <c:f>Lapas11!$C$3:$C$4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Lapas11!$A$5:$A$9</c:f>
              <c:strCache>
                <c:ptCount val="5"/>
                <c:pt idx="0">
                  <c:v>11 metų</c:v>
                </c:pt>
                <c:pt idx="1">
                  <c:v>12 metų</c:v>
                </c:pt>
                <c:pt idx="2">
                  <c:v>13 metų</c:v>
                </c:pt>
                <c:pt idx="3">
                  <c:v>14 metų</c:v>
                </c:pt>
                <c:pt idx="4">
                  <c:v>15 metų</c:v>
                </c:pt>
              </c:strCache>
            </c:strRef>
          </c:cat>
          <c:val>
            <c:numRef>
              <c:f>Lapas11!$C$5:$C$9</c:f>
              <c:numCache>
                <c:formatCode>0%</c:formatCode>
                <c:ptCount val="5"/>
                <c:pt idx="0">
                  <c:v>8.6956521739130432E-2</c:v>
                </c:pt>
                <c:pt idx="1">
                  <c:v>8.3333333333333329E-2</c:v>
                </c:pt>
                <c:pt idx="2">
                  <c:v>0.11627906976744186</c:v>
                </c:pt>
                <c:pt idx="3">
                  <c:v>0</c:v>
                </c:pt>
                <c:pt idx="4">
                  <c:v>0</c:v>
                </c:pt>
              </c:numCache>
            </c:numRef>
          </c:val>
          <c:extLst>
            <c:ext xmlns:c16="http://schemas.microsoft.com/office/drawing/2014/chart" uri="{C3380CC4-5D6E-409C-BE32-E72D297353CC}">
              <c16:uniqueId val="{00000001-498E-4E8D-99A3-C73D97854A20}"/>
            </c:ext>
          </c:extLst>
        </c:ser>
        <c:ser>
          <c:idx val="2"/>
          <c:order val="2"/>
          <c:tx>
            <c:strRef>
              <c:f>Lapas11!$D$3:$D$4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Lapas11!$A$5:$A$9</c:f>
              <c:strCache>
                <c:ptCount val="5"/>
                <c:pt idx="0">
                  <c:v>11 metų</c:v>
                </c:pt>
                <c:pt idx="1">
                  <c:v>12 metų</c:v>
                </c:pt>
                <c:pt idx="2">
                  <c:v>13 metų</c:v>
                </c:pt>
                <c:pt idx="3">
                  <c:v>14 metų</c:v>
                </c:pt>
                <c:pt idx="4">
                  <c:v>15 metų</c:v>
                </c:pt>
              </c:strCache>
            </c:strRef>
          </c:cat>
          <c:val>
            <c:numRef>
              <c:f>Lapas11!$D$5:$D$9</c:f>
              <c:numCache>
                <c:formatCode>0%</c:formatCode>
                <c:ptCount val="5"/>
                <c:pt idx="0">
                  <c:v>0.56521739130434778</c:v>
                </c:pt>
                <c:pt idx="1">
                  <c:v>0.41666666666666669</c:v>
                </c:pt>
                <c:pt idx="2">
                  <c:v>0.37209302325581395</c:v>
                </c:pt>
                <c:pt idx="3">
                  <c:v>0.29411764705882354</c:v>
                </c:pt>
                <c:pt idx="4">
                  <c:v>0</c:v>
                </c:pt>
              </c:numCache>
            </c:numRef>
          </c:val>
          <c:extLst>
            <c:ext xmlns:c16="http://schemas.microsoft.com/office/drawing/2014/chart" uri="{C3380CC4-5D6E-409C-BE32-E72D297353CC}">
              <c16:uniqueId val="{00000002-498E-4E8D-99A3-C73D97854A20}"/>
            </c:ext>
          </c:extLst>
        </c:ser>
        <c:dLbls>
          <c:dLblPos val="outEnd"/>
          <c:showLegendKey val="0"/>
          <c:showVal val="1"/>
          <c:showCatName val="0"/>
          <c:showSerName val="0"/>
          <c:showPercent val="0"/>
          <c:showBubbleSize val="0"/>
        </c:dLbls>
        <c:gapWidth val="75"/>
        <c:overlap val="-25"/>
        <c:axId val="875827039"/>
        <c:axId val="875807487"/>
      </c:barChart>
      <c:catAx>
        <c:axId val="87582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5807487"/>
        <c:crosses val="autoZero"/>
        <c:auto val="1"/>
        <c:lblAlgn val="ctr"/>
        <c:lblOffset val="100"/>
        <c:noMultiLvlLbl val="0"/>
      </c:catAx>
      <c:valAx>
        <c:axId val="87580748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582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kopija.xlsx]Lapas12!PivotTable30</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kybojimo sulenktomis rankomis (s)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Lapas12!$B$3:$B$4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Lapas12!$A$5:$A$9</c:f>
              <c:strCache>
                <c:ptCount val="5"/>
                <c:pt idx="0">
                  <c:v>11 metų</c:v>
                </c:pt>
                <c:pt idx="1">
                  <c:v>12 metų</c:v>
                </c:pt>
                <c:pt idx="2">
                  <c:v>13 metų</c:v>
                </c:pt>
                <c:pt idx="3">
                  <c:v>14 metų</c:v>
                </c:pt>
                <c:pt idx="4">
                  <c:v>15 metų</c:v>
                </c:pt>
              </c:strCache>
            </c:strRef>
          </c:cat>
          <c:val>
            <c:numRef>
              <c:f>Lapas12!$B$5:$B$9</c:f>
              <c:numCache>
                <c:formatCode>0%</c:formatCode>
                <c:ptCount val="5"/>
                <c:pt idx="0">
                  <c:v>0.68181818181818177</c:v>
                </c:pt>
                <c:pt idx="1">
                  <c:v>0.79166666666666663</c:v>
                </c:pt>
                <c:pt idx="2">
                  <c:v>0.65116279069767447</c:v>
                </c:pt>
                <c:pt idx="3">
                  <c:v>0.52941176470588236</c:v>
                </c:pt>
                <c:pt idx="4">
                  <c:v>1</c:v>
                </c:pt>
              </c:numCache>
            </c:numRef>
          </c:val>
          <c:extLst>
            <c:ext xmlns:c16="http://schemas.microsoft.com/office/drawing/2014/chart" uri="{C3380CC4-5D6E-409C-BE32-E72D297353CC}">
              <c16:uniqueId val="{00000000-CA9D-4D7C-A025-C3BA9B970611}"/>
            </c:ext>
          </c:extLst>
        </c:ser>
        <c:ser>
          <c:idx val="1"/>
          <c:order val="1"/>
          <c:tx>
            <c:strRef>
              <c:f>Lapas12!$C$3:$C$4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Lapas12!$A$5:$A$9</c:f>
              <c:strCache>
                <c:ptCount val="5"/>
                <c:pt idx="0">
                  <c:v>11 metų</c:v>
                </c:pt>
                <c:pt idx="1">
                  <c:v>12 metų</c:v>
                </c:pt>
                <c:pt idx="2">
                  <c:v>13 metų</c:v>
                </c:pt>
                <c:pt idx="3">
                  <c:v>14 metų</c:v>
                </c:pt>
                <c:pt idx="4">
                  <c:v>15 metų</c:v>
                </c:pt>
              </c:strCache>
            </c:strRef>
          </c:cat>
          <c:val>
            <c:numRef>
              <c:f>Lapas12!$C$5:$C$9</c:f>
              <c:numCache>
                <c:formatCode>0%</c:formatCode>
                <c:ptCount val="5"/>
                <c:pt idx="0">
                  <c:v>4.5454545454545456E-2</c:v>
                </c:pt>
                <c:pt idx="1">
                  <c:v>0.125</c:v>
                </c:pt>
                <c:pt idx="2">
                  <c:v>9.3023255813953487E-2</c:v>
                </c:pt>
                <c:pt idx="3">
                  <c:v>0</c:v>
                </c:pt>
                <c:pt idx="4">
                  <c:v>0</c:v>
                </c:pt>
              </c:numCache>
            </c:numRef>
          </c:val>
          <c:extLst>
            <c:ext xmlns:c16="http://schemas.microsoft.com/office/drawing/2014/chart" uri="{C3380CC4-5D6E-409C-BE32-E72D297353CC}">
              <c16:uniqueId val="{00000001-CA9D-4D7C-A025-C3BA9B970611}"/>
            </c:ext>
          </c:extLst>
        </c:ser>
        <c:ser>
          <c:idx val="2"/>
          <c:order val="2"/>
          <c:tx>
            <c:strRef>
              <c:f>Lapas12!$D$3:$D$4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Lapas12!$A$5:$A$9</c:f>
              <c:strCache>
                <c:ptCount val="5"/>
                <c:pt idx="0">
                  <c:v>11 metų</c:v>
                </c:pt>
                <c:pt idx="1">
                  <c:v>12 metų</c:v>
                </c:pt>
                <c:pt idx="2">
                  <c:v>13 metų</c:v>
                </c:pt>
                <c:pt idx="3">
                  <c:v>14 metų</c:v>
                </c:pt>
                <c:pt idx="4">
                  <c:v>15 metų</c:v>
                </c:pt>
              </c:strCache>
            </c:strRef>
          </c:cat>
          <c:val>
            <c:numRef>
              <c:f>Lapas12!$D$5:$D$9</c:f>
              <c:numCache>
                <c:formatCode>0%</c:formatCode>
                <c:ptCount val="5"/>
                <c:pt idx="0">
                  <c:v>0.27272727272727271</c:v>
                </c:pt>
                <c:pt idx="1">
                  <c:v>8.3333333333333329E-2</c:v>
                </c:pt>
                <c:pt idx="2">
                  <c:v>0.2558139534883721</c:v>
                </c:pt>
                <c:pt idx="3">
                  <c:v>0.47058823529411764</c:v>
                </c:pt>
                <c:pt idx="4">
                  <c:v>0</c:v>
                </c:pt>
              </c:numCache>
            </c:numRef>
          </c:val>
          <c:extLst>
            <c:ext xmlns:c16="http://schemas.microsoft.com/office/drawing/2014/chart" uri="{C3380CC4-5D6E-409C-BE32-E72D297353CC}">
              <c16:uniqueId val="{00000002-CA9D-4D7C-A025-C3BA9B970611}"/>
            </c:ext>
          </c:extLst>
        </c:ser>
        <c:dLbls>
          <c:dLblPos val="outEnd"/>
          <c:showLegendKey val="0"/>
          <c:showVal val="1"/>
          <c:showCatName val="0"/>
          <c:showSerName val="0"/>
          <c:showPercent val="0"/>
          <c:showBubbleSize val="0"/>
        </c:dLbls>
        <c:gapWidth val="75"/>
        <c:overlap val="-25"/>
        <c:axId val="1121010783"/>
        <c:axId val="1121011615"/>
      </c:barChart>
      <c:catAx>
        <c:axId val="112101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11615"/>
        <c:crosses val="autoZero"/>
        <c:auto val="1"/>
        <c:lblAlgn val="ctr"/>
        <c:lblOffset val="100"/>
        <c:noMultiLvlLbl val="0"/>
      </c:catAx>
      <c:valAx>
        <c:axId val="11210116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1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kopija.xlsx]Lapas13!PivotTable45</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bėgimo šaudykle (s) 10 × 5 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FF00"/>
          </a:solidFill>
          <a:ln>
            <a:noFill/>
          </a:ln>
          <a:effectLst/>
        </c:spPr>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Lapas13!$B$3:$B$4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Lapas13!$A$5:$A$9</c:f>
              <c:strCache>
                <c:ptCount val="5"/>
                <c:pt idx="0">
                  <c:v>11 metų</c:v>
                </c:pt>
                <c:pt idx="1">
                  <c:v>12 metų</c:v>
                </c:pt>
                <c:pt idx="2">
                  <c:v>13 metų</c:v>
                </c:pt>
                <c:pt idx="3">
                  <c:v>14 metų</c:v>
                </c:pt>
                <c:pt idx="4">
                  <c:v>15 metų</c:v>
                </c:pt>
              </c:strCache>
            </c:strRef>
          </c:cat>
          <c:val>
            <c:numRef>
              <c:f>Lapas13!$B$5:$B$9</c:f>
              <c:numCache>
                <c:formatCode>0%</c:formatCode>
                <c:ptCount val="5"/>
                <c:pt idx="0">
                  <c:v>0.21739130434782608</c:v>
                </c:pt>
                <c:pt idx="1">
                  <c:v>0.54166666666666663</c:v>
                </c:pt>
                <c:pt idx="2">
                  <c:v>0.32558139534883723</c:v>
                </c:pt>
                <c:pt idx="3">
                  <c:v>0.6470588235294118</c:v>
                </c:pt>
                <c:pt idx="4">
                  <c:v>1</c:v>
                </c:pt>
              </c:numCache>
            </c:numRef>
          </c:val>
          <c:extLst>
            <c:ext xmlns:c16="http://schemas.microsoft.com/office/drawing/2014/chart" uri="{C3380CC4-5D6E-409C-BE32-E72D297353CC}">
              <c16:uniqueId val="{00000000-7787-44EB-AC1E-F125AB2C3E67}"/>
            </c:ext>
          </c:extLst>
        </c:ser>
        <c:ser>
          <c:idx val="1"/>
          <c:order val="1"/>
          <c:tx>
            <c:strRef>
              <c:f>Lapas13!$C$3:$C$4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Lapas13!$A$5:$A$9</c:f>
              <c:strCache>
                <c:ptCount val="5"/>
                <c:pt idx="0">
                  <c:v>11 metų</c:v>
                </c:pt>
                <c:pt idx="1">
                  <c:v>12 metų</c:v>
                </c:pt>
                <c:pt idx="2">
                  <c:v>13 metų</c:v>
                </c:pt>
                <c:pt idx="3">
                  <c:v>14 metų</c:v>
                </c:pt>
                <c:pt idx="4">
                  <c:v>15 metų</c:v>
                </c:pt>
              </c:strCache>
            </c:strRef>
          </c:cat>
          <c:val>
            <c:numRef>
              <c:f>Lapas13!$C$5:$C$9</c:f>
              <c:numCache>
                <c:formatCode>0%</c:formatCode>
                <c:ptCount val="5"/>
                <c:pt idx="0">
                  <c:v>0.13043478260869565</c:v>
                </c:pt>
                <c:pt idx="1">
                  <c:v>8.3333333333333329E-2</c:v>
                </c:pt>
                <c:pt idx="2">
                  <c:v>0</c:v>
                </c:pt>
                <c:pt idx="3">
                  <c:v>0</c:v>
                </c:pt>
                <c:pt idx="4">
                  <c:v>0</c:v>
                </c:pt>
              </c:numCache>
            </c:numRef>
          </c:val>
          <c:extLst>
            <c:ext xmlns:c16="http://schemas.microsoft.com/office/drawing/2014/chart" uri="{C3380CC4-5D6E-409C-BE32-E72D297353CC}">
              <c16:uniqueId val="{00000001-7787-44EB-AC1E-F125AB2C3E67}"/>
            </c:ext>
          </c:extLst>
        </c:ser>
        <c:ser>
          <c:idx val="2"/>
          <c:order val="2"/>
          <c:tx>
            <c:strRef>
              <c:f>Lapas13!$D$3:$D$4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Lapas13!$A$5:$A$9</c:f>
              <c:strCache>
                <c:ptCount val="5"/>
                <c:pt idx="0">
                  <c:v>11 metų</c:v>
                </c:pt>
                <c:pt idx="1">
                  <c:v>12 metų</c:v>
                </c:pt>
                <c:pt idx="2">
                  <c:v>13 metų</c:v>
                </c:pt>
                <c:pt idx="3">
                  <c:v>14 metų</c:v>
                </c:pt>
                <c:pt idx="4">
                  <c:v>15 metų</c:v>
                </c:pt>
              </c:strCache>
            </c:strRef>
          </c:cat>
          <c:val>
            <c:numRef>
              <c:f>Lapas13!$D$5:$D$9</c:f>
              <c:numCache>
                <c:formatCode>0%</c:formatCode>
                <c:ptCount val="5"/>
                <c:pt idx="0">
                  <c:v>0.65217391304347827</c:v>
                </c:pt>
                <c:pt idx="1">
                  <c:v>0.375</c:v>
                </c:pt>
                <c:pt idx="2">
                  <c:v>0.67441860465116277</c:v>
                </c:pt>
                <c:pt idx="3">
                  <c:v>0.35294117647058826</c:v>
                </c:pt>
                <c:pt idx="4">
                  <c:v>0</c:v>
                </c:pt>
              </c:numCache>
            </c:numRef>
          </c:val>
          <c:extLst>
            <c:ext xmlns:c16="http://schemas.microsoft.com/office/drawing/2014/chart" uri="{C3380CC4-5D6E-409C-BE32-E72D297353CC}">
              <c16:uniqueId val="{00000002-7787-44EB-AC1E-F125AB2C3E67}"/>
            </c:ext>
          </c:extLst>
        </c:ser>
        <c:dLbls>
          <c:dLblPos val="outEnd"/>
          <c:showLegendKey val="0"/>
          <c:showVal val="1"/>
          <c:showCatName val="0"/>
          <c:showSerName val="0"/>
          <c:showPercent val="0"/>
          <c:showBubbleSize val="0"/>
        </c:dLbls>
        <c:gapWidth val="75"/>
        <c:overlap val="-25"/>
        <c:axId val="1121034495"/>
        <c:axId val="1121042399"/>
      </c:barChart>
      <c:catAx>
        <c:axId val="1121034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42399"/>
        <c:crosses val="autoZero"/>
        <c:auto val="1"/>
        <c:lblAlgn val="ctr"/>
        <c:lblOffset val="100"/>
        <c:noMultiLvlLbl val="0"/>
      </c:catAx>
      <c:valAx>
        <c:axId val="11210423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34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kopija.xlsx]Lapas14!PivotTable60</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bėgimo šaudykle (min) 20m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Lapas14!$B$3:$B$4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Lapas14!$A$5:$A$9</c:f>
              <c:strCache>
                <c:ptCount val="5"/>
                <c:pt idx="0">
                  <c:v>11 metų</c:v>
                </c:pt>
                <c:pt idx="1">
                  <c:v>12 metų</c:v>
                </c:pt>
                <c:pt idx="2">
                  <c:v>13 metų</c:v>
                </c:pt>
                <c:pt idx="3">
                  <c:v>14 metų</c:v>
                </c:pt>
                <c:pt idx="4">
                  <c:v>15 metų</c:v>
                </c:pt>
              </c:strCache>
            </c:strRef>
          </c:cat>
          <c:val>
            <c:numRef>
              <c:f>Lapas14!$B$5:$B$9</c:f>
              <c:numCache>
                <c:formatCode>0%</c:formatCode>
                <c:ptCount val="5"/>
                <c:pt idx="0">
                  <c:v>0.45454545454545453</c:v>
                </c:pt>
                <c:pt idx="1">
                  <c:v>0.65217391304347827</c:v>
                </c:pt>
                <c:pt idx="2">
                  <c:v>0.6097560975609756</c:v>
                </c:pt>
                <c:pt idx="3">
                  <c:v>0.35294117647058826</c:v>
                </c:pt>
                <c:pt idx="4">
                  <c:v>0</c:v>
                </c:pt>
              </c:numCache>
            </c:numRef>
          </c:val>
          <c:extLst>
            <c:ext xmlns:c16="http://schemas.microsoft.com/office/drawing/2014/chart" uri="{C3380CC4-5D6E-409C-BE32-E72D297353CC}">
              <c16:uniqueId val="{00000000-61DF-46D1-AD55-9D9A96E43E56}"/>
            </c:ext>
          </c:extLst>
        </c:ser>
        <c:ser>
          <c:idx val="1"/>
          <c:order val="1"/>
          <c:tx>
            <c:strRef>
              <c:f>Lapas14!$C$3:$C$4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Lapas14!$A$5:$A$9</c:f>
              <c:strCache>
                <c:ptCount val="5"/>
                <c:pt idx="0">
                  <c:v>11 metų</c:v>
                </c:pt>
                <c:pt idx="1">
                  <c:v>12 metų</c:v>
                </c:pt>
                <c:pt idx="2">
                  <c:v>13 metų</c:v>
                </c:pt>
                <c:pt idx="3">
                  <c:v>14 metų</c:v>
                </c:pt>
                <c:pt idx="4">
                  <c:v>15 metų</c:v>
                </c:pt>
              </c:strCache>
            </c:strRef>
          </c:cat>
          <c:val>
            <c:numRef>
              <c:f>Lapas14!$C$5:$C$9</c:f>
              <c:numCache>
                <c:formatCode>0%</c:formatCode>
                <c:ptCount val="5"/>
                <c:pt idx="0">
                  <c:v>0</c:v>
                </c:pt>
                <c:pt idx="1">
                  <c:v>0</c:v>
                </c:pt>
                <c:pt idx="2">
                  <c:v>4.878048780487805E-2</c:v>
                </c:pt>
                <c:pt idx="3">
                  <c:v>0</c:v>
                </c:pt>
                <c:pt idx="4">
                  <c:v>0</c:v>
                </c:pt>
              </c:numCache>
            </c:numRef>
          </c:val>
          <c:extLst>
            <c:ext xmlns:c16="http://schemas.microsoft.com/office/drawing/2014/chart" uri="{C3380CC4-5D6E-409C-BE32-E72D297353CC}">
              <c16:uniqueId val="{00000001-61DF-46D1-AD55-9D9A96E43E56}"/>
            </c:ext>
          </c:extLst>
        </c:ser>
        <c:ser>
          <c:idx val="2"/>
          <c:order val="2"/>
          <c:tx>
            <c:strRef>
              <c:f>Lapas14!$D$3:$D$4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Lapas14!$A$5:$A$9</c:f>
              <c:strCache>
                <c:ptCount val="5"/>
                <c:pt idx="0">
                  <c:v>11 metų</c:v>
                </c:pt>
                <c:pt idx="1">
                  <c:v>12 metų</c:v>
                </c:pt>
                <c:pt idx="2">
                  <c:v>13 metų</c:v>
                </c:pt>
                <c:pt idx="3">
                  <c:v>14 metų</c:v>
                </c:pt>
                <c:pt idx="4">
                  <c:v>15 metų</c:v>
                </c:pt>
              </c:strCache>
            </c:strRef>
          </c:cat>
          <c:val>
            <c:numRef>
              <c:f>Lapas14!$D$5:$D$9</c:f>
              <c:numCache>
                <c:formatCode>0%</c:formatCode>
                <c:ptCount val="5"/>
                <c:pt idx="0">
                  <c:v>0.54545454545454541</c:v>
                </c:pt>
                <c:pt idx="1">
                  <c:v>0.34782608695652173</c:v>
                </c:pt>
                <c:pt idx="2">
                  <c:v>0.34146341463414637</c:v>
                </c:pt>
                <c:pt idx="3">
                  <c:v>0.6470588235294118</c:v>
                </c:pt>
                <c:pt idx="4">
                  <c:v>1</c:v>
                </c:pt>
              </c:numCache>
            </c:numRef>
          </c:val>
          <c:extLst>
            <c:ext xmlns:c16="http://schemas.microsoft.com/office/drawing/2014/chart" uri="{C3380CC4-5D6E-409C-BE32-E72D297353CC}">
              <c16:uniqueId val="{00000002-61DF-46D1-AD55-9D9A96E43E56}"/>
            </c:ext>
          </c:extLst>
        </c:ser>
        <c:dLbls>
          <c:dLblPos val="outEnd"/>
          <c:showLegendKey val="0"/>
          <c:showVal val="1"/>
          <c:showCatName val="0"/>
          <c:showSerName val="0"/>
          <c:showPercent val="0"/>
          <c:showBubbleSize val="0"/>
        </c:dLbls>
        <c:gapWidth val="75"/>
        <c:overlap val="-25"/>
        <c:axId val="1113800095"/>
        <c:axId val="1113801759"/>
      </c:barChart>
      <c:catAx>
        <c:axId val="111380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13801759"/>
        <c:crosses val="autoZero"/>
        <c:auto val="1"/>
        <c:lblAlgn val="ctr"/>
        <c:lblOffset val="100"/>
        <c:noMultiLvlLbl val="0"/>
      </c:catAx>
      <c:valAx>
        <c:axId val="11138017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1380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kopija.xlsx]Lapas15!PivotTable75</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„flamingo“ (užlipimų ant buomelio skaičius/1 min) testo rezultatų pasiskirstymas pagal zonas</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Lapas15!$B$3:$B$4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Lapas15!$A$5:$A$9</c:f>
              <c:strCache>
                <c:ptCount val="5"/>
                <c:pt idx="0">
                  <c:v>11 metų</c:v>
                </c:pt>
                <c:pt idx="1">
                  <c:v>12 metų</c:v>
                </c:pt>
                <c:pt idx="2">
                  <c:v>13 metų</c:v>
                </c:pt>
                <c:pt idx="3">
                  <c:v>14 metų</c:v>
                </c:pt>
                <c:pt idx="4">
                  <c:v>15 metų</c:v>
                </c:pt>
              </c:strCache>
            </c:strRef>
          </c:cat>
          <c:val>
            <c:numRef>
              <c:f>Lapas15!$B$5:$B$9</c:f>
              <c:numCache>
                <c:formatCode>0%</c:formatCode>
                <c:ptCount val="5"/>
                <c:pt idx="0">
                  <c:v>0.16129032258064516</c:v>
                </c:pt>
                <c:pt idx="1">
                  <c:v>5.2631578947368418E-2</c:v>
                </c:pt>
                <c:pt idx="2">
                  <c:v>0</c:v>
                </c:pt>
                <c:pt idx="3">
                  <c:v>0</c:v>
                </c:pt>
                <c:pt idx="4">
                  <c:v>0</c:v>
                </c:pt>
              </c:numCache>
            </c:numRef>
          </c:val>
          <c:extLst>
            <c:ext xmlns:c16="http://schemas.microsoft.com/office/drawing/2014/chart" uri="{C3380CC4-5D6E-409C-BE32-E72D297353CC}">
              <c16:uniqueId val="{00000000-ABFC-45B7-A4E2-9D2E446E22F6}"/>
            </c:ext>
          </c:extLst>
        </c:ser>
        <c:ser>
          <c:idx val="1"/>
          <c:order val="1"/>
          <c:tx>
            <c:strRef>
              <c:f>Lapas15!$C$3:$C$4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Lapas15!$A$5:$A$9</c:f>
              <c:strCache>
                <c:ptCount val="5"/>
                <c:pt idx="0">
                  <c:v>11 metų</c:v>
                </c:pt>
                <c:pt idx="1">
                  <c:v>12 metų</c:v>
                </c:pt>
                <c:pt idx="2">
                  <c:v>13 metų</c:v>
                </c:pt>
                <c:pt idx="3">
                  <c:v>14 metų</c:v>
                </c:pt>
                <c:pt idx="4">
                  <c:v>15 metų</c:v>
                </c:pt>
              </c:strCache>
            </c:strRef>
          </c:cat>
          <c:val>
            <c:numRef>
              <c:f>Lapas15!$C$5:$C$9</c:f>
              <c:numCache>
                <c:formatCode>0%</c:formatCode>
                <c:ptCount val="5"/>
                <c:pt idx="0">
                  <c:v>0.83870967741935487</c:v>
                </c:pt>
                <c:pt idx="1">
                  <c:v>0.94736842105263153</c:v>
                </c:pt>
                <c:pt idx="2">
                  <c:v>1</c:v>
                </c:pt>
                <c:pt idx="3">
                  <c:v>1</c:v>
                </c:pt>
                <c:pt idx="4">
                  <c:v>1</c:v>
                </c:pt>
              </c:numCache>
            </c:numRef>
          </c:val>
          <c:extLst>
            <c:ext xmlns:c16="http://schemas.microsoft.com/office/drawing/2014/chart" uri="{C3380CC4-5D6E-409C-BE32-E72D297353CC}">
              <c16:uniqueId val="{00000001-ABFC-45B7-A4E2-9D2E446E22F6}"/>
            </c:ext>
          </c:extLst>
        </c:ser>
        <c:dLbls>
          <c:dLblPos val="outEnd"/>
          <c:showLegendKey val="0"/>
          <c:showVal val="1"/>
          <c:showCatName val="0"/>
          <c:showSerName val="0"/>
          <c:showPercent val="0"/>
          <c:showBubbleSize val="0"/>
        </c:dLbls>
        <c:gapWidth val="75"/>
        <c:overlap val="-25"/>
        <c:axId val="1260985935"/>
        <c:axId val="1260990511"/>
      </c:barChart>
      <c:catAx>
        <c:axId val="126098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0990511"/>
        <c:crosses val="autoZero"/>
        <c:auto val="1"/>
        <c:lblAlgn val="ctr"/>
        <c:lblOffset val="100"/>
        <c:noMultiLvlLbl val="0"/>
      </c:catAx>
      <c:valAx>
        <c:axId val="12609905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0985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kopija.xlsx]Lapas16!PivotTable90</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a:t>
            </a:r>
            <a:r>
              <a:rPr lang="lt-LT" sz="1200" b="1" baseline="0"/>
              <a:t> </a:t>
            </a:r>
            <a:r>
              <a:rPr lang="lt-LT" sz="1200" b="1"/>
              <a:t>sėdėjimo ir siekimo (cm) testo rezultatų pasiskirstymas pagal zonas</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Lapas16!$B$3:$B$4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Lapas16!$A$5:$A$9</c:f>
              <c:strCache>
                <c:ptCount val="5"/>
                <c:pt idx="0">
                  <c:v>11 metų</c:v>
                </c:pt>
                <c:pt idx="1">
                  <c:v>12 metų</c:v>
                </c:pt>
                <c:pt idx="2">
                  <c:v>13 metų</c:v>
                </c:pt>
                <c:pt idx="3">
                  <c:v>14 metų</c:v>
                </c:pt>
                <c:pt idx="4">
                  <c:v>15 metų</c:v>
                </c:pt>
              </c:strCache>
            </c:strRef>
          </c:cat>
          <c:val>
            <c:numRef>
              <c:f>Lapas16!$B$5:$B$9</c:f>
              <c:numCache>
                <c:formatCode>0%</c:formatCode>
                <c:ptCount val="5"/>
                <c:pt idx="0">
                  <c:v>0.16216216216216217</c:v>
                </c:pt>
                <c:pt idx="1">
                  <c:v>0.10526315789473684</c:v>
                </c:pt>
                <c:pt idx="2">
                  <c:v>0.25</c:v>
                </c:pt>
                <c:pt idx="3">
                  <c:v>0.16666666666666666</c:v>
                </c:pt>
                <c:pt idx="4">
                  <c:v>0</c:v>
                </c:pt>
              </c:numCache>
            </c:numRef>
          </c:val>
          <c:extLst>
            <c:ext xmlns:c16="http://schemas.microsoft.com/office/drawing/2014/chart" uri="{C3380CC4-5D6E-409C-BE32-E72D297353CC}">
              <c16:uniqueId val="{00000000-ABE2-4B25-B3B7-EDA0495EF614}"/>
            </c:ext>
          </c:extLst>
        </c:ser>
        <c:ser>
          <c:idx val="1"/>
          <c:order val="1"/>
          <c:tx>
            <c:strRef>
              <c:f>Lapas16!$C$3:$C$4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Lapas16!$A$5:$A$9</c:f>
              <c:strCache>
                <c:ptCount val="5"/>
                <c:pt idx="0">
                  <c:v>11 metų</c:v>
                </c:pt>
                <c:pt idx="1">
                  <c:v>12 metų</c:v>
                </c:pt>
                <c:pt idx="2">
                  <c:v>13 metų</c:v>
                </c:pt>
                <c:pt idx="3">
                  <c:v>14 metų</c:v>
                </c:pt>
                <c:pt idx="4">
                  <c:v>15 metų</c:v>
                </c:pt>
              </c:strCache>
            </c:strRef>
          </c:cat>
          <c:val>
            <c:numRef>
              <c:f>Lapas16!$C$5:$C$9</c:f>
              <c:numCache>
                <c:formatCode>0%</c:formatCode>
                <c:ptCount val="5"/>
                <c:pt idx="0">
                  <c:v>0.83783783783783783</c:v>
                </c:pt>
                <c:pt idx="1">
                  <c:v>0.89473684210526316</c:v>
                </c:pt>
                <c:pt idx="2">
                  <c:v>0.75</c:v>
                </c:pt>
                <c:pt idx="3">
                  <c:v>0.83333333333333337</c:v>
                </c:pt>
                <c:pt idx="4">
                  <c:v>1</c:v>
                </c:pt>
              </c:numCache>
            </c:numRef>
          </c:val>
          <c:extLst>
            <c:ext xmlns:c16="http://schemas.microsoft.com/office/drawing/2014/chart" uri="{C3380CC4-5D6E-409C-BE32-E72D297353CC}">
              <c16:uniqueId val="{00000001-ABE2-4B25-B3B7-EDA0495EF614}"/>
            </c:ext>
          </c:extLst>
        </c:ser>
        <c:dLbls>
          <c:dLblPos val="outEnd"/>
          <c:showLegendKey val="0"/>
          <c:showVal val="1"/>
          <c:showCatName val="0"/>
          <c:showSerName val="0"/>
          <c:showPercent val="0"/>
          <c:showBubbleSize val="0"/>
        </c:dLbls>
        <c:gapWidth val="75"/>
        <c:overlap val="-25"/>
        <c:axId val="1121051135"/>
        <c:axId val="1121053631"/>
      </c:barChart>
      <c:catAx>
        <c:axId val="112105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53631"/>
        <c:crosses val="autoZero"/>
        <c:auto val="1"/>
        <c:lblAlgn val="ctr"/>
        <c:lblOffset val="100"/>
        <c:noMultiLvlLbl val="0"/>
      </c:catAx>
      <c:valAx>
        <c:axId val="112105363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21051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kopija.xlsx]Lapas17!PivotTable105</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šuolio iš vietos į tolį (cm) testo rezultatų pasiskirstymas pagal zonas</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Lapas17!$B$3:$B$4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Lapas17!$A$5:$A$9</c:f>
              <c:strCache>
                <c:ptCount val="5"/>
                <c:pt idx="0">
                  <c:v>11 metų</c:v>
                </c:pt>
                <c:pt idx="1">
                  <c:v>12 metų</c:v>
                </c:pt>
                <c:pt idx="2">
                  <c:v>13 metų</c:v>
                </c:pt>
                <c:pt idx="3">
                  <c:v>14 metų</c:v>
                </c:pt>
                <c:pt idx="4">
                  <c:v>15 metų</c:v>
                </c:pt>
              </c:strCache>
            </c:strRef>
          </c:cat>
          <c:val>
            <c:numRef>
              <c:f>Lapas17!$B$5:$B$9</c:f>
              <c:numCache>
                <c:formatCode>0%</c:formatCode>
                <c:ptCount val="5"/>
                <c:pt idx="0">
                  <c:v>0.32432432432432434</c:v>
                </c:pt>
                <c:pt idx="1">
                  <c:v>0.5</c:v>
                </c:pt>
                <c:pt idx="2">
                  <c:v>0.625</c:v>
                </c:pt>
                <c:pt idx="3">
                  <c:v>0.5</c:v>
                </c:pt>
                <c:pt idx="4">
                  <c:v>1</c:v>
                </c:pt>
              </c:numCache>
            </c:numRef>
          </c:val>
          <c:extLst>
            <c:ext xmlns:c16="http://schemas.microsoft.com/office/drawing/2014/chart" uri="{C3380CC4-5D6E-409C-BE32-E72D297353CC}">
              <c16:uniqueId val="{00000000-1427-4A0E-A334-CC78F5A873A6}"/>
            </c:ext>
          </c:extLst>
        </c:ser>
        <c:ser>
          <c:idx val="1"/>
          <c:order val="1"/>
          <c:tx>
            <c:strRef>
              <c:f>Lapas17!$C$3:$C$4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Lapas17!$A$5:$A$9</c:f>
              <c:strCache>
                <c:ptCount val="5"/>
                <c:pt idx="0">
                  <c:v>11 metų</c:v>
                </c:pt>
                <c:pt idx="1">
                  <c:v>12 metų</c:v>
                </c:pt>
                <c:pt idx="2">
                  <c:v>13 metų</c:v>
                </c:pt>
                <c:pt idx="3">
                  <c:v>14 metų</c:v>
                </c:pt>
                <c:pt idx="4">
                  <c:v>15 metų</c:v>
                </c:pt>
              </c:strCache>
            </c:strRef>
          </c:cat>
          <c:val>
            <c:numRef>
              <c:f>Lapas17!$C$5:$C$9</c:f>
              <c:numCache>
                <c:formatCode>0%</c:formatCode>
                <c:ptCount val="5"/>
                <c:pt idx="0">
                  <c:v>2.7027027027027029E-2</c:v>
                </c:pt>
                <c:pt idx="1">
                  <c:v>0.1</c:v>
                </c:pt>
                <c:pt idx="2">
                  <c:v>0</c:v>
                </c:pt>
                <c:pt idx="3">
                  <c:v>8.3333333333333329E-2</c:v>
                </c:pt>
                <c:pt idx="4">
                  <c:v>0</c:v>
                </c:pt>
              </c:numCache>
            </c:numRef>
          </c:val>
          <c:extLst>
            <c:ext xmlns:c16="http://schemas.microsoft.com/office/drawing/2014/chart" uri="{C3380CC4-5D6E-409C-BE32-E72D297353CC}">
              <c16:uniqueId val="{00000001-1427-4A0E-A334-CC78F5A873A6}"/>
            </c:ext>
          </c:extLst>
        </c:ser>
        <c:ser>
          <c:idx val="2"/>
          <c:order val="2"/>
          <c:tx>
            <c:strRef>
              <c:f>Lapas17!$D$3:$D$4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Lapas17!$A$5:$A$9</c:f>
              <c:strCache>
                <c:ptCount val="5"/>
                <c:pt idx="0">
                  <c:v>11 metų</c:v>
                </c:pt>
                <c:pt idx="1">
                  <c:v>12 metų</c:v>
                </c:pt>
                <c:pt idx="2">
                  <c:v>13 metų</c:v>
                </c:pt>
                <c:pt idx="3">
                  <c:v>14 metų</c:v>
                </c:pt>
                <c:pt idx="4">
                  <c:v>15 metų</c:v>
                </c:pt>
              </c:strCache>
            </c:strRef>
          </c:cat>
          <c:val>
            <c:numRef>
              <c:f>Lapas17!$D$5:$D$9</c:f>
              <c:numCache>
                <c:formatCode>0%</c:formatCode>
                <c:ptCount val="5"/>
                <c:pt idx="0">
                  <c:v>0.64864864864864868</c:v>
                </c:pt>
                <c:pt idx="1">
                  <c:v>0.4</c:v>
                </c:pt>
                <c:pt idx="2">
                  <c:v>0.375</c:v>
                </c:pt>
                <c:pt idx="3">
                  <c:v>0.41666666666666669</c:v>
                </c:pt>
                <c:pt idx="4">
                  <c:v>0</c:v>
                </c:pt>
              </c:numCache>
            </c:numRef>
          </c:val>
          <c:extLst>
            <c:ext xmlns:c16="http://schemas.microsoft.com/office/drawing/2014/chart" uri="{C3380CC4-5D6E-409C-BE32-E72D297353CC}">
              <c16:uniqueId val="{00000002-1427-4A0E-A334-CC78F5A873A6}"/>
            </c:ext>
          </c:extLst>
        </c:ser>
        <c:dLbls>
          <c:dLblPos val="outEnd"/>
          <c:showLegendKey val="0"/>
          <c:showVal val="1"/>
          <c:showCatName val="0"/>
          <c:showSerName val="0"/>
          <c:showPercent val="0"/>
          <c:showBubbleSize val="0"/>
        </c:dLbls>
        <c:gapWidth val="75"/>
        <c:overlap val="-25"/>
        <c:axId val="875814143"/>
        <c:axId val="875827455"/>
      </c:barChart>
      <c:catAx>
        <c:axId val="87581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5827455"/>
        <c:crosses val="autoZero"/>
        <c:auto val="1"/>
        <c:lblAlgn val="ctr"/>
        <c:lblOffset val="100"/>
        <c:noMultiLvlLbl val="0"/>
      </c:catAx>
      <c:valAx>
        <c:axId val="8758274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75814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kopija.xlsx]Lapas18!PivotTable120</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kybojimo sulenktomis rankomis (s) testo rezultatų pasiskirstymas pagal zonas</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Lapas18!$B$3:$B$4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Lapas18!$A$5:$A$9</c:f>
              <c:strCache>
                <c:ptCount val="5"/>
                <c:pt idx="0">
                  <c:v>11 metų</c:v>
                </c:pt>
                <c:pt idx="1">
                  <c:v>12 metų</c:v>
                </c:pt>
                <c:pt idx="2">
                  <c:v>13 metų</c:v>
                </c:pt>
                <c:pt idx="3">
                  <c:v>14 metų</c:v>
                </c:pt>
                <c:pt idx="4">
                  <c:v>15 metų</c:v>
                </c:pt>
              </c:strCache>
            </c:strRef>
          </c:cat>
          <c:val>
            <c:numRef>
              <c:f>Lapas18!$B$5:$B$9</c:f>
              <c:numCache>
                <c:formatCode>0%</c:formatCode>
                <c:ptCount val="5"/>
                <c:pt idx="0">
                  <c:v>0.67567567567567566</c:v>
                </c:pt>
                <c:pt idx="1">
                  <c:v>0.78947368421052633</c:v>
                </c:pt>
                <c:pt idx="2">
                  <c:v>0.75</c:v>
                </c:pt>
                <c:pt idx="3">
                  <c:v>0.75</c:v>
                </c:pt>
                <c:pt idx="4">
                  <c:v>1</c:v>
                </c:pt>
              </c:numCache>
            </c:numRef>
          </c:val>
          <c:extLst>
            <c:ext xmlns:c16="http://schemas.microsoft.com/office/drawing/2014/chart" uri="{C3380CC4-5D6E-409C-BE32-E72D297353CC}">
              <c16:uniqueId val="{00000000-DB6A-40E5-8E33-1DB7E0D378B7}"/>
            </c:ext>
          </c:extLst>
        </c:ser>
        <c:ser>
          <c:idx val="1"/>
          <c:order val="1"/>
          <c:tx>
            <c:strRef>
              <c:f>Lapas18!$C$3:$C$4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Lapas18!$A$5:$A$9</c:f>
              <c:strCache>
                <c:ptCount val="5"/>
                <c:pt idx="0">
                  <c:v>11 metų</c:v>
                </c:pt>
                <c:pt idx="1">
                  <c:v>12 metų</c:v>
                </c:pt>
                <c:pt idx="2">
                  <c:v>13 metų</c:v>
                </c:pt>
                <c:pt idx="3">
                  <c:v>14 metų</c:v>
                </c:pt>
                <c:pt idx="4">
                  <c:v>15 metų</c:v>
                </c:pt>
              </c:strCache>
            </c:strRef>
          </c:cat>
          <c:val>
            <c:numRef>
              <c:f>Lapas18!$C$5:$C$9</c:f>
              <c:numCache>
                <c:formatCode>0%</c:formatCode>
                <c:ptCount val="5"/>
                <c:pt idx="0">
                  <c:v>2.7027027027027029E-2</c:v>
                </c:pt>
                <c:pt idx="1">
                  <c:v>5.2631578947368418E-2</c:v>
                </c:pt>
                <c:pt idx="2">
                  <c:v>0</c:v>
                </c:pt>
                <c:pt idx="3">
                  <c:v>8.3333333333333329E-2</c:v>
                </c:pt>
                <c:pt idx="4">
                  <c:v>0</c:v>
                </c:pt>
              </c:numCache>
            </c:numRef>
          </c:val>
          <c:extLst>
            <c:ext xmlns:c16="http://schemas.microsoft.com/office/drawing/2014/chart" uri="{C3380CC4-5D6E-409C-BE32-E72D297353CC}">
              <c16:uniqueId val="{00000001-DB6A-40E5-8E33-1DB7E0D378B7}"/>
            </c:ext>
          </c:extLst>
        </c:ser>
        <c:ser>
          <c:idx val="2"/>
          <c:order val="2"/>
          <c:tx>
            <c:strRef>
              <c:f>Lapas18!$D$3:$D$4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Lapas18!$A$5:$A$9</c:f>
              <c:strCache>
                <c:ptCount val="5"/>
                <c:pt idx="0">
                  <c:v>11 metų</c:v>
                </c:pt>
                <c:pt idx="1">
                  <c:v>12 metų</c:v>
                </c:pt>
                <c:pt idx="2">
                  <c:v>13 metų</c:v>
                </c:pt>
                <c:pt idx="3">
                  <c:v>14 metų</c:v>
                </c:pt>
                <c:pt idx="4">
                  <c:v>15 metų</c:v>
                </c:pt>
              </c:strCache>
            </c:strRef>
          </c:cat>
          <c:val>
            <c:numRef>
              <c:f>Lapas18!$D$5:$D$9</c:f>
              <c:numCache>
                <c:formatCode>0%</c:formatCode>
                <c:ptCount val="5"/>
                <c:pt idx="0">
                  <c:v>0.29729729729729731</c:v>
                </c:pt>
                <c:pt idx="1">
                  <c:v>0.15789473684210525</c:v>
                </c:pt>
                <c:pt idx="2">
                  <c:v>0.25</c:v>
                </c:pt>
                <c:pt idx="3">
                  <c:v>0.16666666666666666</c:v>
                </c:pt>
                <c:pt idx="4">
                  <c:v>0</c:v>
                </c:pt>
              </c:numCache>
            </c:numRef>
          </c:val>
          <c:extLst>
            <c:ext xmlns:c16="http://schemas.microsoft.com/office/drawing/2014/chart" uri="{C3380CC4-5D6E-409C-BE32-E72D297353CC}">
              <c16:uniqueId val="{00000002-DB6A-40E5-8E33-1DB7E0D378B7}"/>
            </c:ext>
          </c:extLst>
        </c:ser>
        <c:dLbls>
          <c:dLblPos val="outEnd"/>
          <c:showLegendKey val="0"/>
          <c:showVal val="1"/>
          <c:showCatName val="0"/>
          <c:showSerName val="0"/>
          <c:showPercent val="0"/>
          <c:showBubbleSize val="0"/>
        </c:dLbls>
        <c:gapWidth val="75"/>
        <c:overlap val="-25"/>
        <c:axId val="1086874335"/>
        <c:axId val="1086876415"/>
      </c:barChart>
      <c:catAx>
        <c:axId val="108687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086876415"/>
        <c:crosses val="autoZero"/>
        <c:auto val="1"/>
        <c:lblAlgn val="ctr"/>
        <c:lblOffset val="100"/>
        <c:noMultiLvlLbl val="0"/>
      </c:catAx>
      <c:valAx>
        <c:axId val="10868764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086874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kopija.xlsx]Lapas2!PivotTable32</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teniso kamuoliuko metimo (m) testo rezultatų pasiskirstymas pagal zona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Lapas2!$B$1:$B$2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Lapas2!$A$3:$A$6</c:f>
              <c:strCache>
                <c:ptCount val="4"/>
                <c:pt idx="0">
                  <c:v>7 metų</c:v>
                </c:pt>
                <c:pt idx="1">
                  <c:v>8 metų</c:v>
                </c:pt>
                <c:pt idx="2">
                  <c:v>9 metų</c:v>
                </c:pt>
                <c:pt idx="3">
                  <c:v>10 metų</c:v>
                </c:pt>
              </c:strCache>
            </c:strRef>
          </c:cat>
          <c:val>
            <c:numRef>
              <c:f>Lapas2!$B$3:$B$6</c:f>
              <c:numCache>
                <c:formatCode>0%</c:formatCode>
                <c:ptCount val="4"/>
                <c:pt idx="0">
                  <c:v>0.11764705882352941</c:v>
                </c:pt>
                <c:pt idx="1">
                  <c:v>0.38095238095238093</c:v>
                </c:pt>
                <c:pt idx="2">
                  <c:v>0.29032258064516131</c:v>
                </c:pt>
                <c:pt idx="3">
                  <c:v>0.17391304347826086</c:v>
                </c:pt>
              </c:numCache>
            </c:numRef>
          </c:val>
          <c:extLst>
            <c:ext xmlns:c16="http://schemas.microsoft.com/office/drawing/2014/chart" uri="{C3380CC4-5D6E-409C-BE32-E72D297353CC}">
              <c16:uniqueId val="{00000000-26BA-43E2-8558-6A01A491650D}"/>
            </c:ext>
          </c:extLst>
        </c:ser>
        <c:ser>
          <c:idx val="1"/>
          <c:order val="1"/>
          <c:tx>
            <c:strRef>
              <c:f>Lapas2!$C$1:$C$2</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Lapas2!$A$3:$A$6</c:f>
              <c:strCache>
                <c:ptCount val="4"/>
                <c:pt idx="0">
                  <c:v>7 metų</c:v>
                </c:pt>
                <c:pt idx="1">
                  <c:v>8 metų</c:v>
                </c:pt>
                <c:pt idx="2">
                  <c:v>9 metų</c:v>
                </c:pt>
                <c:pt idx="3">
                  <c:v>10 metų</c:v>
                </c:pt>
              </c:strCache>
            </c:strRef>
          </c:cat>
          <c:val>
            <c:numRef>
              <c:f>Lapas2!$C$3:$C$6</c:f>
              <c:numCache>
                <c:formatCode>0%</c:formatCode>
                <c:ptCount val="4"/>
                <c:pt idx="0">
                  <c:v>0</c:v>
                </c:pt>
                <c:pt idx="1">
                  <c:v>2.3809523809523808E-2</c:v>
                </c:pt>
                <c:pt idx="2">
                  <c:v>3.2258064516129031E-2</c:v>
                </c:pt>
                <c:pt idx="3">
                  <c:v>8.6956521739130432E-2</c:v>
                </c:pt>
              </c:numCache>
            </c:numRef>
          </c:val>
          <c:extLst>
            <c:ext xmlns:c16="http://schemas.microsoft.com/office/drawing/2014/chart" uri="{C3380CC4-5D6E-409C-BE32-E72D297353CC}">
              <c16:uniqueId val="{00000001-26BA-43E2-8558-6A01A491650D}"/>
            </c:ext>
          </c:extLst>
        </c:ser>
        <c:ser>
          <c:idx val="2"/>
          <c:order val="2"/>
          <c:tx>
            <c:strRef>
              <c:f>Lapas2!$D$1:$D$2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Lapas2!$A$3:$A$6</c:f>
              <c:strCache>
                <c:ptCount val="4"/>
                <c:pt idx="0">
                  <c:v>7 metų</c:v>
                </c:pt>
                <c:pt idx="1">
                  <c:v>8 metų</c:v>
                </c:pt>
                <c:pt idx="2">
                  <c:v>9 metų</c:v>
                </c:pt>
                <c:pt idx="3">
                  <c:v>10 metų</c:v>
                </c:pt>
              </c:strCache>
            </c:strRef>
          </c:cat>
          <c:val>
            <c:numRef>
              <c:f>Lapas2!$D$3:$D$6</c:f>
              <c:numCache>
                <c:formatCode>0%</c:formatCode>
                <c:ptCount val="4"/>
                <c:pt idx="0">
                  <c:v>0.88235294117647056</c:v>
                </c:pt>
                <c:pt idx="1">
                  <c:v>0.59523809523809523</c:v>
                </c:pt>
                <c:pt idx="2">
                  <c:v>0.67741935483870963</c:v>
                </c:pt>
                <c:pt idx="3">
                  <c:v>0.73913043478260865</c:v>
                </c:pt>
              </c:numCache>
            </c:numRef>
          </c:val>
          <c:extLst>
            <c:ext xmlns:c16="http://schemas.microsoft.com/office/drawing/2014/chart" uri="{C3380CC4-5D6E-409C-BE32-E72D297353CC}">
              <c16:uniqueId val="{00000002-26BA-43E2-8558-6A01A491650D}"/>
            </c:ext>
          </c:extLst>
        </c:ser>
        <c:dLbls>
          <c:dLblPos val="outEnd"/>
          <c:showLegendKey val="0"/>
          <c:showVal val="1"/>
          <c:showCatName val="0"/>
          <c:showSerName val="0"/>
          <c:showPercent val="0"/>
          <c:showBubbleSize val="0"/>
        </c:dLbls>
        <c:gapWidth val="75"/>
        <c:overlap val="-25"/>
        <c:axId val="1502285024"/>
        <c:axId val="1502286272"/>
      </c:barChart>
      <c:catAx>
        <c:axId val="150228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502286272"/>
        <c:crosses val="autoZero"/>
        <c:auto val="1"/>
        <c:lblAlgn val="ctr"/>
        <c:lblOffset val="100"/>
        <c:noMultiLvlLbl val="0"/>
      </c:catAx>
      <c:valAx>
        <c:axId val="150228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50228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kopija.xlsx]Lapas19!PivotTable135</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bėgimo šaudykle (s) 10 × 5 m testo rezultatų pasiskirstymas pagal zonas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Lapas19!$B$3:$B$4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Lapas19!$A$5:$A$9</c:f>
              <c:strCache>
                <c:ptCount val="5"/>
                <c:pt idx="0">
                  <c:v>11 metų</c:v>
                </c:pt>
                <c:pt idx="1">
                  <c:v>12 metų</c:v>
                </c:pt>
                <c:pt idx="2">
                  <c:v>13 metų</c:v>
                </c:pt>
                <c:pt idx="3">
                  <c:v>14 metų</c:v>
                </c:pt>
                <c:pt idx="4">
                  <c:v>15 metų</c:v>
                </c:pt>
              </c:strCache>
            </c:strRef>
          </c:cat>
          <c:val>
            <c:numRef>
              <c:f>Lapas19!$B$5:$B$9</c:f>
              <c:numCache>
                <c:formatCode>0%</c:formatCode>
                <c:ptCount val="5"/>
                <c:pt idx="0">
                  <c:v>0.51351351351351349</c:v>
                </c:pt>
                <c:pt idx="1">
                  <c:v>0.42105263157894735</c:v>
                </c:pt>
                <c:pt idx="2">
                  <c:v>0.5</c:v>
                </c:pt>
                <c:pt idx="3">
                  <c:v>0.83333333333333337</c:v>
                </c:pt>
                <c:pt idx="4">
                  <c:v>1</c:v>
                </c:pt>
              </c:numCache>
            </c:numRef>
          </c:val>
          <c:extLst>
            <c:ext xmlns:c16="http://schemas.microsoft.com/office/drawing/2014/chart" uri="{C3380CC4-5D6E-409C-BE32-E72D297353CC}">
              <c16:uniqueId val="{00000000-635B-4E15-A8A4-E0A1864329C6}"/>
            </c:ext>
          </c:extLst>
        </c:ser>
        <c:ser>
          <c:idx val="1"/>
          <c:order val="1"/>
          <c:tx>
            <c:strRef>
              <c:f>Lapas19!$C$3:$C$4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Lapas19!$A$5:$A$9</c:f>
              <c:strCache>
                <c:ptCount val="5"/>
                <c:pt idx="0">
                  <c:v>11 metų</c:v>
                </c:pt>
                <c:pt idx="1">
                  <c:v>12 metų</c:v>
                </c:pt>
                <c:pt idx="2">
                  <c:v>13 metų</c:v>
                </c:pt>
                <c:pt idx="3">
                  <c:v>14 metų</c:v>
                </c:pt>
                <c:pt idx="4">
                  <c:v>15 metų</c:v>
                </c:pt>
              </c:strCache>
            </c:strRef>
          </c:cat>
          <c:val>
            <c:numRef>
              <c:f>Lapas19!$C$5:$C$9</c:f>
              <c:numCache>
                <c:formatCode>0%</c:formatCode>
                <c:ptCount val="5"/>
                <c:pt idx="0">
                  <c:v>0</c:v>
                </c:pt>
                <c:pt idx="1">
                  <c:v>5.2631578947368418E-2</c:v>
                </c:pt>
                <c:pt idx="2">
                  <c:v>0</c:v>
                </c:pt>
                <c:pt idx="3">
                  <c:v>8.3333333333333329E-2</c:v>
                </c:pt>
                <c:pt idx="4">
                  <c:v>0</c:v>
                </c:pt>
              </c:numCache>
            </c:numRef>
          </c:val>
          <c:extLst>
            <c:ext xmlns:c16="http://schemas.microsoft.com/office/drawing/2014/chart" uri="{C3380CC4-5D6E-409C-BE32-E72D297353CC}">
              <c16:uniqueId val="{00000001-635B-4E15-A8A4-E0A1864329C6}"/>
            </c:ext>
          </c:extLst>
        </c:ser>
        <c:ser>
          <c:idx val="2"/>
          <c:order val="2"/>
          <c:tx>
            <c:strRef>
              <c:f>Lapas19!$D$3:$D$4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Lapas19!$A$5:$A$9</c:f>
              <c:strCache>
                <c:ptCount val="5"/>
                <c:pt idx="0">
                  <c:v>11 metų</c:v>
                </c:pt>
                <c:pt idx="1">
                  <c:v>12 metų</c:v>
                </c:pt>
                <c:pt idx="2">
                  <c:v>13 metų</c:v>
                </c:pt>
                <c:pt idx="3">
                  <c:v>14 metų</c:v>
                </c:pt>
                <c:pt idx="4">
                  <c:v>15 metų</c:v>
                </c:pt>
              </c:strCache>
            </c:strRef>
          </c:cat>
          <c:val>
            <c:numRef>
              <c:f>Lapas19!$D$5:$D$9</c:f>
              <c:numCache>
                <c:formatCode>0%</c:formatCode>
                <c:ptCount val="5"/>
                <c:pt idx="0">
                  <c:v>0.48648648648648651</c:v>
                </c:pt>
                <c:pt idx="1">
                  <c:v>0.52631578947368418</c:v>
                </c:pt>
                <c:pt idx="2">
                  <c:v>0.5</c:v>
                </c:pt>
                <c:pt idx="3">
                  <c:v>8.3333333333333329E-2</c:v>
                </c:pt>
                <c:pt idx="4">
                  <c:v>0</c:v>
                </c:pt>
              </c:numCache>
            </c:numRef>
          </c:val>
          <c:extLst>
            <c:ext xmlns:c16="http://schemas.microsoft.com/office/drawing/2014/chart" uri="{C3380CC4-5D6E-409C-BE32-E72D297353CC}">
              <c16:uniqueId val="{00000002-635B-4E15-A8A4-E0A1864329C6}"/>
            </c:ext>
          </c:extLst>
        </c:ser>
        <c:dLbls>
          <c:dLblPos val="outEnd"/>
          <c:showLegendKey val="0"/>
          <c:showVal val="1"/>
          <c:showCatName val="0"/>
          <c:showSerName val="0"/>
          <c:showPercent val="0"/>
          <c:showBubbleSize val="0"/>
        </c:dLbls>
        <c:gapWidth val="75"/>
        <c:overlap val="-25"/>
        <c:axId val="1264838735"/>
        <c:axId val="1264839151"/>
      </c:barChart>
      <c:catAx>
        <c:axId val="126483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4839151"/>
        <c:crosses val="autoZero"/>
        <c:auto val="1"/>
        <c:lblAlgn val="ctr"/>
        <c:lblOffset val="100"/>
        <c:noMultiLvlLbl val="0"/>
      </c:catAx>
      <c:valAx>
        <c:axId val="12648391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26483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kopija.xlsx]Lapas20!PivotTable150</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bėgimo šaudykle (min) 20m testo rezultatų pasiskirstymas pagal zonas</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1583271770662534"/>
          <c:y val="0.14857998900333133"/>
          <c:w val="0.85975843408589947"/>
          <c:h val="0.63811719222874075"/>
        </c:manualLayout>
      </c:layout>
      <c:barChart>
        <c:barDir val="col"/>
        <c:grouping val="clustered"/>
        <c:varyColors val="0"/>
        <c:ser>
          <c:idx val="0"/>
          <c:order val="0"/>
          <c:tx>
            <c:strRef>
              <c:f>Lapas20!$B$3:$B$4</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Lapas20!$A$5:$A$9</c:f>
              <c:strCache>
                <c:ptCount val="5"/>
                <c:pt idx="0">
                  <c:v>11 metų</c:v>
                </c:pt>
                <c:pt idx="1">
                  <c:v>12 metų</c:v>
                </c:pt>
                <c:pt idx="2">
                  <c:v>13 metų</c:v>
                </c:pt>
                <c:pt idx="3">
                  <c:v>14 metų</c:v>
                </c:pt>
                <c:pt idx="4">
                  <c:v>15 metų</c:v>
                </c:pt>
              </c:strCache>
            </c:strRef>
          </c:cat>
          <c:val>
            <c:numRef>
              <c:f>Lapas20!$B$5:$B$9</c:f>
              <c:numCache>
                <c:formatCode>0%</c:formatCode>
                <c:ptCount val="5"/>
                <c:pt idx="0">
                  <c:v>0.72972972972972971</c:v>
                </c:pt>
                <c:pt idx="1">
                  <c:v>0.3888888888888889</c:v>
                </c:pt>
                <c:pt idx="2">
                  <c:v>0.625</c:v>
                </c:pt>
                <c:pt idx="3">
                  <c:v>0.83333333333333337</c:v>
                </c:pt>
                <c:pt idx="4">
                  <c:v>1</c:v>
                </c:pt>
              </c:numCache>
            </c:numRef>
          </c:val>
          <c:extLst>
            <c:ext xmlns:c16="http://schemas.microsoft.com/office/drawing/2014/chart" uri="{C3380CC4-5D6E-409C-BE32-E72D297353CC}">
              <c16:uniqueId val="{00000000-15B8-4294-A7A6-FEC618ED45CC}"/>
            </c:ext>
          </c:extLst>
        </c:ser>
        <c:ser>
          <c:idx val="1"/>
          <c:order val="1"/>
          <c:tx>
            <c:strRef>
              <c:f>Lapas20!$C$3:$C$4</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Lapas20!$A$5:$A$9</c:f>
              <c:strCache>
                <c:ptCount val="5"/>
                <c:pt idx="0">
                  <c:v>11 metų</c:v>
                </c:pt>
                <c:pt idx="1">
                  <c:v>12 metų</c:v>
                </c:pt>
                <c:pt idx="2">
                  <c:v>13 metų</c:v>
                </c:pt>
                <c:pt idx="3">
                  <c:v>14 metų</c:v>
                </c:pt>
                <c:pt idx="4">
                  <c:v>15 metų</c:v>
                </c:pt>
              </c:strCache>
            </c:strRef>
          </c:cat>
          <c:val>
            <c:numRef>
              <c:f>Lapas20!$C$5:$C$9</c:f>
              <c:numCache>
                <c:formatCode>0%</c:formatCode>
                <c:ptCount val="5"/>
                <c:pt idx="0">
                  <c:v>0</c:v>
                </c:pt>
                <c:pt idx="1">
                  <c:v>0.1111111111111111</c:v>
                </c:pt>
                <c:pt idx="2">
                  <c:v>0</c:v>
                </c:pt>
                <c:pt idx="3">
                  <c:v>0</c:v>
                </c:pt>
                <c:pt idx="4">
                  <c:v>0</c:v>
                </c:pt>
              </c:numCache>
            </c:numRef>
          </c:val>
          <c:extLst>
            <c:ext xmlns:c16="http://schemas.microsoft.com/office/drawing/2014/chart" uri="{C3380CC4-5D6E-409C-BE32-E72D297353CC}">
              <c16:uniqueId val="{00000001-15B8-4294-A7A6-FEC618ED45CC}"/>
            </c:ext>
          </c:extLst>
        </c:ser>
        <c:ser>
          <c:idx val="2"/>
          <c:order val="2"/>
          <c:tx>
            <c:strRef>
              <c:f>Lapas20!$D$3:$D$4</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Lapas20!$A$5:$A$9</c:f>
              <c:strCache>
                <c:ptCount val="5"/>
                <c:pt idx="0">
                  <c:v>11 metų</c:v>
                </c:pt>
                <c:pt idx="1">
                  <c:v>12 metų</c:v>
                </c:pt>
                <c:pt idx="2">
                  <c:v>13 metų</c:v>
                </c:pt>
                <c:pt idx="3">
                  <c:v>14 metų</c:v>
                </c:pt>
                <c:pt idx="4">
                  <c:v>15 metų</c:v>
                </c:pt>
              </c:strCache>
            </c:strRef>
          </c:cat>
          <c:val>
            <c:numRef>
              <c:f>Lapas20!$D$5:$D$9</c:f>
              <c:numCache>
                <c:formatCode>0%</c:formatCode>
                <c:ptCount val="5"/>
                <c:pt idx="0">
                  <c:v>0.27027027027027029</c:v>
                </c:pt>
                <c:pt idx="1">
                  <c:v>0.5</c:v>
                </c:pt>
                <c:pt idx="2">
                  <c:v>0.375</c:v>
                </c:pt>
                <c:pt idx="3">
                  <c:v>0.16666666666666666</c:v>
                </c:pt>
                <c:pt idx="4">
                  <c:v>0</c:v>
                </c:pt>
              </c:numCache>
            </c:numRef>
          </c:val>
          <c:extLst>
            <c:ext xmlns:c16="http://schemas.microsoft.com/office/drawing/2014/chart" uri="{C3380CC4-5D6E-409C-BE32-E72D297353CC}">
              <c16:uniqueId val="{00000002-15B8-4294-A7A6-FEC618ED45CC}"/>
            </c:ext>
          </c:extLst>
        </c:ser>
        <c:dLbls>
          <c:dLblPos val="outEnd"/>
          <c:showLegendKey val="0"/>
          <c:showVal val="1"/>
          <c:showCatName val="0"/>
          <c:showSerName val="0"/>
          <c:showPercent val="0"/>
          <c:showBubbleSize val="0"/>
        </c:dLbls>
        <c:gapWidth val="75"/>
        <c:overlap val="-25"/>
        <c:axId val="1185948319"/>
        <c:axId val="1185949983"/>
      </c:barChart>
      <c:catAx>
        <c:axId val="118594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85949983"/>
        <c:crosses val="autoZero"/>
        <c:auto val="1"/>
        <c:lblAlgn val="ctr"/>
        <c:lblOffset val="100"/>
        <c:noMultiLvlLbl val="0"/>
      </c:catAx>
      <c:valAx>
        <c:axId val="11859499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185948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dirty="0"/>
              <a:t>Berniukų ir mergaičių flamingo, sėdėjimo ir siekimo (cm), šuolio į tolį iš vietos</a:t>
            </a:r>
            <a:r>
              <a:rPr lang="lt-LT" sz="1200" b="1" baseline="0" dirty="0"/>
              <a:t> </a:t>
            </a:r>
            <a:r>
              <a:rPr lang="lt-LT" sz="1200" b="1" dirty="0"/>
              <a:t>(cm), kybojimo sulenktomis rankomis (s), bėgimo šaudykle 10×5 m ir 20m testų rezultatų pasiskirstymas pagal sveikatos rizikos zoną</a:t>
            </a:r>
            <a:r>
              <a:rPr lang="lt-LT"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'[Microsoft PowerPoint diagrama]Lapas1'!$B$1</c:f>
              <c:strCache>
                <c:ptCount val="1"/>
                <c:pt idx="0">
                  <c:v>Berniukai</c:v>
                </c:pt>
              </c:strCache>
            </c:strRef>
          </c:tx>
          <c:spPr>
            <a:solidFill>
              <a:schemeClr val="accent1"/>
            </a:solidFill>
            <a:ln>
              <a:noFill/>
            </a:ln>
            <a:effectLst/>
          </c:spPr>
          <c:invertIfNegative val="0"/>
          <c:cat>
            <c:strRef>
              <c:f>'[Microsoft PowerPoint diagrama]Lapas1'!$A$2:$A$12</c:f>
              <c:strCache>
                <c:ptCount val="6"/>
                <c:pt idx="0">
                  <c:v>Flamingas (užlipimų ant buomelio sk./1min)</c:v>
                </c:pt>
                <c:pt idx="1">
                  <c:v>Sėstis ir siekti (cm)</c:v>
                </c:pt>
                <c:pt idx="2">
                  <c:v>Šuolis į tolį iš vietos (cm)</c:v>
                </c:pt>
                <c:pt idx="3">
                  <c:v>Kybojimas sulenktomis rankomis (s)</c:v>
                </c:pt>
                <c:pt idx="4">
                  <c:v>10 x 5 m bėgimas šaudykle (s)</c:v>
                </c:pt>
                <c:pt idx="5">
                  <c:v>20 m bėgimas šaudykle (min.)</c:v>
                </c:pt>
              </c:strCache>
            </c:strRef>
          </c:cat>
          <c:val>
            <c:numRef>
              <c:f>'[Microsoft PowerPoint diagrama]Lapas1'!$B$2:$B$12</c:f>
              <c:numCache>
                <c:formatCode>General</c:formatCode>
                <c:ptCount val="11"/>
                <c:pt idx="0">
                  <c:v>0</c:v>
                </c:pt>
                <c:pt idx="1">
                  <c:v>0</c:v>
                </c:pt>
                <c:pt idx="2">
                  <c:v>9</c:v>
                </c:pt>
                <c:pt idx="3">
                  <c:v>8</c:v>
                </c:pt>
                <c:pt idx="4">
                  <c:v>5</c:v>
                </c:pt>
                <c:pt idx="5">
                  <c:v>2</c:v>
                </c:pt>
              </c:numCache>
            </c:numRef>
          </c:val>
          <c:extLst>
            <c:ext xmlns:c16="http://schemas.microsoft.com/office/drawing/2014/chart" uri="{C3380CC4-5D6E-409C-BE32-E72D297353CC}">
              <c16:uniqueId val="{00000000-69E2-4224-B401-2C15E70D3982}"/>
            </c:ext>
          </c:extLst>
        </c:ser>
        <c:ser>
          <c:idx val="1"/>
          <c:order val="1"/>
          <c:tx>
            <c:strRef>
              <c:f>'[Microsoft PowerPoint diagrama]Lapas1'!$C$1</c:f>
              <c:strCache>
                <c:ptCount val="1"/>
                <c:pt idx="0">
                  <c:v>Mergaitės</c:v>
                </c:pt>
              </c:strCache>
            </c:strRef>
          </c:tx>
          <c:spPr>
            <a:solidFill>
              <a:schemeClr val="accent2"/>
            </a:solidFill>
            <a:ln>
              <a:noFill/>
            </a:ln>
            <a:effectLst/>
          </c:spPr>
          <c:invertIfNegative val="0"/>
          <c:cat>
            <c:strRef>
              <c:f>'[Microsoft PowerPoint diagrama]Lapas1'!$A$2:$A$12</c:f>
              <c:strCache>
                <c:ptCount val="6"/>
                <c:pt idx="0">
                  <c:v>Flamingas (užlipimų ant buomelio sk./1min)</c:v>
                </c:pt>
                <c:pt idx="1">
                  <c:v>Sėstis ir siekti (cm)</c:v>
                </c:pt>
                <c:pt idx="2">
                  <c:v>Šuolis į tolį iš vietos (cm)</c:v>
                </c:pt>
                <c:pt idx="3">
                  <c:v>Kybojimas sulenktomis rankomis (s)</c:v>
                </c:pt>
                <c:pt idx="4">
                  <c:v>10 x 5 m bėgimas šaudykle (s)</c:v>
                </c:pt>
                <c:pt idx="5">
                  <c:v>20 m bėgimas šaudykle (min.)</c:v>
                </c:pt>
              </c:strCache>
            </c:strRef>
          </c:cat>
          <c:val>
            <c:numRef>
              <c:f>'[Microsoft PowerPoint diagrama]Lapas1'!$C$2:$C$12</c:f>
              <c:numCache>
                <c:formatCode>General</c:formatCode>
                <c:ptCount val="11"/>
                <c:pt idx="0">
                  <c:v>0</c:v>
                </c:pt>
                <c:pt idx="1">
                  <c:v>0</c:v>
                </c:pt>
                <c:pt idx="2">
                  <c:v>4</c:v>
                </c:pt>
                <c:pt idx="3">
                  <c:v>3</c:v>
                </c:pt>
                <c:pt idx="4">
                  <c:v>2</c:v>
                </c:pt>
                <c:pt idx="5">
                  <c:v>2</c:v>
                </c:pt>
              </c:numCache>
            </c:numRef>
          </c:val>
          <c:extLst>
            <c:ext xmlns:c16="http://schemas.microsoft.com/office/drawing/2014/chart" uri="{C3380CC4-5D6E-409C-BE32-E72D297353CC}">
              <c16:uniqueId val="{00000001-69E2-4224-B401-2C15E70D3982}"/>
            </c:ext>
          </c:extLst>
        </c:ser>
        <c:dLbls>
          <c:showLegendKey val="0"/>
          <c:showVal val="0"/>
          <c:showCatName val="0"/>
          <c:showSerName val="0"/>
          <c:showPercent val="0"/>
          <c:showBubbleSize val="0"/>
        </c:dLbls>
        <c:gapWidth val="75"/>
        <c:overlap val="-25"/>
        <c:axId val="1838920335"/>
        <c:axId val="1838930319"/>
      </c:barChart>
      <c:catAx>
        <c:axId val="183892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Times New Roman" panose="02020603050405020304" pitchFamily="18" charset="0"/>
              </a:defRPr>
            </a:pPr>
            <a:endParaRPr lang="lt-LT"/>
          </a:p>
        </c:txPr>
        <c:crossAx val="1838930319"/>
        <c:crosses val="autoZero"/>
        <c:auto val="1"/>
        <c:lblAlgn val="ctr"/>
        <c:lblOffset val="100"/>
        <c:noMultiLvlLbl val="0"/>
      </c:catAx>
      <c:valAx>
        <c:axId val="183893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3892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kopija.xlsx]Lapas3!PivotTable47</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bėgimo šaudykle (s) 10 × 5 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3434991821674464E-2"/>
          <c:y val="9.5293677484948311E-2"/>
          <c:w val="0.94448771349233518"/>
          <c:h val="0.76439729572834836"/>
        </c:manualLayout>
      </c:layout>
      <c:barChart>
        <c:barDir val="col"/>
        <c:grouping val="clustered"/>
        <c:varyColors val="0"/>
        <c:ser>
          <c:idx val="0"/>
          <c:order val="0"/>
          <c:tx>
            <c:strRef>
              <c:f>Lapas3!$B$1:$B$2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Lapas3!$A$3:$A$6</c:f>
              <c:strCache>
                <c:ptCount val="4"/>
                <c:pt idx="0">
                  <c:v>7 metų</c:v>
                </c:pt>
                <c:pt idx="1">
                  <c:v>8 metų</c:v>
                </c:pt>
                <c:pt idx="2">
                  <c:v>9 metų</c:v>
                </c:pt>
                <c:pt idx="3">
                  <c:v>10 metų</c:v>
                </c:pt>
              </c:strCache>
            </c:strRef>
          </c:cat>
          <c:val>
            <c:numRef>
              <c:f>Lapas3!$B$3:$B$6</c:f>
              <c:numCache>
                <c:formatCode>0%</c:formatCode>
                <c:ptCount val="4"/>
                <c:pt idx="0">
                  <c:v>5.8823529411764705E-2</c:v>
                </c:pt>
                <c:pt idx="1">
                  <c:v>7.3170731707317069E-2</c:v>
                </c:pt>
                <c:pt idx="2">
                  <c:v>0.13333333333333333</c:v>
                </c:pt>
                <c:pt idx="3">
                  <c:v>8.6956521739130432E-2</c:v>
                </c:pt>
              </c:numCache>
            </c:numRef>
          </c:val>
          <c:extLst>
            <c:ext xmlns:c16="http://schemas.microsoft.com/office/drawing/2014/chart" uri="{C3380CC4-5D6E-409C-BE32-E72D297353CC}">
              <c16:uniqueId val="{00000000-02DB-434F-9CC7-AE7C884AA625}"/>
            </c:ext>
          </c:extLst>
        </c:ser>
        <c:ser>
          <c:idx val="1"/>
          <c:order val="1"/>
          <c:tx>
            <c:strRef>
              <c:f>Lapas3!$C$1:$C$2</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Lapas3!$A$3:$A$6</c:f>
              <c:strCache>
                <c:ptCount val="4"/>
                <c:pt idx="0">
                  <c:v>7 metų</c:v>
                </c:pt>
                <c:pt idx="1">
                  <c:v>8 metų</c:v>
                </c:pt>
                <c:pt idx="2">
                  <c:v>9 metų</c:v>
                </c:pt>
                <c:pt idx="3">
                  <c:v>10 metų</c:v>
                </c:pt>
              </c:strCache>
            </c:strRef>
          </c:cat>
          <c:val>
            <c:numRef>
              <c:f>Lapas3!$C$3:$C$6</c:f>
              <c:numCache>
                <c:formatCode>0%</c:formatCode>
                <c:ptCount val="4"/>
                <c:pt idx="0">
                  <c:v>0</c:v>
                </c:pt>
                <c:pt idx="1">
                  <c:v>0</c:v>
                </c:pt>
                <c:pt idx="2">
                  <c:v>0</c:v>
                </c:pt>
                <c:pt idx="3">
                  <c:v>8.6956521739130432E-2</c:v>
                </c:pt>
              </c:numCache>
            </c:numRef>
          </c:val>
          <c:extLst>
            <c:ext xmlns:c16="http://schemas.microsoft.com/office/drawing/2014/chart" uri="{C3380CC4-5D6E-409C-BE32-E72D297353CC}">
              <c16:uniqueId val="{00000001-02DB-434F-9CC7-AE7C884AA625}"/>
            </c:ext>
          </c:extLst>
        </c:ser>
        <c:ser>
          <c:idx val="2"/>
          <c:order val="2"/>
          <c:tx>
            <c:strRef>
              <c:f>Lapas3!$D$1:$D$2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Lapas3!$A$3:$A$6</c:f>
              <c:strCache>
                <c:ptCount val="4"/>
                <c:pt idx="0">
                  <c:v>7 metų</c:v>
                </c:pt>
                <c:pt idx="1">
                  <c:v>8 metų</c:v>
                </c:pt>
                <c:pt idx="2">
                  <c:v>9 metų</c:v>
                </c:pt>
                <c:pt idx="3">
                  <c:v>10 metų</c:v>
                </c:pt>
              </c:strCache>
            </c:strRef>
          </c:cat>
          <c:val>
            <c:numRef>
              <c:f>Lapas3!$D$3:$D$6</c:f>
              <c:numCache>
                <c:formatCode>0%</c:formatCode>
                <c:ptCount val="4"/>
                <c:pt idx="0">
                  <c:v>0.94117647058823528</c:v>
                </c:pt>
                <c:pt idx="1">
                  <c:v>0.92682926829268297</c:v>
                </c:pt>
                <c:pt idx="2">
                  <c:v>0.8666666666666667</c:v>
                </c:pt>
                <c:pt idx="3">
                  <c:v>0.82608695652173914</c:v>
                </c:pt>
              </c:numCache>
            </c:numRef>
          </c:val>
          <c:extLst>
            <c:ext xmlns:c16="http://schemas.microsoft.com/office/drawing/2014/chart" uri="{C3380CC4-5D6E-409C-BE32-E72D297353CC}">
              <c16:uniqueId val="{00000002-02DB-434F-9CC7-AE7C884AA625}"/>
            </c:ext>
          </c:extLst>
        </c:ser>
        <c:dLbls>
          <c:dLblPos val="outEnd"/>
          <c:showLegendKey val="0"/>
          <c:showVal val="1"/>
          <c:showCatName val="0"/>
          <c:showSerName val="0"/>
          <c:showPercent val="0"/>
          <c:showBubbleSize val="0"/>
        </c:dLbls>
        <c:gapWidth val="75"/>
        <c:overlap val="-25"/>
        <c:axId val="937771376"/>
        <c:axId val="937768464"/>
      </c:barChart>
      <c:catAx>
        <c:axId val="93777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37768464"/>
        <c:crosses val="autoZero"/>
        <c:auto val="1"/>
        <c:lblAlgn val="ctr"/>
        <c:lblOffset val="100"/>
        <c:noMultiLvlLbl val="0"/>
      </c:catAx>
      <c:valAx>
        <c:axId val="93776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3777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kopija.xlsx]Lapas4!PivotTable62</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6 min. bėgimo (m) testo rezultatų pasiskirstymas pagal zonas</a:t>
            </a:r>
          </a:p>
        </c:rich>
      </c:tx>
      <c:layout>
        <c:manualLayout>
          <c:xMode val="edge"/>
          <c:yMode val="edge"/>
          <c:x val="0.27433955266461257"/>
          <c:y val="2.53021024797430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Lapas4!$B$1:$B$2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Lapas4!$A$3:$A$6</c:f>
              <c:strCache>
                <c:ptCount val="4"/>
                <c:pt idx="0">
                  <c:v>7 metų</c:v>
                </c:pt>
                <c:pt idx="1">
                  <c:v>8 metų</c:v>
                </c:pt>
                <c:pt idx="2">
                  <c:v>9 metų</c:v>
                </c:pt>
                <c:pt idx="3">
                  <c:v>10 metų</c:v>
                </c:pt>
              </c:strCache>
            </c:strRef>
          </c:cat>
          <c:val>
            <c:numRef>
              <c:f>Lapas4!$B$3:$B$6</c:f>
              <c:numCache>
                <c:formatCode>0%</c:formatCode>
                <c:ptCount val="4"/>
                <c:pt idx="0">
                  <c:v>0.625</c:v>
                </c:pt>
                <c:pt idx="1">
                  <c:v>0.34146341463414637</c:v>
                </c:pt>
                <c:pt idx="2">
                  <c:v>0.44827586206896552</c:v>
                </c:pt>
                <c:pt idx="3">
                  <c:v>0.30434782608695654</c:v>
                </c:pt>
              </c:numCache>
            </c:numRef>
          </c:val>
          <c:extLst>
            <c:ext xmlns:c16="http://schemas.microsoft.com/office/drawing/2014/chart" uri="{C3380CC4-5D6E-409C-BE32-E72D297353CC}">
              <c16:uniqueId val="{00000000-3A30-47B8-8E09-71465BE4FD6B}"/>
            </c:ext>
          </c:extLst>
        </c:ser>
        <c:ser>
          <c:idx val="1"/>
          <c:order val="1"/>
          <c:tx>
            <c:strRef>
              <c:f>Lapas4!$C$1:$C$2</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Lapas4!$A$3:$A$6</c:f>
              <c:strCache>
                <c:ptCount val="4"/>
                <c:pt idx="0">
                  <c:v>7 metų</c:v>
                </c:pt>
                <c:pt idx="1">
                  <c:v>8 metų</c:v>
                </c:pt>
                <c:pt idx="2">
                  <c:v>9 metų</c:v>
                </c:pt>
                <c:pt idx="3">
                  <c:v>10 metų</c:v>
                </c:pt>
              </c:strCache>
            </c:strRef>
          </c:cat>
          <c:val>
            <c:numRef>
              <c:f>Lapas4!$C$3:$C$6</c:f>
              <c:numCache>
                <c:formatCode>0%</c:formatCode>
                <c:ptCount val="4"/>
                <c:pt idx="0">
                  <c:v>0</c:v>
                </c:pt>
                <c:pt idx="1">
                  <c:v>2.4390243902439025E-2</c:v>
                </c:pt>
                <c:pt idx="2">
                  <c:v>3.4482758620689655E-2</c:v>
                </c:pt>
                <c:pt idx="3">
                  <c:v>8.6956521739130432E-2</c:v>
                </c:pt>
              </c:numCache>
            </c:numRef>
          </c:val>
          <c:extLst>
            <c:ext xmlns:c16="http://schemas.microsoft.com/office/drawing/2014/chart" uri="{C3380CC4-5D6E-409C-BE32-E72D297353CC}">
              <c16:uniqueId val="{00000001-3A30-47B8-8E09-71465BE4FD6B}"/>
            </c:ext>
          </c:extLst>
        </c:ser>
        <c:ser>
          <c:idx val="2"/>
          <c:order val="2"/>
          <c:tx>
            <c:strRef>
              <c:f>Lapas4!$D$1:$D$2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Lapas4!$A$3:$A$6</c:f>
              <c:strCache>
                <c:ptCount val="4"/>
                <c:pt idx="0">
                  <c:v>7 metų</c:v>
                </c:pt>
                <c:pt idx="1">
                  <c:v>8 metų</c:v>
                </c:pt>
                <c:pt idx="2">
                  <c:v>9 metų</c:v>
                </c:pt>
                <c:pt idx="3">
                  <c:v>10 metų</c:v>
                </c:pt>
              </c:strCache>
            </c:strRef>
          </c:cat>
          <c:val>
            <c:numRef>
              <c:f>Lapas4!$D$3:$D$6</c:f>
              <c:numCache>
                <c:formatCode>0%</c:formatCode>
                <c:ptCount val="4"/>
                <c:pt idx="0">
                  <c:v>0.375</c:v>
                </c:pt>
                <c:pt idx="1">
                  <c:v>0.63414634146341464</c:v>
                </c:pt>
                <c:pt idx="2">
                  <c:v>0.51724137931034486</c:v>
                </c:pt>
                <c:pt idx="3">
                  <c:v>0.60869565217391308</c:v>
                </c:pt>
              </c:numCache>
            </c:numRef>
          </c:val>
          <c:extLst>
            <c:ext xmlns:c16="http://schemas.microsoft.com/office/drawing/2014/chart" uri="{C3380CC4-5D6E-409C-BE32-E72D297353CC}">
              <c16:uniqueId val="{00000002-3A30-47B8-8E09-71465BE4FD6B}"/>
            </c:ext>
          </c:extLst>
        </c:ser>
        <c:dLbls>
          <c:dLblPos val="outEnd"/>
          <c:showLegendKey val="0"/>
          <c:showVal val="1"/>
          <c:showCatName val="0"/>
          <c:showSerName val="0"/>
          <c:showPercent val="0"/>
          <c:showBubbleSize val="0"/>
        </c:dLbls>
        <c:gapWidth val="75"/>
        <c:overlap val="-25"/>
        <c:axId val="934668928"/>
        <c:axId val="934669344"/>
      </c:barChart>
      <c:catAx>
        <c:axId val="9346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34669344"/>
        <c:crosses val="autoZero"/>
        <c:auto val="1"/>
        <c:lblAlgn val="ctr"/>
        <c:lblOffset val="100"/>
        <c:noMultiLvlLbl val="0"/>
      </c:catAx>
      <c:valAx>
        <c:axId val="934669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93466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kopija.xlsx]Lapas5!PivotTable77</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Mergaičių šuolio iš vietos į tolį (cm) testo rezultatų pasiskirstymas pagal zonas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Lapas5!$B$1:$B$2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Lapas5!$A$3:$A$6</c:f>
              <c:strCache>
                <c:ptCount val="4"/>
                <c:pt idx="0">
                  <c:v>7 metų</c:v>
                </c:pt>
                <c:pt idx="1">
                  <c:v>8 metų</c:v>
                </c:pt>
                <c:pt idx="2">
                  <c:v>9 metų</c:v>
                </c:pt>
                <c:pt idx="3">
                  <c:v>10 metų</c:v>
                </c:pt>
              </c:strCache>
            </c:strRef>
          </c:cat>
          <c:val>
            <c:numRef>
              <c:f>Lapas5!$B$3:$B$6</c:f>
              <c:numCache>
                <c:formatCode>0%</c:formatCode>
                <c:ptCount val="4"/>
                <c:pt idx="0">
                  <c:v>0.15384615384615385</c:v>
                </c:pt>
                <c:pt idx="1">
                  <c:v>0.13157894736842105</c:v>
                </c:pt>
                <c:pt idx="2">
                  <c:v>0.21428571428571427</c:v>
                </c:pt>
                <c:pt idx="3">
                  <c:v>0.5</c:v>
                </c:pt>
              </c:numCache>
            </c:numRef>
          </c:val>
          <c:extLst>
            <c:ext xmlns:c16="http://schemas.microsoft.com/office/drawing/2014/chart" uri="{C3380CC4-5D6E-409C-BE32-E72D297353CC}">
              <c16:uniqueId val="{00000000-86ED-4CBB-8D67-1A74B2284DEA}"/>
            </c:ext>
          </c:extLst>
        </c:ser>
        <c:ser>
          <c:idx val="1"/>
          <c:order val="1"/>
          <c:tx>
            <c:strRef>
              <c:f>Lapas5!$C$1:$C$2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Lapas5!$A$3:$A$6</c:f>
              <c:strCache>
                <c:ptCount val="4"/>
                <c:pt idx="0">
                  <c:v>7 metų</c:v>
                </c:pt>
                <c:pt idx="1">
                  <c:v>8 metų</c:v>
                </c:pt>
                <c:pt idx="2">
                  <c:v>9 metų</c:v>
                </c:pt>
                <c:pt idx="3">
                  <c:v>10 metų</c:v>
                </c:pt>
              </c:strCache>
            </c:strRef>
          </c:cat>
          <c:val>
            <c:numRef>
              <c:f>Lapas5!$C$3:$C$6</c:f>
              <c:numCache>
                <c:formatCode>0%</c:formatCode>
                <c:ptCount val="4"/>
                <c:pt idx="0">
                  <c:v>0.84615384615384615</c:v>
                </c:pt>
                <c:pt idx="1">
                  <c:v>0.86842105263157898</c:v>
                </c:pt>
                <c:pt idx="2">
                  <c:v>0.7857142857142857</c:v>
                </c:pt>
                <c:pt idx="3">
                  <c:v>0.5</c:v>
                </c:pt>
              </c:numCache>
            </c:numRef>
          </c:val>
          <c:extLst>
            <c:ext xmlns:c16="http://schemas.microsoft.com/office/drawing/2014/chart" uri="{C3380CC4-5D6E-409C-BE32-E72D297353CC}">
              <c16:uniqueId val="{00000001-86ED-4CBB-8D67-1A74B2284DEA}"/>
            </c:ext>
          </c:extLst>
        </c:ser>
        <c:dLbls>
          <c:dLblPos val="outEnd"/>
          <c:showLegendKey val="0"/>
          <c:showVal val="1"/>
          <c:showCatName val="0"/>
          <c:showSerName val="0"/>
          <c:showPercent val="0"/>
          <c:showBubbleSize val="0"/>
        </c:dLbls>
        <c:gapWidth val="75"/>
        <c:overlap val="-25"/>
        <c:axId val="1704603856"/>
        <c:axId val="1704604272"/>
      </c:barChart>
      <c:catAx>
        <c:axId val="1704603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704604272"/>
        <c:crosses val="autoZero"/>
        <c:auto val="1"/>
        <c:lblAlgn val="ctr"/>
        <c:lblOffset val="100"/>
        <c:noMultiLvlLbl val="0"/>
      </c:catAx>
      <c:valAx>
        <c:axId val="1704604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70460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kopija.xlsx]Lapas6!PivotTable92</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 </a:t>
            </a:r>
            <a:r>
              <a:rPr lang="lt-LT" sz="1200" b="1" i="0" u="none" strike="noStrike" baseline="0">
                <a:effectLst/>
              </a:rPr>
              <a:t>Mergaičių teniso kamuoliuko metimo (m) testo rezultatų pasiskirstymas pagal zona </a:t>
            </a:r>
            <a:endParaRPr lang="lt-LT"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Lapas6!$B$1:$B$2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Lapas6!$A$3:$A$6</c:f>
              <c:strCache>
                <c:ptCount val="4"/>
                <c:pt idx="0">
                  <c:v>7 metų</c:v>
                </c:pt>
                <c:pt idx="1">
                  <c:v>8 metų</c:v>
                </c:pt>
                <c:pt idx="2">
                  <c:v>9 metų</c:v>
                </c:pt>
                <c:pt idx="3">
                  <c:v>10 metų</c:v>
                </c:pt>
              </c:strCache>
            </c:strRef>
          </c:cat>
          <c:val>
            <c:numRef>
              <c:f>Lapas6!$B$3:$B$6</c:f>
              <c:numCache>
                <c:formatCode>0%</c:formatCode>
                <c:ptCount val="4"/>
                <c:pt idx="0">
                  <c:v>0</c:v>
                </c:pt>
                <c:pt idx="1">
                  <c:v>0.3783783783783784</c:v>
                </c:pt>
                <c:pt idx="2">
                  <c:v>0.40476190476190477</c:v>
                </c:pt>
                <c:pt idx="3">
                  <c:v>0.34210526315789475</c:v>
                </c:pt>
              </c:numCache>
            </c:numRef>
          </c:val>
          <c:extLst>
            <c:ext xmlns:c16="http://schemas.microsoft.com/office/drawing/2014/chart" uri="{C3380CC4-5D6E-409C-BE32-E72D297353CC}">
              <c16:uniqueId val="{00000000-AAEF-4A16-8D06-61D018C60E1E}"/>
            </c:ext>
          </c:extLst>
        </c:ser>
        <c:ser>
          <c:idx val="1"/>
          <c:order val="1"/>
          <c:tx>
            <c:strRef>
              <c:f>Lapas6!$C$1:$C$2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Lapas6!$A$3:$A$6</c:f>
              <c:strCache>
                <c:ptCount val="4"/>
                <c:pt idx="0">
                  <c:v>7 metų</c:v>
                </c:pt>
                <c:pt idx="1">
                  <c:v>8 metų</c:v>
                </c:pt>
                <c:pt idx="2">
                  <c:v>9 metų</c:v>
                </c:pt>
                <c:pt idx="3">
                  <c:v>10 metų</c:v>
                </c:pt>
              </c:strCache>
            </c:strRef>
          </c:cat>
          <c:val>
            <c:numRef>
              <c:f>Lapas6!$C$3:$C$6</c:f>
              <c:numCache>
                <c:formatCode>0%</c:formatCode>
                <c:ptCount val="4"/>
                <c:pt idx="0">
                  <c:v>1</c:v>
                </c:pt>
                <c:pt idx="1">
                  <c:v>0.6216216216216216</c:v>
                </c:pt>
                <c:pt idx="2">
                  <c:v>0.59523809523809523</c:v>
                </c:pt>
                <c:pt idx="3">
                  <c:v>0.65789473684210531</c:v>
                </c:pt>
              </c:numCache>
            </c:numRef>
          </c:val>
          <c:extLst>
            <c:ext xmlns:c16="http://schemas.microsoft.com/office/drawing/2014/chart" uri="{C3380CC4-5D6E-409C-BE32-E72D297353CC}">
              <c16:uniqueId val="{00000001-AAEF-4A16-8D06-61D018C60E1E}"/>
            </c:ext>
          </c:extLst>
        </c:ser>
        <c:dLbls>
          <c:dLblPos val="outEnd"/>
          <c:showLegendKey val="0"/>
          <c:showVal val="1"/>
          <c:showCatName val="0"/>
          <c:showSerName val="0"/>
          <c:showPercent val="0"/>
          <c:showBubbleSize val="0"/>
        </c:dLbls>
        <c:gapWidth val="75"/>
        <c:overlap val="-25"/>
        <c:axId val="1634590048"/>
        <c:axId val="1634586720"/>
      </c:barChart>
      <c:catAx>
        <c:axId val="163459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34586720"/>
        <c:crosses val="autoZero"/>
        <c:auto val="1"/>
        <c:lblAlgn val="ctr"/>
        <c:lblOffset val="100"/>
        <c:noMultiLvlLbl val="0"/>
      </c:catAx>
      <c:valAx>
        <c:axId val="16345867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3459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kopija.xlsx]Lapas7!PivotTable107</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i="0" baseline="0">
                <a:effectLst/>
              </a:rPr>
              <a:t>Mergaičių bėgimo šaudykle (s) 10 × 5 m testo rezultatų pasiskirstymas pagal zonas</a:t>
            </a:r>
            <a:endParaRPr lang="lt-LT"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4.2227262353075432E-2"/>
          <c:y val="9.5293677484948311E-2"/>
          <c:w val="0.94448771349233518"/>
          <c:h val="0.76439729572834836"/>
        </c:manualLayout>
      </c:layout>
      <c:barChart>
        <c:barDir val="col"/>
        <c:grouping val="clustered"/>
        <c:varyColors val="0"/>
        <c:ser>
          <c:idx val="0"/>
          <c:order val="0"/>
          <c:tx>
            <c:strRef>
              <c:f>Lapas7!$B$1:$B$2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Lapas7!$A$3:$A$6</c:f>
              <c:strCache>
                <c:ptCount val="4"/>
                <c:pt idx="0">
                  <c:v>7 metų</c:v>
                </c:pt>
                <c:pt idx="1">
                  <c:v>8 metų</c:v>
                </c:pt>
                <c:pt idx="2">
                  <c:v>9 metų</c:v>
                </c:pt>
                <c:pt idx="3">
                  <c:v>10 metų</c:v>
                </c:pt>
              </c:strCache>
            </c:strRef>
          </c:cat>
          <c:val>
            <c:numRef>
              <c:f>Lapas7!$B$3:$B$6</c:f>
              <c:numCache>
                <c:formatCode>0%</c:formatCode>
                <c:ptCount val="4"/>
                <c:pt idx="0">
                  <c:v>0</c:v>
                </c:pt>
                <c:pt idx="1">
                  <c:v>2.7777777777777776E-2</c:v>
                </c:pt>
                <c:pt idx="2">
                  <c:v>0.05</c:v>
                </c:pt>
                <c:pt idx="3">
                  <c:v>0.10526315789473684</c:v>
                </c:pt>
              </c:numCache>
            </c:numRef>
          </c:val>
          <c:extLst>
            <c:ext xmlns:c16="http://schemas.microsoft.com/office/drawing/2014/chart" uri="{C3380CC4-5D6E-409C-BE32-E72D297353CC}">
              <c16:uniqueId val="{00000000-4C8A-4A92-8D2B-C520FCF32948}"/>
            </c:ext>
          </c:extLst>
        </c:ser>
        <c:ser>
          <c:idx val="1"/>
          <c:order val="1"/>
          <c:tx>
            <c:strRef>
              <c:f>Lapas7!$C$1:$C$2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Lapas7!$A$3:$A$6</c:f>
              <c:strCache>
                <c:ptCount val="4"/>
                <c:pt idx="0">
                  <c:v>7 metų</c:v>
                </c:pt>
                <c:pt idx="1">
                  <c:v>8 metų</c:v>
                </c:pt>
                <c:pt idx="2">
                  <c:v>9 metų</c:v>
                </c:pt>
                <c:pt idx="3">
                  <c:v>10 metų</c:v>
                </c:pt>
              </c:strCache>
            </c:strRef>
          </c:cat>
          <c:val>
            <c:numRef>
              <c:f>Lapas7!$C$3:$C$6</c:f>
              <c:numCache>
                <c:formatCode>0%</c:formatCode>
                <c:ptCount val="4"/>
                <c:pt idx="0">
                  <c:v>1</c:v>
                </c:pt>
                <c:pt idx="1">
                  <c:v>0.97222222222222221</c:v>
                </c:pt>
                <c:pt idx="2">
                  <c:v>0.95</c:v>
                </c:pt>
                <c:pt idx="3">
                  <c:v>0.89473684210526316</c:v>
                </c:pt>
              </c:numCache>
            </c:numRef>
          </c:val>
          <c:extLst>
            <c:ext xmlns:c16="http://schemas.microsoft.com/office/drawing/2014/chart" uri="{C3380CC4-5D6E-409C-BE32-E72D297353CC}">
              <c16:uniqueId val="{00000001-4C8A-4A92-8D2B-C520FCF32948}"/>
            </c:ext>
          </c:extLst>
        </c:ser>
        <c:dLbls>
          <c:showLegendKey val="0"/>
          <c:showVal val="0"/>
          <c:showCatName val="0"/>
          <c:showSerName val="0"/>
          <c:showPercent val="0"/>
          <c:showBubbleSize val="0"/>
        </c:dLbls>
        <c:gapWidth val="75"/>
        <c:overlap val="-25"/>
        <c:axId val="1825997040"/>
        <c:axId val="1825985392"/>
      </c:barChart>
      <c:catAx>
        <c:axId val="182599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25985392"/>
        <c:crosses val="autoZero"/>
        <c:auto val="1"/>
        <c:lblAlgn val="ctr"/>
        <c:lblOffset val="100"/>
        <c:noMultiLvlLbl val="0"/>
      </c:catAx>
      <c:valAx>
        <c:axId val="1825985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82599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pivotSource>
    <c:name>[Diagramos. Mokinių fizinio pajėgumo testavimas (atnaujinta 2024) – kopija – kopija.xlsx]Lapas8!PivotTable122</c:name>
    <c:fmtId val="4"/>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lt-LT" sz="1200" b="1" i="0" u="none" strike="noStrike" baseline="0">
                <a:effectLst/>
              </a:rPr>
              <a:t>Mergaičių 6 min. bėgimo (m) testo rezultatų pasiskirstymas pagal zonas</a:t>
            </a:r>
            <a:endParaRPr lang="lt-LT"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lt-L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Lapas8!$B$1:$B$2</c:f>
              <c:strCache>
                <c:ptCount val="1"/>
                <c:pt idx="0">
                  <c:v>Tobulėjimo zona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Lapas8!$A$3:$A$6</c:f>
              <c:strCache>
                <c:ptCount val="4"/>
                <c:pt idx="0">
                  <c:v>7 metų</c:v>
                </c:pt>
                <c:pt idx="1">
                  <c:v>8 metų</c:v>
                </c:pt>
                <c:pt idx="2">
                  <c:v>9 metų</c:v>
                </c:pt>
                <c:pt idx="3">
                  <c:v>10 metų</c:v>
                </c:pt>
              </c:strCache>
            </c:strRef>
          </c:cat>
          <c:val>
            <c:numRef>
              <c:f>Lapas8!$B$3:$B$6</c:f>
              <c:numCache>
                <c:formatCode>0%</c:formatCode>
                <c:ptCount val="4"/>
                <c:pt idx="0">
                  <c:v>0.46153846153846156</c:v>
                </c:pt>
                <c:pt idx="1">
                  <c:v>0.52631578947368418</c:v>
                </c:pt>
                <c:pt idx="2">
                  <c:v>0.5</c:v>
                </c:pt>
                <c:pt idx="3">
                  <c:v>0.44736842105263158</c:v>
                </c:pt>
              </c:numCache>
            </c:numRef>
          </c:val>
          <c:extLst>
            <c:ext xmlns:c16="http://schemas.microsoft.com/office/drawing/2014/chart" uri="{C3380CC4-5D6E-409C-BE32-E72D297353CC}">
              <c16:uniqueId val="{00000000-7725-495D-A05F-C7AA489F77DB}"/>
            </c:ext>
          </c:extLst>
        </c:ser>
        <c:ser>
          <c:idx val="1"/>
          <c:order val="1"/>
          <c:tx>
            <c:strRef>
              <c:f>Lapas8!$C$1:$C$2</c:f>
              <c:strCache>
                <c:ptCount val="1"/>
                <c:pt idx="0">
                  <c:v>Sveikatai palankaus FP zona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Lapas8!$A$3:$A$6</c:f>
              <c:strCache>
                <c:ptCount val="4"/>
                <c:pt idx="0">
                  <c:v>7 metų</c:v>
                </c:pt>
                <c:pt idx="1">
                  <c:v>8 metų</c:v>
                </c:pt>
                <c:pt idx="2">
                  <c:v>9 metų</c:v>
                </c:pt>
                <c:pt idx="3">
                  <c:v>10 metų</c:v>
                </c:pt>
              </c:strCache>
            </c:strRef>
          </c:cat>
          <c:val>
            <c:numRef>
              <c:f>Lapas8!$C$3:$C$6</c:f>
              <c:numCache>
                <c:formatCode>0%</c:formatCode>
                <c:ptCount val="4"/>
                <c:pt idx="0">
                  <c:v>0.53846153846153844</c:v>
                </c:pt>
                <c:pt idx="1">
                  <c:v>0.47368421052631576</c:v>
                </c:pt>
                <c:pt idx="2">
                  <c:v>0.5</c:v>
                </c:pt>
                <c:pt idx="3">
                  <c:v>0.55263157894736847</c:v>
                </c:pt>
              </c:numCache>
            </c:numRef>
          </c:val>
          <c:extLst>
            <c:ext xmlns:c16="http://schemas.microsoft.com/office/drawing/2014/chart" uri="{C3380CC4-5D6E-409C-BE32-E72D297353CC}">
              <c16:uniqueId val="{00000001-7725-495D-A05F-C7AA489F77DB}"/>
            </c:ext>
          </c:extLst>
        </c:ser>
        <c:dLbls>
          <c:dLblPos val="outEnd"/>
          <c:showLegendKey val="0"/>
          <c:showVal val="1"/>
          <c:showCatName val="0"/>
          <c:showSerName val="0"/>
          <c:showPercent val="0"/>
          <c:showBubbleSize val="0"/>
        </c:dLbls>
        <c:gapWidth val="75"/>
        <c:overlap val="-25"/>
        <c:axId val="1612993024"/>
        <c:axId val="1612993440"/>
      </c:barChart>
      <c:catAx>
        <c:axId val="161299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12993440"/>
        <c:crosses val="autoZero"/>
        <c:auto val="1"/>
        <c:lblAlgn val="ctr"/>
        <c:lblOffset val="100"/>
        <c:noMultiLvlLbl val="0"/>
      </c:catAx>
      <c:valAx>
        <c:axId val="1612993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1299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200" b="1"/>
              <a:t>Berniukų ir mergaičių šuolio iš vietos į tolį,</a:t>
            </a:r>
            <a:r>
              <a:rPr lang="lt-LT" sz="1200" b="1" baseline="0"/>
              <a:t> teniso kamuoliuko metimo, </a:t>
            </a:r>
            <a:r>
              <a:rPr lang="lt-LT" sz="1200" b="1" i="0" u="none" strike="noStrike" baseline="0">
                <a:effectLst/>
              </a:rPr>
              <a:t>bėgimo šaudykle 10×5 m </a:t>
            </a:r>
            <a:r>
              <a:rPr lang="lt-LT" sz="1200" b="1"/>
              <a:t>ir bėgimo 6 min testų rezultatų pasiskirstymas pagal sveikatos rizikos zoną</a:t>
            </a:r>
            <a:r>
              <a:rPr lang="lt-LT"/>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'[Microsoft PowerPoint diagrama]Lapas1'!$B$1</c:f>
              <c:strCache>
                <c:ptCount val="1"/>
                <c:pt idx="0">
                  <c:v>Berniukai</c:v>
                </c:pt>
              </c:strCache>
            </c:strRef>
          </c:tx>
          <c:spPr>
            <a:solidFill>
              <a:schemeClr val="accent1"/>
            </a:solidFill>
            <a:ln>
              <a:noFill/>
            </a:ln>
            <a:effectLst/>
          </c:spPr>
          <c:invertIfNegative val="0"/>
          <c:dLbls>
            <c:dLbl>
              <c:idx val="3"/>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253-4CC3-BEFB-DEEEF97C88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diagrama]Lapas1'!$A$2:$A$5</c:f>
              <c:strCache>
                <c:ptCount val="4"/>
                <c:pt idx="0">
                  <c:v>Šuolis iš vietos į tolį (cm)</c:v>
                </c:pt>
                <c:pt idx="1">
                  <c:v>Teniso kamuoliuko metimas (m) </c:v>
                </c:pt>
                <c:pt idx="2">
                  <c:v>10 x 5 m bėgimas šaudykle (s) </c:v>
                </c:pt>
                <c:pt idx="3">
                  <c:v>6 min. bėgimas (m) </c:v>
                </c:pt>
              </c:strCache>
            </c:strRef>
          </c:cat>
          <c:val>
            <c:numRef>
              <c:f>'[Microsoft PowerPoint diagrama]Lapas1'!$B$2:$B$5</c:f>
              <c:numCache>
                <c:formatCode>General</c:formatCode>
                <c:ptCount val="4"/>
                <c:pt idx="0">
                  <c:v>2</c:v>
                </c:pt>
                <c:pt idx="1">
                  <c:v>4</c:v>
                </c:pt>
                <c:pt idx="2">
                  <c:v>2</c:v>
                </c:pt>
                <c:pt idx="3">
                  <c:v>4.5</c:v>
                </c:pt>
              </c:numCache>
            </c:numRef>
          </c:val>
          <c:extLst>
            <c:ext xmlns:c16="http://schemas.microsoft.com/office/drawing/2014/chart" uri="{C3380CC4-5D6E-409C-BE32-E72D297353CC}">
              <c16:uniqueId val="{00000000-A6C1-4366-8B7A-734EF80B3E70}"/>
            </c:ext>
          </c:extLst>
        </c:ser>
        <c:ser>
          <c:idx val="1"/>
          <c:order val="1"/>
          <c:tx>
            <c:strRef>
              <c:f>'[Microsoft PowerPoint diagrama]Lapas1'!$C$1</c:f>
              <c:strCache>
                <c:ptCount val="1"/>
                <c:pt idx="0">
                  <c:v>Mergaitės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diagrama]Lapas1'!$A$2:$A$5</c:f>
              <c:strCache>
                <c:ptCount val="4"/>
                <c:pt idx="0">
                  <c:v>Šuolis iš vietos į tolį (cm)</c:v>
                </c:pt>
                <c:pt idx="1">
                  <c:v>Teniso kamuoliuko metimas (m) </c:v>
                </c:pt>
                <c:pt idx="2">
                  <c:v>10 x 5 m bėgimas šaudykle (s) </c:v>
                </c:pt>
                <c:pt idx="3">
                  <c:v>6 min. bėgimas (m) </c:v>
                </c:pt>
              </c:strCache>
            </c:strRef>
          </c:cat>
          <c:val>
            <c:numRef>
              <c:f>'[Microsoft PowerPoint diagrama]Lapas1'!$C$2:$C$5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A6C1-4366-8B7A-734EF80B3E70}"/>
            </c:ext>
          </c:extLst>
        </c:ser>
        <c:dLbls>
          <c:dLblPos val="outEnd"/>
          <c:showLegendKey val="0"/>
          <c:showVal val="1"/>
          <c:showCatName val="0"/>
          <c:showSerName val="0"/>
          <c:showPercent val="0"/>
          <c:showBubbleSize val="0"/>
        </c:dLbls>
        <c:gapWidth val="75"/>
        <c:axId val="1902796927"/>
        <c:axId val="1902794847"/>
      </c:barChart>
      <c:catAx>
        <c:axId val="190279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02794847"/>
        <c:crosses val="autoZero"/>
        <c:auto val="1"/>
        <c:lblAlgn val="ctr"/>
        <c:lblOffset val="100"/>
        <c:noMultiLvlLbl val="0"/>
      </c:catAx>
      <c:valAx>
        <c:axId val="1902794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90279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8-04T11:22:29.809" idx="1">
    <p:pos x="5184" y="542"/>
    <p:text>https://e-seimas.lrs.lt/portal/legalAct/lt/TAD/d43a6300ebf211e99ab7ff5a9ea34fcc/asr</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AF958-B420-4E2B-B3B8-AAD7F80C9690}" type="datetimeFigureOut">
              <a:rPr lang="lt-LT" smtClean="0"/>
              <a:t>2024-06-19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CFCB5-AAA0-412B-953D-E6B60B5972B0}" type="slidenum">
              <a:rPr lang="lt-LT" smtClean="0"/>
              <a:t>‹#›</a:t>
            </a:fld>
            <a:endParaRPr lang="lt-LT"/>
          </a:p>
        </p:txBody>
      </p:sp>
    </p:spTree>
    <p:extLst>
      <p:ext uri="{BB962C8B-B14F-4D97-AF65-F5344CB8AC3E}">
        <p14:creationId xmlns:p14="http://schemas.microsoft.com/office/powerpoint/2010/main" val="191046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E212FF6-CFF8-4B1B-9206-F2CC8DBF2A20}"/>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1759DFA3-0666-49F8-A52E-5A7DAC29E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50DCE761-951B-4388-8D23-484DA913B63C}"/>
              </a:ext>
            </a:extLst>
          </p:cNvPr>
          <p:cNvSpPr>
            <a:spLocks noGrp="1"/>
          </p:cNvSpPr>
          <p:nvPr>
            <p:ph type="dt" sz="half" idx="10"/>
          </p:nvPr>
        </p:nvSpPr>
        <p:spPr/>
        <p:txBody>
          <a:bodyPr/>
          <a:lstStyle/>
          <a:p>
            <a:fld id="{FB33ADEB-A027-4ACD-8994-4651BB592091}" type="datetime1">
              <a:rPr lang="lt-LT" smtClean="0"/>
              <a:t>2024-06-19</a:t>
            </a:fld>
            <a:endParaRPr lang="lt-LT"/>
          </a:p>
        </p:txBody>
      </p:sp>
      <p:sp>
        <p:nvSpPr>
          <p:cNvPr id="5" name="Poraštės vietos rezervavimo ženklas 4">
            <a:extLst>
              <a:ext uri="{FF2B5EF4-FFF2-40B4-BE49-F238E27FC236}">
                <a16:creationId xmlns:a16="http://schemas.microsoft.com/office/drawing/2014/main" id="{C5854F34-0EEC-4355-B463-BF601E51C92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F23E255-2706-49AB-952A-8440896FDD56}"/>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372764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9933564-81EA-452A-A7B9-B71DC8ABC2C9}"/>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B223FACA-F6C0-428C-9B8B-15F394E428C2}"/>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22E1F53-481F-4BF3-96E6-23768FD08170}"/>
              </a:ext>
            </a:extLst>
          </p:cNvPr>
          <p:cNvSpPr>
            <a:spLocks noGrp="1"/>
          </p:cNvSpPr>
          <p:nvPr>
            <p:ph type="dt" sz="half" idx="10"/>
          </p:nvPr>
        </p:nvSpPr>
        <p:spPr/>
        <p:txBody>
          <a:bodyPr/>
          <a:lstStyle/>
          <a:p>
            <a:fld id="{921013DF-A398-4F8E-BBDF-9044F9DA806E}" type="datetime1">
              <a:rPr lang="lt-LT" smtClean="0"/>
              <a:t>2024-06-19</a:t>
            </a:fld>
            <a:endParaRPr lang="lt-LT"/>
          </a:p>
        </p:txBody>
      </p:sp>
      <p:sp>
        <p:nvSpPr>
          <p:cNvPr id="5" name="Poraštės vietos rezervavimo ženklas 4">
            <a:extLst>
              <a:ext uri="{FF2B5EF4-FFF2-40B4-BE49-F238E27FC236}">
                <a16:creationId xmlns:a16="http://schemas.microsoft.com/office/drawing/2014/main" id="{1F4FB92F-5C4E-4390-96FD-A1A9444B9208}"/>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CFF76B59-0305-4DCD-B850-6CEDC574090A}"/>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234006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ED6517E4-740A-40E6-967C-B54C3608EDB6}"/>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39EEB0B-A551-4968-A212-AEC7F50EAF1B}"/>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B9F127BF-86B8-4CB0-BEA6-9E307C9D4AEE}"/>
              </a:ext>
            </a:extLst>
          </p:cNvPr>
          <p:cNvSpPr>
            <a:spLocks noGrp="1"/>
          </p:cNvSpPr>
          <p:nvPr>
            <p:ph type="dt" sz="half" idx="10"/>
          </p:nvPr>
        </p:nvSpPr>
        <p:spPr/>
        <p:txBody>
          <a:bodyPr/>
          <a:lstStyle/>
          <a:p>
            <a:fld id="{EC1E19EB-8451-4BAD-8E5D-5DC0D2799D1A}" type="datetime1">
              <a:rPr lang="lt-LT" smtClean="0"/>
              <a:t>2024-06-19</a:t>
            </a:fld>
            <a:endParaRPr lang="lt-LT"/>
          </a:p>
        </p:txBody>
      </p:sp>
      <p:sp>
        <p:nvSpPr>
          <p:cNvPr id="5" name="Poraštės vietos rezervavimo ženklas 4">
            <a:extLst>
              <a:ext uri="{FF2B5EF4-FFF2-40B4-BE49-F238E27FC236}">
                <a16:creationId xmlns:a16="http://schemas.microsoft.com/office/drawing/2014/main" id="{E49E7543-3062-48CB-8EBA-47E6419C40F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E75223E2-C989-497B-A424-9D0EFDBDE298}"/>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83104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90B780-4117-459A-A9B1-FB807E76C5C6}"/>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D39D1EC3-7164-4F4B-A3EA-E33C137BAEF4}"/>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2EB3A2A-BF1D-4BEE-8554-B26A33EAA46D}"/>
              </a:ext>
            </a:extLst>
          </p:cNvPr>
          <p:cNvSpPr>
            <a:spLocks noGrp="1"/>
          </p:cNvSpPr>
          <p:nvPr>
            <p:ph type="dt" sz="half" idx="10"/>
          </p:nvPr>
        </p:nvSpPr>
        <p:spPr/>
        <p:txBody>
          <a:bodyPr/>
          <a:lstStyle/>
          <a:p>
            <a:fld id="{E71C76C1-C2C7-44CF-918C-B762631F0D1F}" type="datetime1">
              <a:rPr lang="lt-LT" smtClean="0"/>
              <a:t>2024-06-19</a:t>
            </a:fld>
            <a:endParaRPr lang="lt-LT"/>
          </a:p>
        </p:txBody>
      </p:sp>
      <p:sp>
        <p:nvSpPr>
          <p:cNvPr id="5" name="Poraštės vietos rezervavimo ženklas 4">
            <a:extLst>
              <a:ext uri="{FF2B5EF4-FFF2-40B4-BE49-F238E27FC236}">
                <a16:creationId xmlns:a16="http://schemas.microsoft.com/office/drawing/2014/main" id="{68418529-B54A-4E57-B691-5FF46F63329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75AAADE-FB3C-49A0-A0D2-F520ADB09856}"/>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244651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16B6E6A-B23A-49EC-BB75-E0907E5F44B0}"/>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3D3556F2-5E8C-4520-8D79-59F183A674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9FD4E3A5-EE74-4CE1-BFDC-0C98EA2959E2}"/>
              </a:ext>
            </a:extLst>
          </p:cNvPr>
          <p:cNvSpPr>
            <a:spLocks noGrp="1"/>
          </p:cNvSpPr>
          <p:nvPr>
            <p:ph type="dt" sz="half" idx="10"/>
          </p:nvPr>
        </p:nvSpPr>
        <p:spPr/>
        <p:txBody>
          <a:bodyPr/>
          <a:lstStyle/>
          <a:p>
            <a:fld id="{EC64BA74-49B4-4D0F-9D21-FF53FBFB0994}" type="datetime1">
              <a:rPr lang="lt-LT" smtClean="0"/>
              <a:t>2024-06-19</a:t>
            </a:fld>
            <a:endParaRPr lang="lt-LT"/>
          </a:p>
        </p:txBody>
      </p:sp>
      <p:sp>
        <p:nvSpPr>
          <p:cNvPr id="5" name="Poraštės vietos rezervavimo ženklas 4">
            <a:extLst>
              <a:ext uri="{FF2B5EF4-FFF2-40B4-BE49-F238E27FC236}">
                <a16:creationId xmlns:a16="http://schemas.microsoft.com/office/drawing/2014/main" id="{64FDC115-1A54-4466-BA62-45CD890C61F0}"/>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43CB567-6AC3-410B-9645-D484D858FDDE}"/>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273870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0AA7127-10FF-4FF2-90F3-2A2C0F6D83F3}"/>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7B182972-CEE9-4B28-8297-C311102C332B}"/>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7B69CA0-32AC-48EC-BD48-A7AB07DFC6E0}"/>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7B751C1D-AA90-4775-9F0C-39CFBE808C06}"/>
              </a:ext>
            </a:extLst>
          </p:cNvPr>
          <p:cNvSpPr>
            <a:spLocks noGrp="1"/>
          </p:cNvSpPr>
          <p:nvPr>
            <p:ph type="dt" sz="half" idx="10"/>
          </p:nvPr>
        </p:nvSpPr>
        <p:spPr/>
        <p:txBody>
          <a:bodyPr/>
          <a:lstStyle/>
          <a:p>
            <a:fld id="{A58A2E31-E6CF-48E2-8898-31F242C64896}" type="datetime1">
              <a:rPr lang="lt-LT" smtClean="0"/>
              <a:t>2024-06-19</a:t>
            </a:fld>
            <a:endParaRPr lang="lt-LT"/>
          </a:p>
        </p:txBody>
      </p:sp>
      <p:sp>
        <p:nvSpPr>
          <p:cNvPr id="6" name="Poraštės vietos rezervavimo ženklas 5">
            <a:extLst>
              <a:ext uri="{FF2B5EF4-FFF2-40B4-BE49-F238E27FC236}">
                <a16:creationId xmlns:a16="http://schemas.microsoft.com/office/drawing/2014/main" id="{E1E2FE22-B6D5-4C6A-AA08-2DD8B034A2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EE005FB6-B602-4183-9DC1-9A2716A139D8}"/>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196883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26FB214-BFA4-4F7E-8158-8BB273D67C99}"/>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A2731AC6-2048-4C34-9850-371D9DEF2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3A4C5158-31C0-46D7-8C9E-E972D3328F47}"/>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3B945550-613B-48AC-902C-7AB75D285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02C06C48-B35B-4676-A33A-67BC2B9515D5}"/>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9BBEBC7E-29CF-41C0-97B6-A9F03F6F8699}"/>
              </a:ext>
            </a:extLst>
          </p:cNvPr>
          <p:cNvSpPr>
            <a:spLocks noGrp="1"/>
          </p:cNvSpPr>
          <p:nvPr>
            <p:ph type="dt" sz="half" idx="10"/>
          </p:nvPr>
        </p:nvSpPr>
        <p:spPr/>
        <p:txBody>
          <a:bodyPr/>
          <a:lstStyle/>
          <a:p>
            <a:fld id="{4B1C1C4F-5216-4C0C-BF38-379AB167FD2A}" type="datetime1">
              <a:rPr lang="lt-LT" smtClean="0"/>
              <a:t>2024-06-19</a:t>
            </a:fld>
            <a:endParaRPr lang="lt-LT"/>
          </a:p>
        </p:txBody>
      </p:sp>
      <p:sp>
        <p:nvSpPr>
          <p:cNvPr id="8" name="Poraštės vietos rezervavimo ženklas 7">
            <a:extLst>
              <a:ext uri="{FF2B5EF4-FFF2-40B4-BE49-F238E27FC236}">
                <a16:creationId xmlns:a16="http://schemas.microsoft.com/office/drawing/2014/main" id="{2F4435F9-F842-4DAB-8BBF-088335C70775}"/>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470F02DB-04CA-428F-85A7-62C78260F049}"/>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115340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6F84094-AAD5-4746-BB00-D6B7A59353DB}"/>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B1FC605E-1DA1-4D70-8683-1C247EA27375}"/>
              </a:ext>
            </a:extLst>
          </p:cNvPr>
          <p:cNvSpPr>
            <a:spLocks noGrp="1"/>
          </p:cNvSpPr>
          <p:nvPr>
            <p:ph type="dt" sz="half" idx="10"/>
          </p:nvPr>
        </p:nvSpPr>
        <p:spPr/>
        <p:txBody>
          <a:bodyPr/>
          <a:lstStyle/>
          <a:p>
            <a:fld id="{ADE6175D-B191-482E-862D-EE8561F1B76F}" type="datetime1">
              <a:rPr lang="lt-LT" smtClean="0"/>
              <a:t>2024-06-19</a:t>
            </a:fld>
            <a:endParaRPr lang="lt-LT"/>
          </a:p>
        </p:txBody>
      </p:sp>
      <p:sp>
        <p:nvSpPr>
          <p:cNvPr id="4" name="Poraštės vietos rezervavimo ženklas 3">
            <a:extLst>
              <a:ext uri="{FF2B5EF4-FFF2-40B4-BE49-F238E27FC236}">
                <a16:creationId xmlns:a16="http://schemas.microsoft.com/office/drawing/2014/main" id="{33477BA4-6C9D-4223-B66F-E88CEFAAC52F}"/>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A5B700C2-E22F-4001-8EEB-B7A610E5B9FC}"/>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238307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7AEE7C67-D89B-411C-AEF9-0FD88455A0CA}"/>
              </a:ext>
            </a:extLst>
          </p:cNvPr>
          <p:cNvSpPr>
            <a:spLocks noGrp="1"/>
          </p:cNvSpPr>
          <p:nvPr>
            <p:ph type="dt" sz="half" idx="10"/>
          </p:nvPr>
        </p:nvSpPr>
        <p:spPr/>
        <p:txBody>
          <a:bodyPr/>
          <a:lstStyle/>
          <a:p>
            <a:fld id="{AC9A9B33-66F1-4E1C-B5F1-7A99E516DBFD}" type="datetime1">
              <a:rPr lang="lt-LT" smtClean="0"/>
              <a:t>2024-06-19</a:t>
            </a:fld>
            <a:endParaRPr lang="lt-LT"/>
          </a:p>
        </p:txBody>
      </p:sp>
      <p:sp>
        <p:nvSpPr>
          <p:cNvPr id="3" name="Poraštės vietos rezervavimo ženklas 2">
            <a:extLst>
              <a:ext uri="{FF2B5EF4-FFF2-40B4-BE49-F238E27FC236}">
                <a16:creationId xmlns:a16="http://schemas.microsoft.com/office/drawing/2014/main" id="{39F59CEF-06A5-4D65-BCB7-5E3E1A3880D6}"/>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E06E1A56-7CB1-4711-9D63-63C787AE84D2}"/>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143233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E74FA7-B9DB-4FC7-B00A-E6DA8BBB3D4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E73D9E8B-F5CD-4313-B06E-B91860AD1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8432F151-B3BD-4177-8678-776B2C17F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678C10BC-F525-4527-AF20-100AA97A5812}"/>
              </a:ext>
            </a:extLst>
          </p:cNvPr>
          <p:cNvSpPr>
            <a:spLocks noGrp="1"/>
          </p:cNvSpPr>
          <p:nvPr>
            <p:ph type="dt" sz="half" idx="10"/>
          </p:nvPr>
        </p:nvSpPr>
        <p:spPr/>
        <p:txBody>
          <a:bodyPr/>
          <a:lstStyle/>
          <a:p>
            <a:fld id="{E085087C-1B62-4465-9C47-9E4087BBD65B}" type="datetime1">
              <a:rPr lang="lt-LT" smtClean="0"/>
              <a:t>2024-06-19</a:t>
            </a:fld>
            <a:endParaRPr lang="lt-LT"/>
          </a:p>
        </p:txBody>
      </p:sp>
      <p:sp>
        <p:nvSpPr>
          <p:cNvPr id="6" name="Poraštės vietos rezervavimo ženklas 5">
            <a:extLst>
              <a:ext uri="{FF2B5EF4-FFF2-40B4-BE49-F238E27FC236}">
                <a16:creationId xmlns:a16="http://schemas.microsoft.com/office/drawing/2014/main" id="{5C61C2F6-F46D-4EC3-A87A-86CA58758B0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D1697FCD-C7DA-4F1B-8613-A328E7272F07}"/>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183582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78BC834-D637-497F-9C09-1732AB553505}"/>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4C8B47C8-B524-4268-95C0-BD8A939C4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EC87D0E6-72F8-474C-9D2A-298DAC8E6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4EB380D7-026D-4CB8-BFC1-D6B3D7639FDA}"/>
              </a:ext>
            </a:extLst>
          </p:cNvPr>
          <p:cNvSpPr>
            <a:spLocks noGrp="1"/>
          </p:cNvSpPr>
          <p:nvPr>
            <p:ph type="dt" sz="half" idx="10"/>
          </p:nvPr>
        </p:nvSpPr>
        <p:spPr/>
        <p:txBody>
          <a:bodyPr/>
          <a:lstStyle/>
          <a:p>
            <a:fld id="{A6AB7FB2-E059-4CD6-A3DC-8A12C17E468D}" type="datetime1">
              <a:rPr lang="lt-LT" smtClean="0"/>
              <a:t>2024-06-19</a:t>
            </a:fld>
            <a:endParaRPr lang="lt-LT"/>
          </a:p>
        </p:txBody>
      </p:sp>
      <p:sp>
        <p:nvSpPr>
          <p:cNvPr id="6" name="Poraštės vietos rezervavimo ženklas 5">
            <a:extLst>
              <a:ext uri="{FF2B5EF4-FFF2-40B4-BE49-F238E27FC236}">
                <a16:creationId xmlns:a16="http://schemas.microsoft.com/office/drawing/2014/main" id="{D541E436-88CF-476A-9309-0E862E723407}"/>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6E603CA3-0883-463B-8840-32301C385A77}"/>
              </a:ext>
            </a:extLst>
          </p:cNvPr>
          <p:cNvSpPr>
            <a:spLocks noGrp="1"/>
          </p:cNvSpPr>
          <p:nvPr>
            <p:ph type="sldNum" sz="quarter" idx="12"/>
          </p:nvPr>
        </p:nvSpPr>
        <p:spPr/>
        <p:txBody>
          <a:bodyPr/>
          <a:lstStyle/>
          <a:p>
            <a:fld id="{F480CD4E-7424-4D99-A108-665C9D0AD105}" type="slidenum">
              <a:rPr lang="lt-LT" smtClean="0"/>
              <a:t>‹#›</a:t>
            </a:fld>
            <a:endParaRPr lang="lt-LT"/>
          </a:p>
        </p:txBody>
      </p:sp>
    </p:spTree>
    <p:extLst>
      <p:ext uri="{BB962C8B-B14F-4D97-AF65-F5344CB8AC3E}">
        <p14:creationId xmlns:p14="http://schemas.microsoft.com/office/powerpoint/2010/main" val="253183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D840CC8C-9BFF-49C6-957F-C5AFAD8C1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B8A078AB-3C5E-41BB-A586-AE6110567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1AE80240-BEFA-46AB-AD25-6E4319FE5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3E84C-003B-4500-A0A2-7DD455E3F9BF}" type="datetime1">
              <a:rPr lang="lt-LT" smtClean="0"/>
              <a:t>2024-06-19</a:t>
            </a:fld>
            <a:endParaRPr lang="lt-LT"/>
          </a:p>
        </p:txBody>
      </p:sp>
      <p:sp>
        <p:nvSpPr>
          <p:cNvPr id="5" name="Poraštės vietos rezervavimo ženklas 4">
            <a:extLst>
              <a:ext uri="{FF2B5EF4-FFF2-40B4-BE49-F238E27FC236}">
                <a16:creationId xmlns:a16="http://schemas.microsoft.com/office/drawing/2014/main" id="{A36DD4E2-ED3A-4156-BE75-2996A4B2B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2FDD59DE-0F9D-44BA-A335-D8709F05E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0CD4E-7424-4D99-A108-665C9D0AD105}" type="slidenum">
              <a:rPr lang="lt-LT" smtClean="0"/>
              <a:t>‹#›</a:t>
            </a:fld>
            <a:endParaRPr lang="lt-LT"/>
          </a:p>
        </p:txBody>
      </p:sp>
    </p:spTree>
    <p:extLst>
      <p:ext uri="{BB962C8B-B14F-4D97-AF65-F5344CB8AC3E}">
        <p14:creationId xmlns:p14="http://schemas.microsoft.com/office/powerpoint/2010/main" val="1699983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590" y="1095454"/>
            <a:ext cx="12057228" cy="5501689"/>
            <a:chOff x="0" y="0"/>
            <a:chExt cx="24114454" cy="11003378"/>
          </a:xfrm>
        </p:grpSpPr>
        <p:sp>
          <p:nvSpPr>
            <p:cNvPr id="3" name="TextBox 3"/>
            <p:cNvSpPr txBox="1"/>
            <p:nvPr/>
          </p:nvSpPr>
          <p:spPr>
            <a:xfrm>
              <a:off x="0" y="0"/>
              <a:ext cx="13603473" cy="5416868"/>
            </a:xfrm>
            <a:prstGeom prst="rect">
              <a:avLst/>
            </a:prstGeom>
          </p:spPr>
          <p:txBody>
            <a:bodyPr lIns="0" tIns="0" rIns="0" bIns="0" rtlCol="0" anchor="t">
              <a:spAutoFit/>
            </a:bodyPr>
            <a:lstStyle/>
            <a:p>
              <a:pPr algn="ctr"/>
              <a:r>
                <a:rPr lang="lt-LT" sz="4400" dirty="0">
                  <a:latin typeface="Times New Roman" panose="02020603050405020304" pitchFamily="18" charset="0"/>
                  <a:cs typeface="Times New Roman" panose="02020603050405020304" pitchFamily="18" charset="0"/>
                </a:rPr>
                <a:t>Tauralaukio progimnazijos</a:t>
              </a:r>
              <a:br>
                <a:rPr lang="lt-LT" sz="4400" dirty="0">
                  <a:latin typeface="Times New Roman" panose="02020603050405020304" pitchFamily="18" charset="0"/>
                  <a:cs typeface="Times New Roman" panose="02020603050405020304" pitchFamily="18" charset="0"/>
                </a:rPr>
              </a:br>
              <a:r>
                <a:rPr lang="lt-LT" sz="4400" dirty="0">
                  <a:latin typeface="Times New Roman" panose="02020603050405020304" pitchFamily="18" charset="0"/>
                  <a:cs typeface="Times New Roman" panose="02020603050405020304" pitchFamily="18" charset="0"/>
                </a:rPr>
                <a:t>pradinio ir pagrindinio ugdymo mokinių fizinio pajėgumo duomenų analizė</a:t>
              </a:r>
              <a:endParaRPr lang="en-US" sz="4400" dirty="0">
                <a:solidFill>
                  <a:srgbClr val="000000"/>
                </a:solidFill>
                <a:latin typeface="Fira Sans Bold"/>
              </a:endParaRPr>
            </a:p>
          </p:txBody>
        </p:sp>
        <p:sp>
          <p:nvSpPr>
            <p:cNvPr id="4" name="TextBox 4"/>
            <p:cNvSpPr txBox="1"/>
            <p:nvPr/>
          </p:nvSpPr>
          <p:spPr>
            <a:xfrm>
              <a:off x="10510981" y="9279830"/>
              <a:ext cx="13603473" cy="1723548"/>
            </a:xfrm>
            <a:prstGeom prst="rect">
              <a:avLst/>
            </a:prstGeom>
          </p:spPr>
          <p:txBody>
            <a:bodyPr lIns="0" tIns="0" rIns="0" bIns="0" rtlCol="0" anchor="t">
              <a:spAutoFit/>
            </a:bodyPr>
            <a:lstStyle/>
            <a:p>
              <a:pPr algn="ctr"/>
              <a:r>
                <a:rPr lang="lt-LT" sz="1400" dirty="0">
                  <a:latin typeface="Times New Roman" panose="02020603050405020304" pitchFamily="18" charset="0"/>
                  <a:cs typeface="Times New Roman" panose="02020603050405020304" pitchFamily="18" charset="0"/>
                </a:rPr>
                <a:t>Parengė: visuomenės sveikatos specialistė</a:t>
              </a:r>
            </a:p>
            <a:p>
              <a:pPr algn="ctr"/>
              <a:r>
                <a:rPr lang="lt-LT" sz="1400" dirty="0">
                  <a:latin typeface="Times New Roman" panose="02020603050405020304" pitchFamily="18" charset="0"/>
                  <a:cs typeface="Times New Roman" panose="02020603050405020304" pitchFamily="18" charset="0"/>
                </a:rPr>
                <a:t>Odeta Grudikienė</a:t>
              </a:r>
            </a:p>
            <a:p>
              <a:pPr algn="ctr"/>
              <a:r>
                <a:rPr lang="lt-LT" sz="1400" dirty="0">
                  <a:latin typeface="Times New Roman" panose="02020603050405020304" pitchFamily="18" charset="0"/>
                  <a:cs typeface="Times New Roman" panose="02020603050405020304" pitchFamily="18" charset="0"/>
                </a:rPr>
                <a:t>Tel. </a:t>
              </a:r>
              <a:r>
                <a:rPr lang="lt-LT" sz="1400" dirty="0" err="1">
                  <a:latin typeface="Times New Roman" panose="02020603050405020304" pitchFamily="18" charset="0"/>
                  <a:cs typeface="Times New Roman" panose="02020603050405020304" pitchFamily="18" charset="0"/>
                </a:rPr>
                <a:t>nr.</a:t>
              </a:r>
              <a:r>
                <a:rPr lang="lt-LT" sz="1400" dirty="0">
                  <a:latin typeface="Times New Roman" panose="02020603050405020304" pitchFamily="18" charset="0"/>
                  <a:cs typeface="Times New Roman" panose="02020603050405020304" pitchFamily="18" charset="0"/>
                </a:rPr>
                <a:t> +370 690 37377</a:t>
              </a:r>
            </a:p>
            <a:p>
              <a:pPr algn="ctr"/>
              <a:r>
                <a:rPr lang="lt-LT" sz="1400" dirty="0">
                  <a:latin typeface="Times New Roman" panose="02020603050405020304" pitchFamily="18" charset="0"/>
                  <a:cs typeface="Times New Roman" panose="02020603050405020304" pitchFamily="18" charset="0"/>
                </a:rPr>
                <a:t>El. p.: </a:t>
              </a:r>
              <a:r>
                <a:rPr lang="lt-LT" sz="1400" dirty="0" err="1">
                  <a:latin typeface="Times New Roman" panose="02020603050405020304" pitchFamily="18" charset="0"/>
                  <a:cs typeface="Times New Roman" panose="02020603050405020304" pitchFamily="18" charset="0"/>
                </a:rPr>
                <a:t>tauralaukis@sveikatosbiuras.lt</a:t>
              </a:r>
              <a:endParaRPr lang="lt-LT" sz="1400" dirty="0"/>
            </a:p>
          </p:txBody>
        </p:sp>
      </p:grpSp>
      <p:grpSp>
        <p:nvGrpSpPr>
          <p:cNvPr id="5" name="Group 5"/>
          <p:cNvGrpSpPr/>
          <p:nvPr/>
        </p:nvGrpSpPr>
        <p:grpSpPr>
          <a:xfrm>
            <a:off x="9645641" y="1234668"/>
            <a:ext cx="4880689" cy="422669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5291363" y="5162417"/>
            <a:ext cx="3313436" cy="2869451"/>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8367994" y="3436532"/>
            <a:ext cx="1514453" cy="131152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8487968" y="-241039"/>
            <a:ext cx="2533079" cy="2193659"/>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1">
            <a:extLst>
              <a:ext uri="{FF2B5EF4-FFF2-40B4-BE49-F238E27FC236}">
                <a16:creationId xmlns:a16="http://schemas.microsoft.com/office/drawing/2014/main" id="{C0D98E63-D98B-4903-8C30-EAE247198057}"/>
              </a:ext>
            </a:extLst>
          </p:cNvPr>
          <p:cNvSpPr>
            <a:spLocks noGrp="1"/>
          </p:cNvSpPr>
          <p:nvPr>
            <p:ph type="title"/>
          </p:nvPr>
        </p:nvSpPr>
        <p:spPr>
          <a:xfrm>
            <a:off x="688571" y="4730548"/>
            <a:ext cx="10515600" cy="416271"/>
          </a:xfrm>
        </p:spPr>
        <p:txBody>
          <a:bodyPr>
            <a:normAutofit/>
          </a:bodyPr>
          <a:lstStyle/>
          <a:p>
            <a:r>
              <a:rPr lang="lt-LT" sz="1400" b="1" dirty="0">
                <a:latin typeface="Times New Roman" panose="02020603050405020304" pitchFamily="18" charset="0"/>
                <a:cs typeface="Times New Roman" panose="02020603050405020304" pitchFamily="18" charset="0"/>
              </a:rPr>
              <a:t>2 pav. </a:t>
            </a:r>
            <a:r>
              <a:rPr lang="lt-LT" sz="1400" dirty="0">
                <a:latin typeface="Times New Roman" panose="02020603050405020304" pitchFamily="18" charset="0"/>
                <a:cs typeface="Times New Roman" panose="02020603050405020304" pitchFamily="18" charset="0"/>
              </a:rPr>
              <a:t>7-10 metų amžiaus berniukų dalis (proc.) pagal teniso kamuoliuko metimo testo įvertinimą</a:t>
            </a:r>
            <a:endParaRPr lang="lt-LT" sz="1400" dirty="0"/>
          </a:p>
        </p:txBody>
      </p:sp>
      <p:graphicFrame>
        <p:nvGraphicFramePr>
          <p:cNvPr id="4" name="Turinio vietos rezervavimo ženklas 3">
            <a:extLst>
              <a:ext uri="{FF2B5EF4-FFF2-40B4-BE49-F238E27FC236}">
                <a16:creationId xmlns:a16="http://schemas.microsoft.com/office/drawing/2014/main" id="{E4786927-D341-47FB-8724-C5B7FEFF0546}"/>
              </a:ext>
            </a:extLst>
          </p:cNvPr>
          <p:cNvGraphicFramePr>
            <a:graphicFrameLocks noGrp="1"/>
          </p:cNvGraphicFramePr>
          <p:nvPr>
            <p:ph idx="1"/>
            <p:extLst>
              <p:ext uri="{D42A27DB-BD31-4B8C-83A1-F6EECF244321}">
                <p14:modId xmlns:p14="http://schemas.microsoft.com/office/powerpoint/2010/main" val="1236340630"/>
              </p:ext>
            </p:extLst>
          </p:nvPr>
        </p:nvGraphicFramePr>
        <p:xfrm>
          <a:off x="838200" y="2508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1230FCB9-354E-49A5-A51E-161CCFAEE947}"/>
              </a:ext>
            </a:extLst>
          </p:cNvPr>
          <p:cNvSpPr>
            <a:spLocks noGrp="1"/>
          </p:cNvSpPr>
          <p:nvPr>
            <p:ph type="sldNum" sz="quarter" idx="12"/>
          </p:nvPr>
        </p:nvSpPr>
        <p:spPr/>
        <p:txBody>
          <a:bodyPr/>
          <a:lstStyle/>
          <a:p>
            <a:fld id="{F480CD4E-7424-4D99-A108-665C9D0AD105}" type="slidenum">
              <a:rPr lang="lt-LT" smtClean="0"/>
              <a:t>10</a:t>
            </a:fld>
            <a:endParaRPr lang="lt-LT"/>
          </a:p>
        </p:txBody>
      </p:sp>
      <p:sp>
        <p:nvSpPr>
          <p:cNvPr id="6" name="TextBox 5">
            <a:extLst>
              <a:ext uri="{FF2B5EF4-FFF2-40B4-BE49-F238E27FC236}">
                <a16:creationId xmlns:a16="http://schemas.microsoft.com/office/drawing/2014/main" id="{BD80CB1A-641E-43D1-B3B2-00DBF2FDF799}"/>
              </a:ext>
            </a:extLst>
          </p:cNvPr>
          <p:cNvSpPr txBox="1"/>
          <p:nvPr/>
        </p:nvSpPr>
        <p:spPr>
          <a:xfrm>
            <a:off x="688571" y="5228706"/>
            <a:ext cx="11022676" cy="584775"/>
          </a:xfrm>
          <a:prstGeom prst="rect">
            <a:avLst/>
          </a:prstGeom>
          <a:noFill/>
        </p:spPr>
        <p:txBody>
          <a:bodyPr wrap="square" rtlCol="0">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7 metų, kurie pateko į tobulėjimo zoną – 8 metų ir kurie pateko į sveikatos rizikos zoną – 10 metų.</a:t>
            </a:r>
          </a:p>
        </p:txBody>
      </p:sp>
    </p:spTree>
    <p:extLst>
      <p:ext uri="{BB962C8B-B14F-4D97-AF65-F5344CB8AC3E}">
        <p14:creationId xmlns:p14="http://schemas.microsoft.com/office/powerpoint/2010/main" val="28983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6AD812C1-5D38-4B79-A95C-7A2C550CDA3D}"/>
              </a:ext>
            </a:extLst>
          </p:cNvPr>
          <p:cNvSpPr>
            <a:spLocks noGrp="1"/>
          </p:cNvSpPr>
          <p:nvPr>
            <p:ph type="title"/>
          </p:nvPr>
        </p:nvSpPr>
        <p:spPr>
          <a:xfrm>
            <a:off x="696884" y="4830522"/>
            <a:ext cx="10515600" cy="461068"/>
          </a:xfrm>
        </p:spPr>
        <p:txBody>
          <a:bodyPr>
            <a:normAutofit/>
          </a:bodyPr>
          <a:lstStyle/>
          <a:p>
            <a:r>
              <a:rPr lang="lt-LT" sz="1400" b="1" dirty="0">
                <a:latin typeface="Times New Roman" panose="02020603050405020304" pitchFamily="18" charset="0"/>
                <a:cs typeface="Times New Roman" panose="02020603050405020304" pitchFamily="18" charset="0"/>
              </a:rPr>
              <a:t>3 pav. </a:t>
            </a:r>
            <a:r>
              <a:rPr lang="lt-LT" sz="1400" dirty="0">
                <a:latin typeface="Times New Roman" panose="02020603050405020304" pitchFamily="18" charset="0"/>
                <a:cs typeface="Times New Roman" panose="02020603050405020304" pitchFamily="18" charset="0"/>
              </a:rPr>
              <a:t>7-10 metų amžiaus berniukų dalis (proc.) pagal bėgimo šaudykle 10 × 5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1EF58D27-5C6E-400F-B2BC-689A97D008DA}"/>
              </a:ext>
            </a:extLst>
          </p:cNvPr>
          <p:cNvGraphicFramePr>
            <a:graphicFrameLocks noGrp="1"/>
          </p:cNvGraphicFramePr>
          <p:nvPr>
            <p:ph idx="1"/>
            <p:extLst>
              <p:ext uri="{D42A27DB-BD31-4B8C-83A1-F6EECF244321}">
                <p14:modId xmlns:p14="http://schemas.microsoft.com/office/powerpoint/2010/main" val="1987651483"/>
              </p:ext>
            </p:extLst>
          </p:nvPr>
        </p:nvGraphicFramePr>
        <p:xfrm>
          <a:off x="838200" y="3439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3D3A612D-AFC7-4FE9-9340-83BF746BEF14}"/>
              </a:ext>
            </a:extLst>
          </p:cNvPr>
          <p:cNvSpPr>
            <a:spLocks noGrp="1"/>
          </p:cNvSpPr>
          <p:nvPr>
            <p:ph type="sldNum" sz="quarter" idx="12"/>
          </p:nvPr>
        </p:nvSpPr>
        <p:spPr/>
        <p:txBody>
          <a:bodyPr/>
          <a:lstStyle/>
          <a:p>
            <a:fld id="{F480CD4E-7424-4D99-A108-665C9D0AD105}" type="slidenum">
              <a:rPr lang="lt-LT" smtClean="0"/>
              <a:t>11</a:t>
            </a:fld>
            <a:endParaRPr lang="lt-LT"/>
          </a:p>
        </p:txBody>
      </p:sp>
      <p:sp>
        <p:nvSpPr>
          <p:cNvPr id="6" name="Stačiakampis 5">
            <a:extLst>
              <a:ext uri="{FF2B5EF4-FFF2-40B4-BE49-F238E27FC236}">
                <a16:creationId xmlns:a16="http://schemas.microsoft.com/office/drawing/2014/main" id="{F19BC832-9469-42BA-8B04-0D51CC55A3A9}"/>
              </a:ext>
            </a:extLst>
          </p:cNvPr>
          <p:cNvSpPr/>
          <p:nvPr/>
        </p:nvSpPr>
        <p:spPr>
          <a:xfrm>
            <a:off x="696884" y="5426816"/>
            <a:ext cx="11077194" cy="861774"/>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7 metų, kurie pateko į tobulėjimo zoną – 9 metų ir kurie pateko į sveikatos rizikos zoną – 10 metų.</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40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AFC6D7F7-48B7-4F65-9BA1-4F552CC5F426}"/>
              </a:ext>
            </a:extLst>
          </p:cNvPr>
          <p:cNvSpPr>
            <a:spLocks noGrp="1"/>
          </p:cNvSpPr>
          <p:nvPr>
            <p:ph type="title"/>
          </p:nvPr>
        </p:nvSpPr>
        <p:spPr>
          <a:xfrm>
            <a:off x="885335" y="4817096"/>
            <a:ext cx="10515600" cy="389789"/>
          </a:xfrm>
        </p:spPr>
        <p:txBody>
          <a:bodyPr>
            <a:normAutofit/>
          </a:bodyPr>
          <a:lstStyle/>
          <a:p>
            <a:r>
              <a:rPr lang="lt-LT" sz="1400" b="1" dirty="0">
                <a:latin typeface="Times New Roman" panose="02020603050405020304" pitchFamily="18" charset="0"/>
                <a:cs typeface="Times New Roman" panose="02020603050405020304" pitchFamily="18" charset="0"/>
              </a:rPr>
              <a:t>4 pav. </a:t>
            </a:r>
            <a:r>
              <a:rPr lang="lt-LT" sz="1400" dirty="0">
                <a:latin typeface="Times New Roman" panose="02020603050405020304" pitchFamily="18" charset="0"/>
                <a:cs typeface="Times New Roman" panose="02020603050405020304" pitchFamily="18" charset="0"/>
              </a:rPr>
              <a:t>7-10 metų amžiaus berniukų dalis (proc.) pagal 6 min. bėgimo testo įvertinimą</a:t>
            </a:r>
            <a:endParaRPr lang="lt-LT" sz="1400" dirty="0"/>
          </a:p>
        </p:txBody>
      </p:sp>
      <p:graphicFrame>
        <p:nvGraphicFramePr>
          <p:cNvPr id="4" name="Turinio vietos rezervavimo ženklas 3">
            <a:extLst>
              <a:ext uri="{FF2B5EF4-FFF2-40B4-BE49-F238E27FC236}">
                <a16:creationId xmlns:a16="http://schemas.microsoft.com/office/drawing/2014/main" id="{00DAA541-90CC-45F0-8474-756F4634444E}"/>
              </a:ext>
            </a:extLst>
          </p:cNvPr>
          <p:cNvGraphicFramePr>
            <a:graphicFrameLocks noGrp="1"/>
          </p:cNvGraphicFramePr>
          <p:nvPr>
            <p:ph idx="1"/>
            <p:extLst>
              <p:ext uri="{D42A27DB-BD31-4B8C-83A1-F6EECF244321}">
                <p14:modId xmlns:p14="http://schemas.microsoft.com/office/powerpoint/2010/main" val="3836641503"/>
              </p:ext>
            </p:extLst>
          </p:nvPr>
        </p:nvGraphicFramePr>
        <p:xfrm>
          <a:off x="838200" y="3185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6A05C802-19B2-4573-B1C0-FD66B3F44F11}"/>
              </a:ext>
            </a:extLst>
          </p:cNvPr>
          <p:cNvSpPr>
            <a:spLocks noGrp="1"/>
          </p:cNvSpPr>
          <p:nvPr>
            <p:ph type="sldNum" sz="quarter" idx="12"/>
          </p:nvPr>
        </p:nvSpPr>
        <p:spPr/>
        <p:txBody>
          <a:bodyPr/>
          <a:lstStyle/>
          <a:p>
            <a:fld id="{F480CD4E-7424-4D99-A108-665C9D0AD105}" type="slidenum">
              <a:rPr lang="lt-LT" smtClean="0"/>
              <a:t>12</a:t>
            </a:fld>
            <a:endParaRPr lang="lt-LT"/>
          </a:p>
        </p:txBody>
      </p:sp>
      <p:sp>
        <p:nvSpPr>
          <p:cNvPr id="6" name="Stačiakampis 5">
            <a:extLst>
              <a:ext uri="{FF2B5EF4-FFF2-40B4-BE49-F238E27FC236}">
                <a16:creationId xmlns:a16="http://schemas.microsoft.com/office/drawing/2014/main" id="{DACB0726-FF7F-4AF0-AF4E-276FE022ECB5}"/>
              </a:ext>
            </a:extLst>
          </p:cNvPr>
          <p:cNvSpPr/>
          <p:nvPr/>
        </p:nvSpPr>
        <p:spPr>
          <a:xfrm>
            <a:off x="885335" y="5374160"/>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8 metų, kurie pateko į tobulėjimo zoną – 7 metų ir kurie pateko į sveikatos rizikos zoną – 10 metų.</a:t>
            </a:r>
          </a:p>
        </p:txBody>
      </p:sp>
    </p:spTree>
    <p:extLst>
      <p:ext uri="{BB962C8B-B14F-4D97-AF65-F5344CB8AC3E}">
        <p14:creationId xmlns:p14="http://schemas.microsoft.com/office/powerpoint/2010/main" val="268949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2BD5FD4A-493F-403C-BD87-7066AB15865A}"/>
              </a:ext>
            </a:extLst>
          </p:cNvPr>
          <p:cNvSpPr>
            <a:spLocks noGrp="1"/>
          </p:cNvSpPr>
          <p:nvPr>
            <p:ph type="title"/>
          </p:nvPr>
        </p:nvSpPr>
        <p:spPr>
          <a:xfrm>
            <a:off x="866481" y="4720310"/>
            <a:ext cx="10515600" cy="275898"/>
          </a:xfrm>
        </p:spPr>
        <p:txBody>
          <a:bodyPr>
            <a:noAutofit/>
          </a:bodyPr>
          <a:lstStyle/>
          <a:p>
            <a:r>
              <a:rPr lang="lt-LT" sz="1400" b="1" dirty="0">
                <a:latin typeface="Times New Roman" panose="02020603050405020304" pitchFamily="18" charset="0"/>
                <a:cs typeface="Times New Roman" panose="02020603050405020304" pitchFamily="18" charset="0"/>
              </a:rPr>
              <a:t>5 pav. </a:t>
            </a:r>
            <a:r>
              <a:rPr lang="lt-LT" sz="1400" dirty="0">
                <a:latin typeface="Times New Roman" panose="02020603050405020304" pitchFamily="18" charset="0"/>
                <a:cs typeface="Times New Roman" panose="02020603050405020304" pitchFamily="18" charset="0"/>
              </a:rPr>
              <a:t>7-10 metų amžiaus mergaičių dalis (proc.) pagal šuolio iš vietos į tolį testo įvertinimą</a:t>
            </a:r>
          </a:p>
        </p:txBody>
      </p:sp>
      <p:graphicFrame>
        <p:nvGraphicFramePr>
          <p:cNvPr id="4" name="Turinio vietos rezervavimo ženklas 3">
            <a:extLst>
              <a:ext uri="{FF2B5EF4-FFF2-40B4-BE49-F238E27FC236}">
                <a16:creationId xmlns:a16="http://schemas.microsoft.com/office/drawing/2014/main" id="{87EF90C8-A7B0-4135-9DF7-4EDA573AF6D3}"/>
              </a:ext>
            </a:extLst>
          </p:cNvPr>
          <p:cNvGraphicFramePr>
            <a:graphicFrameLocks noGrp="1"/>
          </p:cNvGraphicFramePr>
          <p:nvPr>
            <p:ph idx="1"/>
            <p:extLst>
              <p:ext uri="{D42A27DB-BD31-4B8C-83A1-F6EECF244321}">
                <p14:modId xmlns:p14="http://schemas.microsoft.com/office/powerpoint/2010/main" val="2327087218"/>
              </p:ext>
            </p:extLst>
          </p:nvPr>
        </p:nvGraphicFramePr>
        <p:xfrm>
          <a:off x="838200" y="4540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E02EC430-4DA1-437C-8E60-5E997993A6C6}"/>
              </a:ext>
            </a:extLst>
          </p:cNvPr>
          <p:cNvSpPr>
            <a:spLocks noGrp="1"/>
          </p:cNvSpPr>
          <p:nvPr>
            <p:ph type="sldNum" sz="quarter" idx="12"/>
          </p:nvPr>
        </p:nvSpPr>
        <p:spPr/>
        <p:txBody>
          <a:bodyPr/>
          <a:lstStyle/>
          <a:p>
            <a:fld id="{F480CD4E-7424-4D99-A108-665C9D0AD105}" type="slidenum">
              <a:rPr lang="lt-LT" smtClean="0"/>
              <a:t>13</a:t>
            </a:fld>
            <a:endParaRPr lang="lt-LT"/>
          </a:p>
        </p:txBody>
      </p:sp>
      <p:sp>
        <p:nvSpPr>
          <p:cNvPr id="6" name="Stačiakampis 5">
            <a:extLst>
              <a:ext uri="{FF2B5EF4-FFF2-40B4-BE49-F238E27FC236}">
                <a16:creationId xmlns:a16="http://schemas.microsoft.com/office/drawing/2014/main" id="{636B8B2F-5459-4225-9F00-878B8EC4C01C}"/>
              </a:ext>
            </a:extLst>
          </p:cNvPr>
          <p:cNvSpPr/>
          <p:nvPr/>
        </p:nvSpPr>
        <p:spPr>
          <a:xfrm>
            <a:off x="866481" y="5227981"/>
            <a:ext cx="10634221"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8 metų, kurios pateko į tobulėjimo zoną – 10 metų.</a:t>
            </a:r>
          </a:p>
        </p:txBody>
      </p:sp>
    </p:spTree>
    <p:extLst>
      <p:ext uri="{BB962C8B-B14F-4D97-AF65-F5344CB8AC3E}">
        <p14:creationId xmlns:p14="http://schemas.microsoft.com/office/powerpoint/2010/main" val="59407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1">
            <a:extLst>
              <a:ext uri="{FF2B5EF4-FFF2-40B4-BE49-F238E27FC236}">
                <a16:creationId xmlns:a16="http://schemas.microsoft.com/office/drawing/2014/main" id="{DF159FF4-935A-4260-938F-46CD69AF3D8C}"/>
              </a:ext>
            </a:extLst>
          </p:cNvPr>
          <p:cNvSpPr>
            <a:spLocks noGrp="1"/>
          </p:cNvSpPr>
          <p:nvPr>
            <p:ph type="title"/>
          </p:nvPr>
        </p:nvSpPr>
        <p:spPr>
          <a:xfrm>
            <a:off x="688571" y="4828930"/>
            <a:ext cx="10515600" cy="351312"/>
          </a:xfrm>
        </p:spPr>
        <p:txBody>
          <a:bodyPr>
            <a:normAutofit/>
          </a:bodyPr>
          <a:lstStyle/>
          <a:p>
            <a:r>
              <a:rPr lang="lt-LT" sz="1400" b="1" dirty="0">
                <a:latin typeface="Times New Roman" panose="02020603050405020304" pitchFamily="18" charset="0"/>
                <a:cs typeface="Times New Roman" panose="02020603050405020304" pitchFamily="18" charset="0"/>
              </a:rPr>
              <a:t>6 pav. </a:t>
            </a:r>
            <a:r>
              <a:rPr lang="lt-LT" sz="1400" dirty="0">
                <a:latin typeface="Times New Roman" panose="02020603050405020304" pitchFamily="18" charset="0"/>
                <a:cs typeface="Times New Roman" panose="02020603050405020304" pitchFamily="18" charset="0"/>
              </a:rPr>
              <a:t>7-10 metų amžiaus mergaičių dalis (proc.) pagal teniso kamuoliuko metimo testo įvertinimą</a:t>
            </a:r>
            <a:endParaRPr lang="lt-LT" sz="1400" dirty="0"/>
          </a:p>
        </p:txBody>
      </p:sp>
      <p:graphicFrame>
        <p:nvGraphicFramePr>
          <p:cNvPr id="7" name="Turinio vietos rezervavimo ženklas 6">
            <a:extLst>
              <a:ext uri="{FF2B5EF4-FFF2-40B4-BE49-F238E27FC236}">
                <a16:creationId xmlns:a16="http://schemas.microsoft.com/office/drawing/2014/main" id="{7AB0566E-6815-4E15-9F37-DF20FEBC671B}"/>
              </a:ext>
            </a:extLst>
          </p:cNvPr>
          <p:cNvGraphicFramePr>
            <a:graphicFrameLocks noGrp="1"/>
          </p:cNvGraphicFramePr>
          <p:nvPr>
            <p:ph idx="1"/>
            <p:extLst>
              <p:ext uri="{D42A27DB-BD31-4B8C-83A1-F6EECF244321}">
                <p14:modId xmlns:p14="http://schemas.microsoft.com/office/powerpoint/2010/main" val="2722657892"/>
              </p:ext>
            </p:extLst>
          </p:nvPr>
        </p:nvGraphicFramePr>
        <p:xfrm>
          <a:off x="838200" y="428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DCF0515A-1744-4F5A-9E6A-D717B8400180}"/>
              </a:ext>
            </a:extLst>
          </p:cNvPr>
          <p:cNvSpPr>
            <a:spLocks noGrp="1"/>
          </p:cNvSpPr>
          <p:nvPr>
            <p:ph type="sldNum" sz="quarter" idx="12"/>
          </p:nvPr>
        </p:nvSpPr>
        <p:spPr/>
        <p:txBody>
          <a:bodyPr/>
          <a:lstStyle/>
          <a:p>
            <a:fld id="{F480CD4E-7424-4D99-A108-665C9D0AD105}" type="slidenum">
              <a:rPr lang="lt-LT" smtClean="0"/>
              <a:t>14</a:t>
            </a:fld>
            <a:endParaRPr lang="lt-LT"/>
          </a:p>
        </p:txBody>
      </p:sp>
      <p:sp>
        <p:nvSpPr>
          <p:cNvPr id="5" name="TextBox 4">
            <a:extLst>
              <a:ext uri="{FF2B5EF4-FFF2-40B4-BE49-F238E27FC236}">
                <a16:creationId xmlns:a16="http://schemas.microsoft.com/office/drawing/2014/main" id="{82790F3A-7B50-4BF4-B016-9E1DC9CD51DE}"/>
              </a:ext>
            </a:extLst>
          </p:cNvPr>
          <p:cNvSpPr txBox="1"/>
          <p:nvPr/>
        </p:nvSpPr>
        <p:spPr>
          <a:xfrm>
            <a:off x="688571" y="5338184"/>
            <a:ext cx="11022676" cy="584775"/>
          </a:xfrm>
          <a:prstGeom prst="rect">
            <a:avLst/>
          </a:prstGeom>
          <a:noFill/>
        </p:spPr>
        <p:txBody>
          <a:bodyPr wrap="square" rtlCol="0">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7 metų, kurios pateko į tobulėjimo zoną – 9 metų.</a:t>
            </a:r>
          </a:p>
        </p:txBody>
      </p:sp>
    </p:spTree>
    <p:extLst>
      <p:ext uri="{BB962C8B-B14F-4D97-AF65-F5344CB8AC3E}">
        <p14:creationId xmlns:p14="http://schemas.microsoft.com/office/powerpoint/2010/main" val="173049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5B8D5147-EF99-42A6-A82F-F4E6301E0EE5}"/>
              </a:ext>
            </a:extLst>
          </p:cNvPr>
          <p:cNvSpPr>
            <a:spLocks noGrp="1"/>
          </p:cNvSpPr>
          <p:nvPr>
            <p:ph type="title"/>
          </p:nvPr>
        </p:nvSpPr>
        <p:spPr>
          <a:xfrm>
            <a:off x="838200" y="4744812"/>
            <a:ext cx="10515600" cy="275898"/>
          </a:xfrm>
        </p:spPr>
        <p:txBody>
          <a:bodyPr>
            <a:noAutofit/>
          </a:bodyPr>
          <a:lstStyle/>
          <a:p>
            <a:r>
              <a:rPr lang="lt-LT" sz="1400" b="1" dirty="0">
                <a:latin typeface="Times New Roman" panose="02020603050405020304" pitchFamily="18" charset="0"/>
                <a:cs typeface="Times New Roman" panose="02020603050405020304" pitchFamily="18" charset="0"/>
              </a:rPr>
              <a:t>7 pav. </a:t>
            </a:r>
            <a:r>
              <a:rPr lang="lt-LT" sz="1400" dirty="0">
                <a:latin typeface="Times New Roman" panose="02020603050405020304" pitchFamily="18" charset="0"/>
                <a:cs typeface="Times New Roman" panose="02020603050405020304" pitchFamily="18" charset="0"/>
              </a:rPr>
              <a:t>7-10 metų amžiaus mergaičių dalis (proc.) pagal bėgimo šaudykle 10 × 5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AFD96CCD-70FA-46F2-89F4-081474E50A8D}"/>
              </a:ext>
            </a:extLst>
          </p:cNvPr>
          <p:cNvGraphicFramePr>
            <a:graphicFrameLocks noGrp="1"/>
          </p:cNvGraphicFramePr>
          <p:nvPr>
            <p:ph idx="1"/>
            <p:extLst>
              <p:ext uri="{D42A27DB-BD31-4B8C-83A1-F6EECF244321}">
                <p14:modId xmlns:p14="http://schemas.microsoft.com/office/powerpoint/2010/main" val="1728653105"/>
              </p:ext>
            </p:extLst>
          </p:nvPr>
        </p:nvGraphicFramePr>
        <p:xfrm>
          <a:off x="838200" y="360892"/>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74584BCD-5827-4A59-9015-C73ED809C66D}"/>
              </a:ext>
            </a:extLst>
          </p:cNvPr>
          <p:cNvSpPr>
            <a:spLocks noGrp="1"/>
          </p:cNvSpPr>
          <p:nvPr>
            <p:ph type="sldNum" sz="quarter" idx="12"/>
          </p:nvPr>
        </p:nvSpPr>
        <p:spPr/>
        <p:txBody>
          <a:bodyPr/>
          <a:lstStyle/>
          <a:p>
            <a:fld id="{F480CD4E-7424-4D99-A108-665C9D0AD105}" type="slidenum">
              <a:rPr lang="lt-LT" smtClean="0"/>
              <a:t>15</a:t>
            </a:fld>
            <a:endParaRPr lang="lt-LT"/>
          </a:p>
        </p:txBody>
      </p:sp>
      <p:sp>
        <p:nvSpPr>
          <p:cNvPr id="6" name="Stačiakampis 5">
            <a:extLst>
              <a:ext uri="{FF2B5EF4-FFF2-40B4-BE49-F238E27FC236}">
                <a16:creationId xmlns:a16="http://schemas.microsoft.com/office/drawing/2014/main" id="{12E3A89E-A5F9-4250-BF31-112E071B1870}"/>
              </a:ext>
            </a:extLst>
          </p:cNvPr>
          <p:cNvSpPr/>
          <p:nvPr/>
        </p:nvSpPr>
        <p:spPr>
          <a:xfrm>
            <a:off x="838200" y="5232544"/>
            <a:ext cx="11077194"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7 metų, kurios pateko į tobulėjimo zoną –  10 metų.</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7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210D474D-7322-4371-BC8A-0D0E5B88C702}"/>
              </a:ext>
            </a:extLst>
          </p:cNvPr>
          <p:cNvSpPr>
            <a:spLocks noGrp="1"/>
          </p:cNvSpPr>
          <p:nvPr>
            <p:ph type="title"/>
          </p:nvPr>
        </p:nvSpPr>
        <p:spPr>
          <a:xfrm>
            <a:off x="809919" y="4889991"/>
            <a:ext cx="10515600" cy="360739"/>
          </a:xfrm>
        </p:spPr>
        <p:txBody>
          <a:bodyPr>
            <a:normAutofit/>
          </a:bodyPr>
          <a:lstStyle/>
          <a:p>
            <a:r>
              <a:rPr lang="lt-LT" sz="1400" b="1" dirty="0">
                <a:latin typeface="Times New Roman" panose="02020603050405020304" pitchFamily="18" charset="0"/>
                <a:cs typeface="Times New Roman" panose="02020603050405020304" pitchFamily="18" charset="0"/>
              </a:rPr>
              <a:t>8 pav. </a:t>
            </a:r>
            <a:r>
              <a:rPr lang="lt-LT" sz="1400" dirty="0">
                <a:latin typeface="Times New Roman" panose="02020603050405020304" pitchFamily="18" charset="0"/>
                <a:cs typeface="Times New Roman" panose="02020603050405020304" pitchFamily="18" charset="0"/>
              </a:rPr>
              <a:t>7-10 metų amžiaus mergaičių dalis (proc.) pagal 6 min. bėgimo testo įvertinimą</a:t>
            </a:r>
            <a:endParaRPr lang="lt-LT" sz="1400" dirty="0"/>
          </a:p>
        </p:txBody>
      </p:sp>
      <p:graphicFrame>
        <p:nvGraphicFramePr>
          <p:cNvPr id="4" name="Turinio vietos rezervavimo ženklas 3">
            <a:extLst>
              <a:ext uri="{FF2B5EF4-FFF2-40B4-BE49-F238E27FC236}">
                <a16:creationId xmlns:a16="http://schemas.microsoft.com/office/drawing/2014/main" id="{3773CD21-AA1A-48DA-8E0B-0576673F12FF}"/>
              </a:ext>
            </a:extLst>
          </p:cNvPr>
          <p:cNvGraphicFramePr>
            <a:graphicFrameLocks noGrp="1"/>
          </p:cNvGraphicFramePr>
          <p:nvPr>
            <p:ph idx="1"/>
            <p:extLst>
              <p:ext uri="{D42A27DB-BD31-4B8C-83A1-F6EECF244321}">
                <p14:modId xmlns:p14="http://schemas.microsoft.com/office/powerpoint/2010/main" val="2251926263"/>
              </p:ext>
            </p:extLst>
          </p:nvPr>
        </p:nvGraphicFramePr>
        <p:xfrm>
          <a:off x="838200" y="428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73C13F23-DDA8-4420-A12A-22F891D1D696}"/>
              </a:ext>
            </a:extLst>
          </p:cNvPr>
          <p:cNvSpPr>
            <a:spLocks noGrp="1"/>
          </p:cNvSpPr>
          <p:nvPr>
            <p:ph type="sldNum" sz="quarter" idx="12"/>
          </p:nvPr>
        </p:nvSpPr>
        <p:spPr/>
        <p:txBody>
          <a:bodyPr/>
          <a:lstStyle/>
          <a:p>
            <a:fld id="{F480CD4E-7424-4D99-A108-665C9D0AD105}" type="slidenum">
              <a:rPr lang="lt-LT" smtClean="0"/>
              <a:t>16</a:t>
            </a:fld>
            <a:endParaRPr lang="lt-LT"/>
          </a:p>
        </p:txBody>
      </p:sp>
      <p:sp>
        <p:nvSpPr>
          <p:cNvPr id="6" name="Stačiakampis 5">
            <a:extLst>
              <a:ext uri="{FF2B5EF4-FFF2-40B4-BE49-F238E27FC236}">
                <a16:creationId xmlns:a16="http://schemas.microsoft.com/office/drawing/2014/main" id="{F70FB490-E817-42AD-85B5-2A73C7C50956}"/>
              </a:ext>
            </a:extLst>
          </p:cNvPr>
          <p:cNvSpPr/>
          <p:nvPr/>
        </p:nvSpPr>
        <p:spPr>
          <a:xfrm>
            <a:off x="809919" y="5358796"/>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10 metų, kurios pateko į tobulėjimo zoną – 8 metų.</a:t>
            </a:r>
          </a:p>
        </p:txBody>
      </p:sp>
    </p:spTree>
    <p:extLst>
      <p:ext uri="{BB962C8B-B14F-4D97-AF65-F5344CB8AC3E}">
        <p14:creationId xmlns:p14="http://schemas.microsoft.com/office/powerpoint/2010/main" val="2460576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1">
            <a:extLst>
              <a:ext uri="{FF2B5EF4-FFF2-40B4-BE49-F238E27FC236}">
                <a16:creationId xmlns:a16="http://schemas.microsoft.com/office/drawing/2014/main" id="{F8FC989A-C9BD-4C22-BE44-B02824E166AD}"/>
              </a:ext>
            </a:extLst>
          </p:cNvPr>
          <p:cNvSpPr>
            <a:spLocks noGrp="1"/>
          </p:cNvSpPr>
          <p:nvPr>
            <p:ph type="title"/>
          </p:nvPr>
        </p:nvSpPr>
        <p:spPr>
          <a:xfrm>
            <a:off x="838200" y="4944533"/>
            <a:ext cx="10515600" cy="388144"/>
          </a:xfrm>
        </p:spPr>
        <p:txBody>
          <a:bodyPr>
            <a:normAutofit fontScale="90000"/>
          </a:bodyPr>
          <a:lstStyle/>
          <a:p>
            <a:r>
              <a:rPr lang="lt-LT" sz="1400" b="1" dirty="0">
                <a:latin typeface="Times New Roman" panose="02020603050405020304" pitchFamily="18" charset="0"/>
                <a:cs typeface="Times New Roman" panose="02020603050405020304" pitchFamily="18" charset="0"/>
              </a:rPr>
              <a:t>9 pav. </a:t>
            </a:r>
            <a:r>
              <a:rPr lang="lt-LT" sz="1400" dirty="0">
                <a:latin typeface="Times New Roman" panose="02020603050405020304" pitchFamily="18" charset="0"/>
                <a:cs typeface="Times New Roman" panose="02020603050405020304" pitchFamily="18" charset="0"/>
              </a:rPr>
              <a:t>7-10 metų amžiaus berniukų ir mergaičių skaičius pagal šuolio iš vietos į tolį, teniso kamuoliuko metimo, bėgimo šaudykle 10×5 m ir bėgimo 6 min testų įvertinimą</a:t>
            </a:r>
          </a:p>
        </p:txBody>
      </p:sp>
      <p:graphicFrame>
        <p:nvGraphicFramePr>
          <p:cNvPr id="5" name="Turinio vietos rezervavimo ženklas 4">
            <a:extLst>
              <a:ext uri="{FF2B5EF4-FFF2-40B4-BE49-F238E27FC236}">
                <a16:creationId xmlns:a16="http://schemas.microsoft.com/office/drawing/2014/main" id="{951FE0F6-8C2B-4208-A3BB-69496642AB6C}"/>
              </a:ext>
            </a:extLst>
          </p:cNvPr>
          <p:cNvGraphicFramePr>
            <a:graphicFrameLocks noGrp="1"/>
          </p:cNvGraphicFramePr>
          <p:nvPr>
            <p:ph idx="1"/>
            <p:extLst>
              <p:ext uri="{D42A27DB-BD31-4B8C-83A1-F6EECF244321}">
                <p14:modId xmlns:p14="http://schemas.microsoft.com/office/powerpoint/2010/main" val="911403456"/>
              </p:ext>
            </p:extLst>
          </p:nvPr>
        </p:nvGraphicFramePr>
        <p:xfrm>
          <a:off x="838200" y="369359"/>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DA93805B-E072-412B-8700-A72407FE71F7}"/>
              </a:ext>
            </a:extLst>
          </p:cNvPr>
          <p:cNvSpPr>
            <a:spLocks noGrp="1"/>
          </p:cNvSpPr>
          <p:nvPr>
            <p:ph type="sldNum" sz="quarter" idx="12"/>
          </p:nvPr>
        </p:nvSpPr>
        <p:spPr/>
        <p:txBody>
          <a:bodyPr/>
          <a:lstStyle/>
          <a:p>
            <a:fld id="{F480CD4E-7424-4D99-A108-665C9D0AD105}" type="slidenum">
              <a:rPr lang="lt-LT" smtClean="0"/>
              <a:t>17</a:t>
            </a:fld>
            <a:endParaRPr lang="lt-LT"/>
          </a:p>
        </p:txBody>
      </p:sp>
      <p:sp>
        <p:nvSpPr>
          <p:cNvPr id="4" name="TextBox 3">
            <a:extLst>
              <a:ext uri="{FF2B5EF4-FFF2-40B4-BE49-F238E27FC236}">
                <a16:creationId xmlns:a16="http://schemas.microsoft.com/office/drawing/2014/main" id="{F6C5A0DA-DD90-4615-8DB3-E622FFA7AAD4}"/>
              </a:ext>
            </a:extLst>
          </p:cNvPr>
          <p:cNvSpPr txBox="1"/>
          <p:nvPr/>
        </p:nvSpPr>
        <p:spPr>
          <a:xfrm>
            <a:off x="838200" y="5429015"/>
            <a:ext cx="10699422" cy="830997"/>
          </a:xfrm>
          <a:prstGeom prst="rect">
            <a:avLst/>
          </a:prstGeom>
          <a:noFill/>
        </p:spPr>
        <p:txBody>
          <a:bodyPr wrap="square" rtlCol="0">
            <a:spAutoFit/>
          </a:bodyPr>
          <a:lstStyle/>
          <a:p>
            <a:pPr algn="just"/>
            <a:r>
              <a:rPr lang="lt-LT" sz="1600" dirty="0">
                <a:latin typeface="Times New Roman" panose="02020603050405020304" pitchFamily="18" charset="0"/>
                <a:cs typeface="Times New Roman" panose="02020603050405020304" pitchFamily="18" charset="0"/>
              </a:rPr>
              <a:t>Didžiausias skaičius berniukų, patekusių į sveikatos rizikos zoną yra 4 pagal teniso kamuoliuko metimo ir bėgimo 6 min testų įvertinimus. Pagal šuolio iš vietos į tolį ir bėgimo šaudykle 10×5 m testų įvertinimą – 2. Pagal šuolio iš vietos į tolį, teniso kamuoliuko metimo, bėgimo šaudykle 10×5 m ir bėgimo 6 min testų įvertinimus mergaitės į sveikatos rizikos zoną nepateko. </a:t>
            </a:r>
          </a:p>
        </p:txBody>
      </p:sp>
    </p:spTree>
    <p:extLst>
      <p:ext uri="{BB962C8B-B14F-4D97-AF65-F5344CB8AC3E}">
        <p14:creationId xmlns:p14="http://schemas.microsoft.com/office/powerpoint/2010/main" val="247519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6085551"/>
          </a:xfrm>
        </p:spPr>
        <p:txBody>
          <a:bodyPr/>
          <a:lstStyle/>
          <a:p>
            <a:pPr algn="ctr"/>
            <a:r>
              <a:rPr lang="lt-LT" b="1" dirty="0">
                <a:latin typeface="Times New Roman" panose="02020603050405020304" pitchFamily="18" charset="0"/>
                <a:cs typeface="Times New Roman" panose="02020603050405020304" pitchFamily="18" charset="0"/>
              </a:rPr>
              <a:t>Pagrindinio ugdymo mokinių fizinio pajėgumo testų analizė</a:t>
            </a:r>
          </a:p>
        </p:txBody>
      </p:sp>
      <p:sp>
        <p:nvSpPr>
          <p:cNvPr id="4" name="Skaidrės numerio vietos rezervavimo ženklas 3"/>
          <p:cNvSpPr>
            <a:spLocks noGrp="1"/>
          </p:cNvSpPr>
          <p:nvPr>
            <p:ph type="sldNum" sz="quarter" idx="12"/>
          </p:nvPr>
        </p:nvSpPr>
        <p:spPr/>
        <p:txBody>
          <a:bodyPr/>
          <a:lstStyle/>
          <a:p>
            <a:fld id="{5A139423-0966-44BB-B12F-C69128EAC6A0}" type="slidenum">
              <a:rPr lang="lt-LT" smtClean="0"/>
              <a:t>18</a:t>
            </a:fld>
            <a:endParaRPr lang="lt-LT"/>
          </a:p>
        </p:txBody>
      </p:sp>
    </p:spTree>
    <p:extLst>
      <p:ext uri="{BB962C8B-B14F-4D97-AF65-F5344CB8AC3E}">
        <p14:creationId xmlns:p14="http://schemas.microsoft.com/office/powerpoint/2010/main" val="358784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1">
            <a:extLst>
              <a:ext uri="{FF2B5EF4-FFF2-40B4-BE49-F238E27FC236}">
                <a16:creationId xmlns:a16="http://schemas.microsoft.com/office/drawing/2014/main" id="{C0E17DBD-CE3F-4839-B142-7FAAA6B8FF61}"/>
              </a:ext>
            </a:extLst>
          </p:cNvPr>
          <p:cNvSpPr>
            <a:spLocks noGrp="1"/>
          </p:cNvSpPr>
          <p:nvPr>
            <p:ph type="title"/>
          </p:nvPr>
        </p:nvSpPr>
        <p:spPr>
          <a:xfrm>
            <a:off x="838200" y="4812436"/>
            <a:ext cx="10515600" cy="424584"/>
          </a:xfrm>
        </p:spPr>
        <p:txBody>
          <a:bodyPr>
            <a:normAutofit/>
          </a:bodyPr>
          <a:lstStyle/>
          <a:p>
            <a:r>
              <a:rPr lang="lt-LT" sz="1400" b="1" dirty="0">
                <a:latin typeface="Times New Roman" panose="02020603050405020304" pitchFamily="18" charset="0"/>
                <a:cs typeface="Times New Roman" panose="02020603050405020304" pitchFamily="18" charset="0"/>
              </a:rPr>
              <a:t>10 pav. </a:t>
            </a:r>
            <a:r>
              <a:rPr lang="lt-LT" sz="1400" dirty="0">
                <a:latin typeface="Times New Roman" panose="02020603050405020304" pitchFamily="18" charset="0"/>
                <a:cs typeface="Times New Roman" panose="02020603050405020304" pitchFamily="18" charset="0"/>
              </a:rPr>
              <a:t>11-15 metų amžiaus berniukų dalis (proc.) pagal ,,flamingo“ testo įvertinimą</a:t>
            </a:r>
          </a:p>
        </p:txBody>
      </p:sp>
      <p:graphicFrame>
        <p:nvGraphicFramePr>
          <p:cNvPr id="4" name="Turinio vietos rezervavimo ženklas 3">
            <a:extLst>
              <a:ext uri="{FF2B5EF4-FFF2-40B4-BE49-F238E27FC236}">
                <a16:creationId xmlns:a16="http://schemas.microsoft.com/office/drawing/2014/main" id="{D19BEEA1-6B63-4B70-8D32-CAFACC3E9059}"/>
              </a:ext>
            </a:extLst>
          </p:cNvPr>
          <p:cNvGraphicFramePr>
            <a:graphicFrameLocks noGrp="1"/>
          </p:cNvGraphicFramePr>
          <p:nvPr>
            <p:ph idx="1"/>
            <p:extLst>
              <p:ext uri="{D42A27DB-BD31-4B8C-83A1-F6EECF244321}">
                <p14:modId xmlns:p14="http://schemas.microsoft.com/office/powerpoint/2010/main" val="3541729463"/>
              </p:ext>
            </p:extLst>
          </p:nvPr>
        </p:nvGraphicFramePr>
        <p:xfrm>
          <a:off x="838200" y="383324"/>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385DF171-A309-4EAE-BE03-672700EA4748}"/>
              </a:ext>
            </a:extLst>
          </p:cNvPr>
          <p:cNvSpPr>
            <a:spLocks noGrp="1"/>
          </p:cNvSpPr>
          <p:nvPr>
            <p:ph type="sldNum" sz="quarter" idx="12"/>
          </p:nvPr>
        </p:nvSpPr>
        <p:spPr/>
        <p:txBody>
          <a:bodyPr/>
          <a:lstStyle/>
          <a:p>
            <a:fld id="{F480CD4E-7424-4D99-A108-665C9D0AD105}" type="slidenum">
              <a:rPr lang="lt-LT" smtClean="0"/>
              <a:t>19</a:t>
            </a:fld>
            <a:endParaRPr lang="lt-LT"/>
          </a:p>
        </p:txBody>
      </p:sp>
      <p:sp>
        <p:nvSpPr>
          <p:cNvPr id="5" name="Stačiakampis 4">
            <a:extLst>
              <a:ext uri="{FF2B5EF4-FFF2-40B4-BE49-F238E27FC236}">
                <a16:creationId xmlns:a16="http://schemas.microsoft.com/office/drawing/2014/main" id="{6FBFFD8D-84CB-419A-B713-8F8FB0D2A656}"/>
              </a:ext>
            </a:extLst>
          </p:cNvPr>
          <p:cNvSpPr/>
          <p:nvPr/>
        </p:nvSpPr>
        <p:spPr>
          <a:xfrm>
            <a:off x="838200" y="5377097"/>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15 metų, kurie pateko į tobulėjimo zoną – 11 metų.</a:t>
            </a:r>
          </a:p>
        </p:txBody>
      </p:sp>
    </p:spTree>
    <p:extLst>
      <p:ext uri="{BB962C8B-B14F-4D97-AF65-F5344CB8AC3E}">
        <p14:creationId xmlns:p14="http://schemas.microsoft.com/office/powerpoint/2010/main" val="318274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FAE1A1B-4831-44F2-B0B4-99287D59CDE2}"/>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Bendrosios nuostatos (1)</a:t>
            </a:r>
          </a:p>
        </p:txBody>
      </p:sp>
      <p:sp>
        <p:nvSpPr>
          <p:cNvPr id="3" name="Turinio vietos rezervavimo ženklas 2">
            <a:extLst>
              <a:ext uri="{FF2B5EF4-FFF2-40B4-BE49-F238E27FC236}">
                <a16:creationId xmlns:a16="http://schemas.microsoft.com/office/drawing/2014/main" id="{989313D8-A379-49D1-81A0-03470ECE6317}"/>
              </a:ext>
            </a:extLst>
          </p:cNvPr>
          <p:cNvSpPr>
            <a:spLocks noGrp="1"/>
          </p:cNvSpPr>
          <p:nvPr>
            <p:ph idx="1"/>
          </p:nvPr>
        </p:nvSpPr>
        <p:spPr/>
        <p:txBody>
          <a:bodyPr>
            <a:normAutofit/>
          </a:bodyPr>
          <a:lstStyle/>
          <a:p>
            <a:pPr algn="just">
              <a:spcBef>
                <a:spcPts val="0"/>
              </a:spcBef>
            </a:pPr>
            <a:r>
              <a:rPr lang="lt-LT" altLang="lt-LT" sz="1800" dirty="0">
                <a:solidFill>
                  <a:schemeClr val="tx1"/>
                </a:solidFill>
                <a:latin typeface="Times New Roman" pitchFamily="18" charset="0"/>
                <a:cs typeface="Times New Roman" pitchFamily="18" charset="0"/>
              </a:rPr>
              <a:t>Lietuvos Respublikos sveikatos apsaugos ministro 2019 m. spalio 8 d. įsakymu Nr. V-1153 ,,</a:t>
            </a:r>
            <a:r>
              <a:rPr lang="lt-LT" altLang="lt-LT" sz="1800" dirty="0">
                <a:latin typeface="Times New Roman" pitchFamily="18" charset="0"/>
                <a:cs typeface="Times New Roman" pitchFamily="18" charset="0"/>
              </a:rPr>
              <a:t>M</a:t>
            </a:r>
            <a:r>
              <a:rPr lang="lt-LT" altLang="lt-LT" sz="1800" dirty="0">
                <a:solidFill>
                  <a:schemeClr val="tx1"/>
                </a:solidFill>
                <a:latin typeface="Times New Roman" pitchFamily="18" charset="0"/>
                <a:cs typeface="Times New Roman" pitchFamily="18" charset="0"/>
              </a:rPr>
              <a:t>okinių</a:t>
            </a:r>
            <a:r>
              <a:rPr lang="lt-LT" altLang="lt-LT" sz="1800" dirty="0">
                <a:latin typeface="Times New Roman" pitchFamily="18" charset="0"/>
                <a:cs typeface="Times New Roman" pitchFamily="18" charset="0"/>
              </a:rPr>
              <a:t>, besimokančių pagal pradinio, pagrindinio ir vidurinio ugdymo programas, fizinio pajėgumo nustatymo tvarkos aprašo“ </a:t>
            </a:r>
            <a:r>
              <a:rPr lang="lt-LT" sz="1800" b="0" i="0" dirty="0">
                <a:solidFill>
                  <a:srgbClr val="000000"/>
                </a:solidFill>
                <a:effectLst/>
                <a:latin typeface="Times New Roman" panose="02020603050405020304" pitchFamily="18" charset="0"/>
              </a:rPr>
              <a:t>9 punkte nurodoma, kad </a:t>
            </a:r>
            <a:r>
              <a:rPr lang="lt-LT" sz="1800" dirty="0">
                <a:solidFill>
                  <a:srgbClr val="000000"/>
                </a:solidFill>
                <a:latin typeface="Times New Roman" panose="02020603050405020304" pitchFamily="18" charset="0"/>
              </a:rPr>
              <a:t>f</a:t>
            </a:r>
            <a:r>
              <a:rPr lang="lt-LT" sz="1800" b="0" i="0" dirty="0">
                <a:solidFill>
                  <a:srgbClr val="000000"/>
                </a:solidFill>
                <a:effectLst/>
                <a:latin typeface="Times New Roman" panose="02020603050405020304" pitchFamily="18" charset="0"/>
              </a:rPr>
              <a:t>izinio pajėgumo nustatymas vykdomas ne rečiau kaip vieną kartą per mokslo metus (nuo vasario iki gegužės mėnesio). Mokinių fizinio pajėgumo nustatymą atlieka mokytojas.</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algn="just">
              <a:spcBef>
                <a:spcPts val="0"/>
              </a:spcBef>
            </a:pPr>
            <a:r>
              <a:rPr lang="lt-LT" sz="1800" b="0" i="0" dirty="0">
                <a:solidFill>
                  <a:srgbClr val="000000"/>
                </a:solidFill>
                <a:effectLst/>
                <a:latin typeface="Times New Roman" panose="02020603050405020304" pitchFamily="18" charset="0"/>
              </a:rPr>
              <a:t>Mokinių, besimokančių pagal pradinio, pagrindinio ir vidurinio ugdymo programas, fizinio pajėgumo nustatymo tvarkos aprašas (toliau – Aprašas) nustato Lietuvos bendrojo ugdymo mokyklų ir profesinio mokymo įstaigų (toliau – mokykla) 1–12 klasių mokinių (toliau – mokinys) fizinio pajėgumo nustatymo tvarką.</a:t>
            </a:r>
          </a:p>
          <a:p>
            <a:pPr marL="0" indent="0" algn="just">
              <a:spcBef>
                <a:spcPts val="0"/>
              </a:spcBef>
              <a:buNone/>
            </a:pPr>
            <a:endParaRPr lang="lt-LT" sz="1800" dirty="0">
              <a:solidFill>
                <a:srgbClr val="000000"/>
              </a:solidFill>
              <a:latin typeface="Times New Roman" panose="02020603050405020304" pitchFamily="18" charset="0"/>
            </a:endParaRPr>
          </a:p>
          <a:p>
            <a:pPr marL="0" indent="0" algn="just">
              <a:spcBef>
                <a:spcPts val="0"/>
              </a:spcBef>
              <a:buNone/>
            </a:pPr>
            <a:endParaRPr lang="lt-LT" sz="1800" dirty="0">
              <a:solidFill>
                <a:srgbClr val="000000"/>
              </a:solidFill>
              <a:latin typeface="Times New Roman" panose="02020603050405020304" pitchFamily="18" charset="0"/>
            </a:endParaRPr>
          </a:p>
          <a:p>
            <a:pPr marL="0" marR="0" indent="0" algn="just">
              <a:spcBef>
                <a:spcPts val="0"/>
              </a:spcBef>
              <a:spcAft>
                <a:spcPts val="0"/>
              </a:spcAft>
              <a:buNone/>
            </a:pPr>
            <a:endParaRPr lang="lt-LT" sz="1800" b="1" i="0" dirty="0">
              <a:solidFill>
                <a:srgbClr val="000000"/>
              </a:solidFill>
              <a:effectLst/>
              <a:latin typeface="Times New Roman" panose="02020603050405020304" pitchFamily="18" charset="0"/>
            </a:endParaRPr>
          </a:p>
          <a:p>
            <a:pPr marL="0" indent="0">
              <a:buNone/>
            </a:pPr>
            <a:endParaRPr lang="lt-LT" dirty="0"/>
          </a:p>
        </p:txBody>
      </p:sp>
      <p:sp>
        <p:nvSpPr>
          <p:cNvPr id="4" name="Skaidrės numerio vietos rezervavimo ženklas 3">
            <a:extLst>
              <a:ext uri="{FF2B5EF4-FFF2-40B4-BE49-F238E27FC236}">
                <a16:creationId xmlns:a16="http://schemas.microsoft.com/office/drawing/2014/main" id="{7B15BC85-9B59-498B-AB79-1B4B9B38565F}"/>
              </a:ext>
            </a:extLst>
          </p:cNvPr>
          <p:cNvSpPr>
            <a:spLocks noGrp="1"/>
          </p:cNvSpPr>
          <p:nvPr>
            <p:ph type="sldNum" sz="quarter" idx="12"/>
          </p:nvPr>
        </p:nvSpPr>
        <p:spPr/>
        <p:txBody>
          <a:bodyPr/>
          <a:lstStyle/>
          <a:p>
            <a:fld id="{5A139423-0966-44BB-B12F-C69128EAC6A0}" type="slidenum">
              <a:rPr lang="lt-LT" smtClean="0"/>
              <a:t>2</a:t>
            </a:fld>
            <a:endParaRPr lang="lt-LT"/>
          </a:p>
        </p:txBody>
      </p:sp>
    </p:spTree>
    <p:extLst>
      <p:ext uri="{BB962C8B-B14F-4D97-AF65-F5344CB8AC3E}">
        <p14:creationId xmlns:p14="http://schemas.microsoft.com/office/powerpoint/2010/main" val="389265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1">
            <a:extLst>
              <a:ext uri="{FF2B5EF4-FFF2-40B4-BE49-F238E27FC236}">
                <a16:creationId xmlns:a16="http://schemas.microsoft.com/office/drawing/2014/main" id="{BCF75200-83BD-4AF3-8CDE-6104D607E1FA}"/>
              </a:ext>
            </a:extLst>
          </p:cNvPr>
          <p:cNvSpPr>
            <a:spLocks noGrp="1"/>
          </p:cNvSpPr>
          <p:nvPr>
            <p:ph type="title"/>
          </p:nvPr>
        </p:nvSpPr>
        <p:spPr>
          <a:xfrm>
            <a:off x="838200" y="4899418"/>
            <a:ext cx="10515600" cy="332459"/>
          </a:xfrm>
        </p:spPr>
        <p:txBody>
          <a:bodyPr>
            <a:normAutofit/>
          </a:bodyPr>
          <a:lstStyle/>
          <a:p>
            <a:r>
              <a:rPr lang="lt-LT" sz="1400" b="1" dirty="0">
                <a:latin typeface="Times New Roman" panose="02020603050405020304" pitchFamily="18" charset="0"/>
                <a:cs typeface="Times New Roman" panose="02020603050405020304" pitchFamily="18" charset="0"/>
              </a:rPr>
              <a:t>11 pav. </a:t>
            </a:r>
            <a:r>
              <a:rPr lang="lt-LT" sz="1400" dirty="0">
                <a:latin typeface="Times New Roman" panose="02020603050405020304" pitchFamily="18" charset="0"/>
                <a:cs typeface="Times New Roman" panose="02020603050405020304" pitchFamily="18" charset="0"/>
              </a:rPr>
              <a:t>11-15 metų amžiaus berniukų dalis (proc.) pagal sėdėjimo ir siekimo testo įvertinimą</a:t>
            </a:r>
          </a:p>
        </p:txBody>
      </p:sp>
      <p:graphicFrame>
        <p:nvGraphicFramePr>
          <p:cNvPr id="4" name="Turinio vietos rezervavimo ženklas 3">
            <a:extLst>
              <a:ext uri="{FF2B5EF4-FFF2-40B4-BE49-F238E27FC236}">
                <a16:creationId xmlns:a16="http://schemas.microsoft.com/office/drawing/2014/main" id="{EF51D168-BED2-4949-983C-C76121F10503}"/>
              </a:ext>
            </a:extLst>
          </p:cNvPr>
          <p:cNvGraphicFramePr>
            <a:graphicFrameLocks noGrp="1"/>
          </p:cNvGraphicFramePr>
          <p:nvPr>
            <p:ph idx="1"/>
            <p:extLst>
              <p:ext uri="{D42A27DB-BD31-4B8C-83A1-F6EECF244321}">
                <p14:modId xmlns:p14="http://schemas.microsoft.com/office/powerpoint/2010/main" val="3342589652"/>
              </p:ext>
            </p:extLst>
          </p:nvPr>
        </p:nvGraphicFramePr>
        <p:xfrm>
          <a:off x="838200" y="44931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207B82A0-5F54-4392-BF6E-5102FA2954B6}"/>
              </a:ext>
            </a:extLst>
          </p:cNvPr>
          <p:cNvSpPr>
            <a:spLocks noGrp="1"/>
          </p:cNvSpPr>
          <p:nvPr>
            <p:ph type="sldNum" sz="quarter" idx="12"/>
          </p:nvPr>
        </p:nvSpPr>
        <p:spPr/>
        <p:txBody>
          <a:bodyPr/>
          <a:lstStyle/>
          <a:p>
            <a:fld id="{F480CD4E-7424-4D99-A108-665C9D0AD105}" type="slidenum">
              <a:rPr lang="lt-LT" smtClean="0"/>
              <a:t>20</a:t>
            </a:fld>
            <a:endParaRPr lang="lt-LT"/>
          </a:p>
        </p:txBody>
      </p:sp>
      <p:sp>
        <p:nvSpPr>
          <p:cNvPr id="5" name="Stačiakampis 4">
            <a:extLst>
              <a:ext uri="{FF2B5EF4-FFF2-40B4-BE49-F238E27FC236}">
                <a16:creationId xmlns:a16="http://schemas.microsoft.com/office/drawing/2014/main" id="{1B04EF01-18BF-4F82-8005-DF1D2AA296A8}"/>
              </a:ext>
            </a:extLst>
          </p:cNvPr>
          <p:cNvSpPr/>
          <p:nvPr/>
        </p:nvSpPr>
        <p:spPr>
          <a:xfrm>
            <a:off x="838200" y="5406059"/>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15 metų, kurie pateko į tobulėjimo zoną – 12 metų.</a:t>
            </a:r>
          </a:p>
        </p:txBody>
      </p:sp>
    </p:spTree>
    <p:extLst>
      <p:ext uri="{BB962C8B-B14F-4D97-AF65-F5344CB8AC3E}">
        <p14:creationId xmlns:p14="http://schemas.microsoft.com/office/powerpoint/2010/main" val="13772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1">
            <a:extLst>
              <a:ext uri="{FF2B5EF4-FFF2-40B4-BE49-F238E27FC236}">
                <a16:creationId xmlns:a16="http://schemas.microsoft.com/office/drawing/2014/main" id="{555BAF22-1B16-4068-9CFF-1A587AAD2754}"/>
              </a:ext>
            </a:extLst>
          </p:cNvPr>
          <p:cNvSpPr>
            <a:spLocks noGrp="1"/>
          </p:cNvSpPr>
          <p:nvPr>
            <p:ph type="title"/>
          </p:nvPr>
        </p:nvSpPr>
        <p:spPr>
          <a:xfrm>
            <a:off x="828773" y="4744089"/>
            <a:ext cx="10515600" cy="502141"/>
          </a:xfrm>
        </p:spPr>
        <p:txBody>
          <a:bodyPr>
            <a:normAutofit/>
          </a:bodyPr>
          <a:lstStyle/>
          <a:p>
            <a:r>
              <a:rPr lang="lt-LT" sz="1400" b="1" dirty="0">
                <a:latin typeface="Times New Roman" panose="02020603050405020304" pitchFamily="18" charset="0"/>
                <a:cs typeface="Times New Roman" panose="02020603050405020304" pitchFamily="18" charset="0"/>
              </a:rPr>
              <a:t>12 pav. </a:t>
            </a:r>
            <a:r>
              <a:rPr lang="lt-LT" sz="1400" dirty="0">
                <a:latin typeface="Times New Roman" panose="02020603050405020304" pitchFamily="18" charset="0"/>
                <a:cs typeface="Times New Roman" panose="02020603050405020304" pitchFamily="18" charset="0"/>
              </a:rPr>
              <a:t>11-15 metų amžiaus berniukų dalis (proc.) pagal šuolio iš vietos į tolį testo įvertinimą</a:t>
            </a:r>
          </a:p>
        </p:txBody>
      </p:sp>
      <p:graphicFrame>
        <p:nvGraphicFramePr>
          <p:cNvPr id="4" name="Turinio vietos rezervavimo ženklas 3">
            <a:extLst>
              <a:ext uri="{FF2B5EF4-FFF2-40B4-BE49-F238E27FC236}">
                <a16:creationId xmlns:a16="http://schemas.microsoft.com/office/drawing/2014/main" id="{60B7635E-7BAD-4E8B-9208-BCBB2A62FBE0}"/>
              </a:ext>
            </a:extLst>
          </p:cNvPr>
          <p:cNvGraphicFramePr>
            <a:graphicFrameLocks noGrp="1"/>
          </p:cNvGraphicFramePr>
          <p:nvPr>
            <p:ph idx="1"/>
            <p:extLst>
              <p:ext uri="{D42A27DB-BD31-4B8C-83A1-F6EECF244321}">
                <p14:modId xmlns:p14="http://schemas.microsoft.com/office/powerpoint/2010/main" val="2081729566"/>
              </p:ext>
            </p:extLst>
          </p:nvPr>
        </p:nvGraphicFramePr>
        <p:xfrm>
          <a:off x="838200" y="37389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20FFF060-7944-431E-BBF2-29ED41BCC1C9}"/>
              </a:ext>
            </a:extLst>
          </p:cNvPr>
          <p:cNvSpPr>
            <a:spLocks noGrp="1"/>
          </p:cNvSpPr>
          <p:nvPr>
            <p:ph type="sldNum" sz="quarter" idx="12"/>
          </p:nvPr>
        </p:nvSpPr>
        <p:spPr/>
        <p:txBody>
          <a:bodyPr/>
          <a:lstStyle/>
          <a:p>
            <a:fld id="{F480CD4E-7424-4D99-A108-665C9D0AD105}" type="slidenum">
              <a:rPr lang="lt-LT" smtClean="0"/>
              <a:t>21</a:t>
            </a:fld>
            <a:endParaRPr lang="lt-LT"/>
          </a:p>
        </p:txBody>
      </p:sp>
      <p:sp>
        <p:nvSpPr>
          <p:cNvPr id="5" name="Stačiakampis 4">
            <a:extLst>
              <a:ext uri="{FF2B5EF4-FFF2-40B4-BE49-F238E27FC236}">
                <a16:creationId xmlns:a16="http://schemas.microsoft.com/office/drawing/2014/main" id="{B81B3E61-645D-48C7-A613-1AF3F5C7898A}"/>
              </a:ext>
            </a:extLst>
          </p:cNvPr>
          <p:cNvSpPr/>
          <p:nvPr/>
        </p:nvSpPr>
        <p:spPr>
          <a:xfrm>
            <a:off x="838200" y="5237020"/>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11 metų, kurie pateko į tobulėjimo zoną 15 metų. ir kurie pateko į sveikatos rizikos zoną – 13 metų.</a:t>
            </a:r>
          </a:p>
        </p:txBody>
      </p:sp>
    </p:spTree>
    <p:extLst>
      <p:ext uri="{BB962C8B-B14F-4D97-AF65-F5344CB8AC3E}">
        <p14:creationId xmlns:p14="http://schemas.microsoft.com/office/powerpoint/2010/main" val="342875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94E69794-C9EC-4DAA-BA51-CB57349DCC8F}"/>
              </a:ext>
            </a:extLst>
          </p:cNvPr>
          <p:cNvSpPr>
            <a:spLocks noGrp="1"/>
          </p:cNvSpPr>
          <p:nvPr>
            <p:ph type="title"/>
          </p:nvPr>
        </p:nvSpPr>
        <p:spPr>
          <a:xfrm>
            <a:off x="819346" y="4800650"/>
            <a:ext cx="10515600" cy="313605"/>
          </a:xfrm>
        </p:spPr>
        <p:txBody>
          <a:bodyPr>
            <a:normAutofit/>
          </a:bodyPr>
          <a:lstStyle/>
          <a:p>
            <a:r>
              <a:rPr lang="lt-LT" sz="1400" b="1" dirty="0">
                <a:latin typeface="Times New Roman" panose="02020603050405020304" pitchFamily="18" charset="0"/>
                <a:cs typeface="Times New Roman" panose="02020603050405020304" pitchFamily="18" charset="0"/>
              </a:rPr>
              <a:t>13 pav. </a:t>
            </a:r>
            <a:r>
              <a:rPr lang="lt-LT" sz="1400" dirty="0">
                <a:latin typeface="Times New Roman" panose="02020603050405020304" pitchFamily="18" charset="0"/>
                <a:cs typeface="Times New Roman" panose="02020603050405020304" pitchFamily="18" charset="0"/>
              </a:rPr>
              <a:t>11-15 metų amžiaus berniukų dalis (proc.) pagal kybojimo sulenktomis rankomis testo įvertinimą</a:t>
            </a:r>
            <a:endParaRPr lang="lt-LT" sz="1400" dirty="0"/>
          </a:p>
        </p:txBody>
      </p:sp>
      <p:graphicFrame>
        <p:nvGraphicFramePr>
          <p:cNvPr id="4" name="Turinio vietos rezervavimo ženklas 3">
            <a:extLst>
              <a:ext uri="{FF2B5EF4-FFF2-40B4-BE49-F238E27FC236}">
                <a16:creationId xmlns:a16="http://schemas.microsoft.com/office/drawing/2014/main" id="{8B5E4136-8AC1-463C-8A05-C5079ECF763E}"/>
              </a:ext>
            </a:extLst>
          </p:cNvPr>
          <p:cNvGraphicFramePr>
            <a:graphicFrameLocks noGrp="1"/>
          </p:cNvGraphicFramePr>
          <p:nvPr>
            <p:ph idx="1"/>
            <p:extLst>
              <p:ext uri="{D42A27DB-BD31-4B8C-83A1-F6EECF244321}">
                <p14:modId xmlns:p14="http://schemas.microsoft.com/office/powerpoint/2010/main" val="1145291059"/>
              </p:ext>
            </p:extLst>
          </p:nvPr>
        </p:nvGraphicFramePr>
        <p:xfrm>
          <a:off x="838200" y="2931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4DCE4E81-EBE3-4487-9ED5-BE1BA5556701}"/>
              </a:ext>
            </a:extLst>
          </p:cNvPr>
          <p:cNvSpPr>
            <a:spLocks noGrp="1"/>
          </p:cNvSpPr>
          <p:nvPr>
            <p:ph type="sldNum" sz="quarter" idx="12"/>
          </p:nvPr>
        </p:nvSpPr>
        <p:spPr/>
        <p:txBody>
          <a:bodyPr/>
          <a:lstStyle/>
          <a:p>
            <a:fld id="{F480CD4E-7424-4D99-A108-665C9D0AD105}" type="slidenum">
              <a:rPr lang="lt-LT" smtClean="0"/>
              <a:t>22</a:t>
            </a:fld>
            <a:endParaRPr lang="lt-LT"/>
          </a:p>
        </p:txBody>
      </p:sp>
      <p:sp>
        <p:nvSpPr>
          <p:cNvPr id="6" name="Stačiakampis 5">
            <a:extLst>
              <a:ext uri="{FF2B5EF4-FFF2-40B4-BE49-F238E27FC236}">
                <a16:creationId xmlns:a16="http://schemas.microsoft.com/office/drawing/2014/main" id="{7DEB6B3C-5108-4039-9183-EA2059EE63DD}"/>
              </a:ext>
            </a:extLst>
          </p:cNvPr>
          <p:cNvSpPr/>
          <p:nvPr/>
        </p:nvSpPr>
        <p:spPr>
          <a:xfrm>
            <a:off x="819346" y="5253646"/>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14 metų, kurie pateko į tobulėjimo zoną – 15 metų ir kurie pateko į sveikatos rizikos zoną – 12 metų.</a:t>
            </a:r>
          </a:p>
        </p:txBody>
      </p:sp>
    </p:spTree>
    <p:extLst>
      <p:ext uri="{BB962C8B-B14F-4D97-AF65-F5344CB8AC3E}">
        <p14:creationId xmlns:p14="http://schemas.microsoft.com/office/powerpoint/2010/main" val="1753522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C5645D59-ADFD-4B63-9235-281F01A666AF}"/>
              </a:ext>
            </a:extLst>
          </p:cNvPr>
          <p:cNvSpPr>
            <a:spLocks noGrp="1"/>
          </p:cNvSpPr>
          <p:nvPr>
            <p:ph type="title"/>
          </p:nvPr>
        </p:nvSpPr>
        <p:spPr>
          <a:xfrm>
            <a:off x="819346" y="4800650"/>
            <a:ext cx="10515600" cy="313605"/>
          </a:xfrm>
        </p:spPr>
        <p:txBody>
          <a:bodyPr>
            <a:normAutofit/>
          </a:bodyPr>
          <a:lstStyle/>
          <a:p>
            <a:r>
              <a:rPr lang="lt-LT" sz="1400" b="1" dirty="0">
                <a:latin typeface="Times New Roman" panose="02020603050405020304" pitchFamily="18" charset="0"/>
                <a:cs typeface="Times New Roman" panose="02020603050405020304" pitchFamily="18" charset="0"/>
              </a:rPr>
              <a:t>14 pav. </a:t>
            </a:r>
            <a:r>
              <a:rPr lang="lt-LT" sz="1400" dirty="0">
                <a:latin typeface="Times New Roman" panose="02020603050405020304" pitchFamily="18" charset="0"/>
                <a:cs typeface="Times New Roman" panose="02020603050405020304" pitchFamily="18" charset="0"/>
              </a:rPr>
              <a:t>11-15 metų amžiaus berniukų dalis (proc.) pagal bėgimo šaudykle 10 × 5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63201433-D027-422C-AAF5-59BBFA5D0BA1}"/>
              </a:ext>
            </a:extLst>
          </p:cNvPr>
          <p:cNvGraphicFramePr>
            <a:graphicFrameLocks noGrp="1"/>
          </p:cNvGraphicFramePr>
          <p:nvPr>
            <p:ph idx="1"/>
            <p:extLst>
              <p:ext uri="{D42A27DB-BD31-4B8C-83A1-F6EECF244321}">
                <p14:modId xmlns:p14="http://schemas.microsoft.com/office/powerpoint/2010/main" val="587757836"/>
              </p:ext>
            </p:extLst>
          </p:nvPr>
        </p:nvGraphicFramePr>
        <p:xfrm>
          <a:off x="838200" y="3524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3390D37F-CD43-4E28-8762-970B4D908685}"/>
              </a:ext>
            </a:extLst>
          </p:cNvPr>
          <p:cNvSpPr>
            <a:spLocks noGrp="1"/>
          </p:cNvSpPr>
          <p:nvPr>
            <p:ph type="sldNum" sz="quarter" idx="12"/>
          </p:nvPr>
        </p:nvSpPr>
        <p:spPr/>
        <p:txBody>
          <a:bodyPr/>
          <a:lstStyle/>
          <a:p>
            <a:fld id="{F480CD4E-7424-4D99-A108-665C9D0AD105}" type="slidenum">
              <a:rPr lang="lt-LT" smtClean="0"/>
              <a:t>23</a:t>
            </a:fld>
            <a:endParaRPr lang="lt-LT"/>
          </a:p>
        </p:txBody>
      </p:sp>
      <p:sp>
        <p:nvSpPr>
          <p:cNvPr id="6" name="Stačiakampis 5">
            <a:extLst>
              <a:ext uri="{FF2B5EF4-FFF2-40B4-BE49-F238E27FC236}">
                <a16:creationId xmlns:a16="http://schemas.microsoft.com/office/drawing/2014/main" id="{C3145B72-0F35-4F00-B3DC-3AAE23E22938}"/>
              </a:ext>
            </a:extLst>
          </p:cNvPr>
          <p:cNvSpPr/>
          <p:nvPr/>
        </p:nvSpPr>
        <p:spPr>
          <a:xfrm>
            <a:off x="819346" y="5253646"/>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13 metų, kurie pateko į tobulėjimo zoną – 15 metų ir kurie pateko į sveikatos rizikos zoną – 11 metų.</a:t>
            </a:r>
          </a:p>
        </p:txBody>
      </p:sp>
    </p:spTree>
    <p:extLst>
      <p:ext uri="{BB962C8B-B14F-4D97-AF65-F5344CB8AC3E}">
        <p14:creationId xmlns:p14="http://schemas.microsoft.com/office/powerpoint/2010/main" val="212080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3E6FD62A-003D-47EC-8536-F71AF75D8991}"/>
              </a:ext>
            </a:extLst>
          </p:cNvPr>
          <p:cNvSpPr>
            <a:spLocks noGrp="1"/>
          </p:cNvSpPr>
          <p:nvPr>
            <p:ph type="title"/>
          </p:nvPr>
        </p:nvSpPr>
        <p:spPr>
          <a:xfrm>
            <a:off x="838200" y="4710852"/>
            <a:ext cx="10515600" cy="389019"/>
          </a:xfrm>
        </p:spPr>
        <p:txBody>
          <a:bodyPr>
            <a:normAutofit/>
          </a:bodyPr>
          <a:lstStyle/>
          <a:p>
            <a:r>
              <a:rPr lang="lt-LT" sz="1400" b="1" dirty="0">
                <a:latin typeface="Times New Roman" panose="02020603050405020304" pitchFamily="18" charset="0"/>
                <a:cs typeface="Times New Roman" panose="02020603050405020304" pitchFamily="18" charset="0"/>
              </a:rPr>
              <a:t>15 pav. </a:t>
            </a:r>
            <a:r>
              <a:rPr lang="lt-LT" sz="1400" dirty="0">
                <a:latin typeface="Times New Roman" panose="02020603050405020304" pitchFamily="18" charset="0"/>
                <a:cs typeface="Times New Roman" panose="02020603050405020304" pitchFamily="18" charset="0"/>
              </a:rPr>
              <a:t>11-15 metų amžiaus berniukų dalis (proc.) pagal bėgimo šaudykle 20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76B8C4C7-4CA9-4FB5-965D-1E679E42D021}"/>
              </a:ext>
            </a:extLst>
          </p:cNvPr>
          <p:cNvGraphicFramePr>
            <a:graphicFrameLocks noGrp="1"/>
          </p:cNvGraphicFramePr>
          <p:nvPr>
            <p:ph idx="1"/>
            <p:extLst>
              <p:ext uri="{D42A27DB-BD31-4B8C-83A1-F6EECF244321}">
                <p14:modId xmlns:p14="http://schemas.microsoft.com/office/powerpoint/2010/main" val="3407315386"/>
              </p:ext>
            </p:extLst>
          </p:nvPr>
        </p:nvGraphicFramePr>
        <p:xfrm>
          <a:off x="838200" y="335492"/>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B034CBF2-2F94-4AC8-B62F-1B84C7913E0E}"/>
              </a:ext>
            </a:extLst>
          </p:cNvPr>
          <p:cNvSpPr>
            <a:spLocks noGrp="1"/>
          </p:cNvSpPr>
          <p:nvPr>
            <p:ph type="sldNum" sz="quarter" idx="12"/>
          </p:nvPr>
        </p:nvSpPr>
        <p:spPr/>
        <p:txBody>
          <a:bodyPr/>
          <a:lstStyle/>
          <a:p>
            <a:fld id="{F480CD4E-7424-4D99-A108-665C9D0AD105}" type="slidenum">
              <a:rPr lang="lt-LT" smtClean="0"/>
              <a:t>24</a:t>
            </a:fld>
            <a:endParaRPr lang="lt-LT"/>
          </a:p>
        </p:txBody>
      </p:sp>
      <p:sp>
        <p:nvSpPr>
          <p:cNvPr id="6" name="Stačiakampis 5">
            <a:extLst>
              <a:ext uri="{FF2B5EF4-FFF2-40B4-BE49-F238E27FC236}">
                <a16:creationId xmlns:a16="http://schemas.microsoft.com/office/drawing/2014/main" id="{CF701BAF-A79A-426F-9AA2-466C9A85D7C6}"/>
              </a:ext>
            </a:extLst>
          </p:cNvPr>
          <p:cNvSpPr/>
          <p:nvPr/>
        </p:nvSpPr>
        <p:spPr>
          <a:xfrm>
            <a:off x="838200" y="5289762"/>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15 metų, kurie pateko į tobulėjimo zoną – 12 metų ir kurie pateko į sveikatos rizikos zoną – 13 metų.</a:t>
            </a:r>
          </a:p>
        </p:txBody>
      </p:sp>
    </p:spTree>
    <p:extLst>
      <p:ext uri="{BB962C8B-B14F-4D97-AF65-F5344CB8AC3E}">
        <p14:creationId xmlns:p14="http://schemas.microsoft.com/office/powerpoint/2010/main" val="34422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3562D403-80C5-4127-85E9-6F5F15CF421C}"/>
              </a:ext>
            </a:extLst>
          </p:cNvPr>
          <p:cNvSpPr>
            <a:spLocks noGrp="1"/>
          </p:cNvSpPr>
          <p:nvPr>
            <p:ph type="title"/>
          </p:nvPr>
        </p:nvSpPr>
        <p:spPr>
          <a:xfrm>
            <a:off x="863138" y="4668189"/>
            <a:ext cx="10515600" cy="407959"/>
          </a:xfrm>
        </p:spPr>
        <p:txBody>
          <a:bodyPr>
            <a:normAutofit/>
          </a:bodyPr>
          <a:lstStyle/>
          <a:p>
            <a:r>
              <a:rPr lang="lt-LT" sz="1400" b="1" dirty="0">
                <a:latin typeface="Times New Roman" panose="02020603050405020304" pitchFamily="18" charset="0"/>
                <a:cs typeface="Times New Roman" panose="02020603050405020304" pitchFamily="18" charset="0"/>
              </a:rPr>
              <a:t>16 pav. </a:t>
            </a:r>
            <a:r>
              <a:rPr lang="lt-LT" sz="1400" dirty="0">
                <a:latin typeface="Times New Roman" panose="02020603050405020304" pitchFamily="18" charset="0"/>
                <a:cs typeface="Times New Roman" panose="02020603050405020304" pitchFamily="18" charset="0"/>
              </a:rPr>
              <a:t>11-15 metų amžiaus mergaičių dalis (proc.) pagal ,,flamingo“ testo įvertinimą</a:t>
            </a:r>
          </a:p>
        </p:txBody>
      </p:sp>
      <p:graphicFrame>
        <p:nvGraphicFramePr>
          <p:cNvPr id="4" name="Turinio vietos rezervavimo ženklas 3">
            <a:extLst>
              <a:ext uri="{FF2B5EF4-FFF2-40B4-BE49-F238E27FC236}">
                <a16:creationId xmlns:a16="http://schemas.microsoft.com/office/drawing/2014/main" id="{929FE07F-4566-4B66-A241-A9389F900229}"/>
              </a:ext>
            </a:extLst>
          </p:cNvPr>
          <p:cNvGraphicFramePr>
            <a:graphicFrameLocks noGrp="1"/>
          </p:cNvGraphicFramePr>
          <p:nvPr>
            <p:ph idx="1"/>
            <p:extLst>
              <p:ext uri="{D42A27DB-BD31-4B8C-83A1-F6EECF244321}">
                <p14:modId xmlns:p14="http://schemas.microsoft.com/office/powerpoint/2010/main" val="947815523"/>
              </p:ext>
            </p:extLst>
          </p:nvPr>
        </p:nvGraphicFramePr>
        <p:xfrm>
          <a:off x="838200" y="293159"/>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4AAFA3C9-EB8D-49D1-8BEC-61AFB0CEE400}"/>
              </a:ext>
            </a:extLst>
          </p:cNvPr>
          <p:cNvSpPr>
            <a:spLocks noGrp="1"/>
          </p:cNvSpPr>
          <p:nvPr>
            <p:ph type="sldNum" sz="quarter" idx="12"/>
          </p:nvPr>
        </p:nvSpPr>
        <p:spPr/>
        <p:txBody>
          <a:bodyPr/>
          <a:lstStyle/>
          <a:p>
            <a:fld id="{F480CD4E-7424-4D99-A108-665C9D0AD105}" type="slidenum">
              <a:rPr lang="lt-LT" smtClean="0"/>
              <a:t>25</a:t>
            </a:fld>
            <a:endParaRPr lang="lt-LT"/>
          </a:p>
        </p:txBody>
      </p:sp>
      <p:sp>
        <p:nvSpPr>
          <p:cNvPr id="6" name="TextBox 5">
            <a:extLst>
              <a:ext uri="{FF2B5EF4-FFF2-40B4-BE49-F238E27FC236}">
                <a16:creationId xmlns:a16="http://schemas.microsoft.com/office/drawing/2014/main" id="{51E3BC2C-D9DF-46BB-9CB8-5023419DFD40}"/>
              </a:ext>
            </a:extLst>
          </p:cNvPr>
          <p:cNvSpPr txBox="1"/>
          <p:nvPr/>
        </p:nvSpPr>
        <p:spPr>
          <a:xfrm>
            <a:off x="863138" y="5203767"/>
            <a:ext cx="10699866" cy="584775"/>
          </a:xfrm>
          <a:prstGeom prst="rect">
            <a:avLst/>
          </a:prstGeom>
          <a:noFill/>
        </p:spPr>
        <p:txBody>
          <a:bodyPr wrap="square" rtlCol="0">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13-15 metų, kurios pateko į tobulėjimo zoną – 11 metų.</a:t>
            </a:r>
          </a:p>
        </p:txBody>
      </p:sp>
    </p:spTree>
    <p:extLst>
      <p:ext uri="{BB962C8B-B14F-4D97-AF65-F5344CB8AC3E}">
        <p14:creationId xmlns:p14="http://schemas.microsoft.com/office/powerpoint/2010/main" val="297006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vadinimas 1">
            <a:extLst>
              <a:ext uri="{FF2B5EF4-FFF2-40B4-BE49-F238E27FC236}">
                <a16:creationId xmlns:a16="http://schemas.microsoft.com/office/drawing/2014/main" id="{A0343F74-B81D-4C31-8F9A-6C9E19E65719}"/>
              </a:ext>
            </a:extLst>
          </p:cNvPr>
          <p:cNvSpPr>
            <a:spLocks noGrp="1"/>
          </p:cNvSpPr>
          <p:nvPr>
            <p:ph type="title"/>
          </p:nvPr>
        </p:nvSpPr>
        <p:spPr>
          <a:xfrm>
            <a:off x="838200" y="4684192"/>
            <a:ext cx="10515600" cy="366394"/>
          </a:xfrm>
        </p:spPr>
        <p:txBody>
          <a:bodyPr>
            <a:normAutofit/>
          </a:bodyPr>
          <a:lstStyle/>
          <a:p>
            <a:r>
              <a:rPr lang="lt-LT" sz="1400" b="1" dirty="0">
                <a:latin typeface="Times New Roman" panose="02020603050405020304" pitchFamily="18" charset="0"/>
                <a:cs typeface="Times New Roman" panose="02020603050405020304" pitchFamily="18" charset="0"/>
              </a:rPr>
              <a:t>17 pav. </a:t>
            </a:r>
            <a:r>
              <a:rPr lang="lt-LT" sz="1400" dirty="0">
                <a:latin typeface="Times New Roman" panose="02020603050405020304" pitchFamily="18" charset="0"/>
                <a:cs typeface="Times New Roman" panose="02020603050405020304" pitchFamily="18" charset="0"/>
              </a:rPr>
              <a:t>11-15 metų amžiaus mergaičių dalis (proc.) pagal sėdėjimo ir siekimo testo įvertinimą</a:t>
            </a:r>
          </a:p>
        </p:txBody>
      </p:sp>
      <p:graphicFrame>
        <p:nvGraphicFramePr>
          <p:cNvPr id="9" name="Turinio vietos rezervavimo ženklas 8">
            <a:extLst>
              <a:ext uri="{FF2B5EF4-FFF2-40B4-BE49-F238E27FC236}">
                <a16:creationId xmlns:a16="http://schemas.microsoft.com/office/drawing/2014/main" id="{BD04A058-7A36-4FD1-B6F8-7E3442A93C32}"/>
              </a:ext>
            </a:extLst>
          </p:cNvPr>
          <p:cNvGraphicFramePr>
            <a:graphicFrameLocks noGrp="1"/>
          </p:cNvGraphicFramePr>
          <p:nvPr>
            <p:ph idx="1"/>
            <p:extLst>
              <p:ext uri="{D42A27DB-BD31-4B8C-83A1-F6EECF244321}">
                <p14:modId xmlns:p14="http://schemas.microsoft.com/office/powerpoint/2010/main" val="12204898"/>
              </p:ext>
            </p:extLst>
          </p:nvPr>
        </p:nvGraphicFramePr>
        <p:xfrm>
          <a:off x="838200" y="2931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1196D67E-DA5F-4B70-BA92-FE884AC0B8DA}"/>
              </a:ext>
            </a:extLst>
          </p:cNvPr>
          <p:cNvSpPr>
            <a:spLocks noGrp="1"/>
          </p:cNvSpPr>
          <p:nvPr>
            <p:ph type="sldNum" sz="quarter" idx="12"/>
          </p:nvPr>
        </p:nvSpPr>
        <p:spPr/>
        <p:txBody>
          <a:bodyPr/>
          <a:lstStyle/>
          <a:p>
            <a:fld id="{F480CD4E-7424-4D99-A108-665C9D0AD105}" type="slidenum">
              <a:rPr lang="lt-LT" smtClean="0"/>
              <a:t>26</a:t>
            </a:fld>
            <a:endParaRPr lang="lt-LT"/>
          </a:p>
        </p:txBody>
      </p:sp>
      <p:sp>
        <p:nvSpPr>
          <p:cNvPr id="11" name="Stačiakampis 10">
            <a:extLst>
              <a:ext uri="{FF2B5EF4-FFF2-40B4-BE49-F238E27FC236}">
                <a16:creationId xmlns:a16="http://schemas.microsoft.com/office/drawing/2014/main" id="{12BE27EC-7BFB-481F-B9AB-4E431742450D}"/>
              </a:ext>
            </a:extLst>
          </p:cNvPr>
          <p:cNvSpPr/>
          <p:nvPr/>
        </p:nvSpPr>
        <p:spPr>
          <a:xfrm>
            <a:off x="838200" y="5219149"/>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15 metų, kurios pateko į tobulėjimo zoną – 13 metų.</a:t>
            </a:r>
          </a:p>
        </p:txBody>
      </p:sp>
    </p:spTree>
    <p:extLst>
      <p:ext uri="{BB962C8B-B14F-4D97-AF65-F5344CB8AC3E}">
        <p14:creationId xmlns:p14="http://schemas.microsoft.com/office/powerpoint/2010/main" val="377262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D5E107E0-CBB1-48DD-B7FF-C157931FA17E}"/>
              </a:ext>
            </a:extLst>
          </p:cNvPr>
          <p:cNvSpPr>
            <a:spLocks noGrp="1"/>
          </p:cNvSpPr>
          <p:nvPr>
            <p:ph type="title"/>
          </p:nvPr>
        </p:nvSpPr>
        <p:spPr>
          <a:xfrm>
            <a:off x="896388" y="4782967"/>
            <a:ext cx="10515600" cy="374708"/>
          </a:xfrm>
        </p:spPr>
        <p:txBody>
          <a:bodyPr>
            <a:normAutofit/>
          </a:bodyPr>
          <a:lstStyle/>
          <a:p>
            <a:r>
              <a:rPr lang="lt-LT" sz="1400" b="1" dirty="0">
                <a:latin typeface="Times New Roman" panose="02020603050405020304" pitchFamily="18" charset="0"/>
                <a:cs typeface="Times New Roman" panose="02020603050405020304" pitchFamily="18" charset="0"/>
              </a:rPr>
              <a:t>18 pav. </a:t>
            </a:r>
            <a:r>
              <a:rPr lang="lt-LT" sz="1400" dirty="0">
                <a:latin typeface="Times New Roman" panose="02020603050405020304" pitchFamily="18" charset="0"/>
                <a:cs typeface="Times New Roman" panose="02020603050405020304" pitchFamily="18" charset="0"/>
              </a:rPr>
              <a:t>11-15 metų amžiaus mergaičių dalis (proc.) pagal šuolio iš vietos į tolį testo įvertinimą</a:t>
            </a:r>
          </a:p>
        </p:txBody>
      </p:sp>
      <p:graphicFrame>
        <p:nvGraphicFramePr>
          <p:cNvPr id="4" name="Turinio vietos rezervavimo ženklas 3">
            <a:extLst>
              <a:ext uri="{FF2B5EF4-FFF2-40B4-BE49-F238E27FC236}">
                <a16:creationId xmlns:a16="http://schemas.microsoft.com/office/drawing/2014/main" id="{D1297A86-3CE3-4F18-BAF7-2A1AA543F702}"/>
              </a:ext>
            </a:extLst>
          </p:cNvPr>
          <p:cNvGraphicFramePr>
            <a:graphicFrameLocks noGrp="1"/>
          </p:cNvGraphicFramePr>
          <p:nvPr>
            <p:ph idx="1"/>
            <p:extLst>
              <p:ext uri="{D42A27DB-BD31-4B8C-83A1-F6EECF244321}">
                <p14:modId xmlns:p14="http://schemas.microsoft.com/office/powerpoint/2010/main" val="3317822853"/>
              </p:ext>
            </p:extLst>
          </p:nvPr>
        </p:nvGraphicFramePr>
        <p:xfrm>
          <a:off x="838200" y="36089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FED81037-A75C-4322-8DDF-2EA44EE22C79}"/>
              </a:ext>
            </a:extLst>
          </p:cNvPr>
          <p:cNvSpPr>
            <a:spLocks noGrp="1"/>
          </p:cNvSpPr>
          <p:nvPr>
            <p:ph type="sldNum" sz="quarter" idx="12"/>
          </p:nvPr>
        </p:nvSpPr>
        <p:spPr/>
        <p:txBody>
          <a:bodyPr/>
          <a:lstStyle/>
          <a:p>
            <a:fld id="{F480CD4E-7424-4D99-A108-665C9D0AD105}" type="slidenum">
              <a:rPr lang="lt-LT" smtClean="0"/>
              <a:t>27</a:t>
            </a:fld>
            <a:endParaRPr lang="lt-LT"/>
          </a:p>
        </p:txBody>
      </p:sp>
      <p:sp>
        <p:nvSpPr>
          <p:cNvPr id="6" name="Stačiakampis 5">
            <a:extLst>
              <a:ext uri="{FF2B5EF4-FFF2-40B4-BE49-F238E27FC236}">
                <a16:creationId xmlns:a16="http://schemas.microsoft.com/office/drawing/2014/main" id="{35912DAC-59A3-458A-B543-42069B4F5E75}"/>
              </a:ext>
            </a:extLst>
          </p:cNvPr>
          <p:cNvSpPr/>
          <p:nvPr/>
        </p:nvSpPr>
        <p:spPr>
          <a:xfrm>
            <a:off x="896388" y="5274053"/>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11 metų, kurios pateko į tobulėjimo zoną – 15 metų ir kurios pateko į sveikatos rizikos zoną – 12 metų.</a:t>
            </a:r>
          </a:p>
        </p:txBody>
      </p:sp>
    </p:spTree>
    <p:extLst>
      <p:ext uri="{BB962C8B-B14F-4D97-AF65-F5344CB8AC3E}">
        <p14:creationId xmlns:p14="http://schemas.microsoft.com/office/powerpoint/2010/main" val="339810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1FA9A817-4735-4F77-A2BB-8B0C90988B55}"/>
              </a:ext>
            </a:extLst>
          </p:cNvPr>
          <p:cNvSpPr>
            <a:spLocks noGrp="1"/>
          </p:cNvSpPr>
          <p:nvPr>
            <p:ph type="title"/>
          </p:nvPr>
        </p:nvSpPr>
        <p:spPr>
          <a:xfrm>
            <a:off x="871451" y="4911470"/>
            <a:ext cx="10515600" cy="308206"/>
          </a:xfrm>
        </p:spPr>
        <p:txBody>
          <a:bodyPr>
            <a:normAutofit/>
          </a:bodyPr>
          <a:lstStyle/>
          <a:p>
            <a:r>
              <a:rPr lang="lt-LT" sz="1400" b="1" dirty="0">
                <a:latin typeface="Times New Roman" panose="02020603050405020304" pitchFamily="18" charset="0"/>
                <a:cs typeface="Times New Roman" panose="02020603050405020304" pitchFamily="18" charset="0"/>
              </a:rPr>
              <a:t>19 pav. </a:t>
            </a:r>
            <a:r>
              <a:rPr lang="lt-LT" sz="1400" dirty="0">
                <a:latin typeface="Times New Roman" panose="02020603050405020304" pitchFamily="18" charset="0"/>
                <a:cs typeface="Times New Roman" panose="02020603050405020304" pitchFamily="18" charset="0"/>
              </a:rPr>
              <a:t>11-15 metų amžiaus mergaičių dalis (proc.) pagal kybojimo sulenktomis rankomis testo įvertinimą</a:t>
            </a:r>
            <a:endParaRPr lang="lt-LT" sz="1400" dirty="0"/>
          </a:p>
        </p:txBody>
      </p:sp>
      <p:graphicFrame>
        <p:nvGraphicFramePr>
          <p:cNvPr id="4" name="Turinio vietos rezervavimo ženklas 3">
            <a:extLst>
              <a:ext uri="{FF2B5EF4-FFF2-40B4-BE49-F238E27FC236}">
                <a16:creationId xmlns:a16="http://schemas.microsoft.com/office/drawing/2014/main" id="{EF323C66-759F-474F-85D5-17DDBF103865}"/>
              </a:ext>
            </a:extLst>
          </p:cNvPr>
          <p:cNvGraphicFramePr>
            <a:graphicFrameLocks noGrp="1"/>
          </p:cNvGraphicFramePr>
          <p:nvPr>
            <p:ph idx="1"/>
            <p:extLst>
              <p:ext uri="{D42A27DB-BD31-4B8C-83A1-F6EECF244321}">
                <p14:modId xmlns:p14="http://schemas.microsoft.com/office/powerpoint/2010/main" val="1015299565"/>
              </p:ext>
            </p:extLst>
          </p:nvPr>
        </p:nvGraphicFramePr>
        <p:xfrm>
          <a:off x="838200" y="31855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0D81E321-4173-4E68-AB97-A8AA6C218DCD}"/>
              </a:ext>
            </a:extLst>
          </p:cNvPr>
          <p:cNvSpPr>
            <a:spLocks noGrp="1"/>
          </p:cNvSpPr>
          <p:nvPr>
            <p:ph type="sldNum" sz="quarter" idx="12"/>
          </p:nvPr>
        </p:nvSpPr>
        <p:spPr/>
        <p:txBody>
          <a:bodyPr/>
          <a:lstStyle/>
          <a:p>
            <a:fld id="{F480CD4E-7424-4D99-A108-665C9D0AD105}" type="slidenum">
              <a:rPr lang="lt-LT" smtClean="0"/>
              <a:t>28</a:t>
            </a:fld>
            <a:endParaRPr lang="lt-LT"/>
          </a:p>
        </p:txBody>
      </p:sp>
      <p:sp>
        <p:nvSpPr>
          <p:cNvPr id="7" name="Stačiakampis 6">
            <a:extLst>
              <a:ext uri="{FF2B5EF4-FFF2-40B4-BE49-F238E27FC236}">
                <a16:creationId xmlns:a16="http://schemas.microsoft.com/office/drawing/2014/main" id="{FD08F427-9700-49D3-B763-5819380FD96F}"/>
              </a:ext>
            </a:extLst>
          </p:cNvPr>
          <p:cNvSpPr/>
          <p:nvPr/>
        </p:nvSpPr>
        <p:spPr>
          <a:xfrm>
            <a:off x="871451" y="5431593"/>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11 metų, kurios pateko į tobulėjimo zoną – 15 metų ir kurios pateko į sveikatos rizikos zoną – 14 metų.</a:t>
            </a:r>
          </a:p>
        </p:txBody>
      </p:sp>
    </p:spTree>
    <p:extLst>
      <p:ext uri="{BB962C8B-B14F-4D97-AF65-F5344CB8AC3E}">
        <p14:creationId xmlns:p14="http://schemas.microsoft.com/office/powerpoint/2010/main" val="3961501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E1156343-ECFB-4764-8109-07030CE8C48A}"/>
              </a:ext>
            </a:extLst>
          </p:cNvPr>
          <p:cNvSpPr>
            <a:spLocks noGrp="1"/>
          </p:cNvSpPr>
          <p:nvPr>
            <p:ph type="title"/>
          </p:nvPr>
        </p:nvSpPr>
        <p:spPr>
          <a:xfrm>
            <a:off x="871451" y="4911470"/>
            <a:ext cx="10515600" cy="308206"/>
          </a:xfrm>
        </p:spPr>
        <p:txBody>
          <a:bodyPr>
            <a:normAutofit/>
          </a:bodyPr>
          <a:lstStyle/>
          <a:p>
            <a:r>
              <a:rPr lang="lt-LT" sz="1400" b="1" dirty="0">
                <a:latin typeface="Times New Roman" panose="02020603050405020304" pitchFamily="18" charset="0"/>
                <a:cs typeface="Times New Roman" panose="02020603050405020304" pitchFamily="18" charset="0"/>
              </a:rPr>
              <a:t>20 pav. </a:t>
            </a:r>
            <a:r>
              <a:rPr lang="lt-LT" sz="1400" dirty="0">
                <a:latin typeface="Times New Roman" panose="02020603050405020304" pitchFamily="18" charset="0"/>
                <a:cs typeface="Times New Roman" panose="02020603050405020304" pitchFamily="18" charset="0"/>
              </a:rPr>
              <a:t>11-15 metų amžiaus mergaičių dalis (proc.) pagal bėgimo šaudykle 10 × 5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44D61E53-6F8C-4622-AEFF-FB4EB24B6341}"/>
              </a:ext>
            </a:extLst>
          </p:cNvPr>
          <p:cNvGraphicFramePr>
            <a:graphicFrameLocks noGrp="1"/>
          </p:cNvGraphicFramePr>
          <p:nvPr>
            <p:ph idx="1"/>
            <p:extLst>
              <p:ext uri="{D42A27DB-BD31-4B8C-83A1-F6EECF244321}">
                <p14:modId xmlns:p14="http://schemas.microsoft.com/office/powerpoint/2010/main" val="2456610097"/>
              </p:ext>
            </p:extLst>
          </p:nvPr>
        </p:nvGraphicFramePr>
        <p:xfrm>
          <a:off x="838200" y="428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7D0FB236-21BE-470A-887F-0F6E29AE3CEF}"/>
              </a:ext>
            </a:extLst>
          </p:cNvPr>
          <p:cNvSpPr>
            <a:spLocks noGrp="1"/>
          </p:cNvSpPr>
          <p:nvPr>
            <p:ph type="sldNum" sz="quarter" idx="12"/>
          </p:nvPr>
        </p:nvSpPr>
        <p:spPr/>
        <p:txBody>
          <a:bodyPr/>
          <a:lstStyle/>
          <a:p>
            <a:fld id="{F480CD4E-7424-4D99-A108-665C9D0AD105}" type="slidenum">
              <a:rPr lang="lt-LT" smtClean="0"/>
              <a:t>29</a:t>
            </a:fld>
            <a:endParaRPr lang="lt-LT"/>
          </a:p>
        </p:txBody>
      </p:sp>
      <p:sp>
        <p:nvSpPr>
          <p:cNvPr id="7" name="Stačiakampis 6">
            <a:extLst>
              <a:ext uri="{FF2B5EF4-FFF2-40B4-BE49-F238E27FC236}">
                <a16:creationId xmlns:a16="http://schemas.microsoft.com/office/drawing/2014/main" id="{4E6635D1-5A65-4011-B1B7-7B04C5AD8094}"/>
              </a:ext>
            </a:extLst>
          </p:cNvPr>
          <p:cNvSpPr/>
          <p:nvPr/>
        </p:nvSpPr>
        <p:spPr>
          <a:xfrm>
            <a:off x="871451" y="5431593"/>
            <a:ext cx="10515600" cy="584775"/>
          </a:xfrm>
          <a:prstGeom prst="rect">
            <a:avLst/>
          </a:prstGeom>
        </p:spPr>
        <p:txBody>
          <a:bodyPr wrap="square">
            <a:spAutoFit/>
          </a:bodyPr>
          <a:lstStyle/>
          <a:p>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12 metų, kurios pateko į tobulėjimo zoną – 15 metų ir kurios pateko į sveikatos rizikos zoną – 14 metų.</a:t>
            </a:r>
          </a:p>
        </p:txBody>
      </p:sp>
    </p:spTree>
    <p:extLst>
      <p:ext uri="{BB962C8B-B14F-4D97-AF65-F5344CB8AC3E}">
        <p14:creationId xmlns:p14="http://schemas.microsoft.com/office/powerpoint/2010/main" val="314957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2B6C8E-218F-4D4A-B0B5-2D38AB42C603}"/>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Bendrosios nuostatos (2)</a:t>
            </a:r>
          </a:p>
        </p:txBody>
      </p:sp>
      <p:sp>
        <p:nvSpPr>
          <p:cNvPr id="3" name="Turinio vietos rezervavimo ženklas 2">
            <a:extLst>
              <a:ext uri="{FF2B5EF4-FFF2-40B4-BE49-F238E27FC236}">
                <a16:creationId xmlns:a16="http://schemas.microsoft.com/office/drawing/2014/main" id="{C811215E-7EA6-422B-A693-AE1D3A3090B4}"/>
              </a:ext>
            </a:extLst>
          </p:cNvPr>
          <p:cNvSpPr>
            <a:spLocks noGrp="1"/>
          </p:cNvSpPr>
          <p:nvPr>
            <p:ph idx="1"/>
          </p:nvPr>
        </p:nvSpPr>
        <p:spPr/>
        <p:txBody>
          <a:bodyPr>
            <a:normAutofit/>
          </a:bodyPr>
          <a:lstStyle/>
          <a:p>
            <a:pPr algn="just"/>
            <a:r>
              <a:rPr lang="lt-LT" sz="1800" dirty="0">
                <a:latin typeface="Times New Roman" panose="02020603050405020304" pitchFamily="18" charset="0"/>
                <a:cs typeface="Times New Roman" panose="02020603050405020304" pitchFamily="18" charset="0"/>
              </a:rPr>
              <a:t>Mokinio rezultatai negali būti skelbiami ir (arba) viešai aptariami.  Mokykla mokinio fizinio pajėgumo testų rezultatus tvarko mokinio fizinio aktyvumo ugdymo tikslais ir saugo teisės aktų, reglamentuojančių dokumentų saugojimą ir archyvavimą, nustatyta tvarka.</a:t>
            </a:r>
          </a:p>
          <a:p>
            <a:pPr algn="just"/>
            <a:r>
              <a:rPr lang="lt-LT" sz="1800" b="0" i="0" dirty="0">
                <a:solidFill>
                  <a:srgbClr val="000000"/>
                </a:solidFill>
                <a:effectLst/>
                <a:latin typeface="Times New Roman" panose="02020603050405020304" pitchFamily="18" charset="0"/>
                <a:cs typeface="Times New Roman" panose="02020603050405020304" pitchFamily="18" charset="0"/>
              </a:rPr>
              <a:t>Mokinių fizinio pajėgumo testų rezultatai negali būti naudojami mokinių ir mokyklų reitingavimui.</a:t>
            </a:r>
          </a:p>
          <a:p>
            <a:pPr algn="just"/>
            <a:r>
              <a:rPr lang="lt-LT" sz="1800" b="0" i="0" dirty="0">
                <a:solidFill>
                  <a:srgbClr val="000000"/>
                </a:solidFill>
                <a:effectLst/>
                <a:latin typeface="Times New Roman" panose="02020603050405020304" pitchFamily="18" charset="0"/>
                <a:cs typeface="Times New Roman" panose="02020603050405020304" pitchFamily="18" charset="0"/>
              </a:rPr>
              <a:t>Mokinių fizinio pajėgumo testų rezultatų įvertinimo lentelėse (Aprašo 2 priedas) pateikti rezultatai negali būti traktuojami kaip mokiniams privalomos įvykdyti normos. Kiekvienos mokinio fizinės ypatybės priskyrimas Aprašo 14 punkte nurodytai zonai yra skirtas gerinti savo fizinį pajėgumą fizinio aktyvumo priemonėmis bei didinti mokinio suvokimui apie galimas grėsmes jo sveikatai.</a:t>
            </a:r>
            <a:endParaRPr lang="lt-LT" sz="1800" dirty="0">
              <a:latin typeface="Times New Roman" panose="02020603050405020304" pitchFamily="18" charset="0"/>
              <a:cs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FE3AEB6D-2965-4EAC-A7A8-37042E53A403}"/>
              </a:ext>
            </a:extLst>
          </p:cNvPr>
          <p:cNvSpPr>
            <a:spLocks noGrp="1"/>
          </p:cNvSpPr>
          <p:nvPr>
            <p:ph type="sldNum" sz="quarter" idx="12"/>
          </p:nvPr>
        </p:nvSpPr>
        <p:spPr/>
        <p:txBody>
          <a:bodyPr/>
          <a:lstStyle/>
          <a:p>
            <a:fld id="{5A139423-0966-44BB-B12F-C69128EAC6A0}" type="slidenum">
              <a:rPr lang="lt-LT" smtClean="0"/>
              <a:t>3</a:t>
            </a:fld>
            <a:endParaRPr lang="lt-LT"/>
          </a:p>
        </p:txBody>
      </p:sp>
    </p:spTree>
    <p:extLst>
      <p:ext uri="{BB962C8B-B14F-4D97-AF65-F5344CB8AC3E}">
        <p14:creationId xmlns:p14="http://schemas.microsoft.com/office/powerpoint/2010/main" val="125158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756727EC-3C3E-4667-BAB1-5E503C71BA99}"/>
              </a:ext>
            </a:extLst>
          </p:cNvPr>
          <p:cNvSpPr>
            <a:spLocks noGrp="1"/>
          </p:cNvSpPr>
          <p:nvPr>
            <p:ph type="title"/>
          </p:nvPr>
        </p:nvSpPr>
        <p:spPr>
          <a:xfrm>
            <a:off x="888076" y="5186978"/>
            <a:ext cx="10515600" cy="433388"/>
          </a:xfrm>
        </p:spPr>
        <p:txBody>
          <a:bodyPr>
            <a:normAutofit/>
          </a:bodyPr>
          <a:lstStyle/>
          <a:p>
            <a:r>
              <a:rPr lang="lt-LT" sz="1400" b="1" dirty="0">
                <a:latin typeface="Times New Roman" panose="02020603050405020304" pitchFamily="18" charset="0"/>
                <a:cs typeface="Times New Roman" panose="02020603050405020304" pitchFamily="18" charset="0"/>
              </a:rPr>
              <a:t>21 pav. </a:t>
            </a:r>
            <a:r>
              <a:rPr lang="lt-LT" sz="1400" dirty="0">
                <a:latin typeface="Times New Roman" panose="02020603050405020304" pitchFamily="18" charset="0"/>
                <a:cs typeface="Times New Roman" panose="02020603050405020304" pitchFamily="18" charset="0"/>
              </a:rPr>
              <a:t>11-15 metų amžiaus mergaičių dalis (proc.) pagal bėgimo šaudykle 20 m testo įvertinimą</a:t>
            </a:r>
            <a:endParaRPr lang="lt-LT" sz="1400" dirty="0"/>
          </a:p>
        </p:txBody>
      </p:sp>
      <p:graphicFrame>
        <p:nvGraphicFramePr>
          <p:cNvPr id="4" name="Turinio vietos rezervavimo ženklas 3">
            <a:extLst>
              <a:ext uri="{FF2B5EF4-FFF2-40B4-BE49-F238E27FC236}">
                <a16:creationId xmlns:a16="http://schemas.microsoft.com/office/drawing/2014/main" id="{8F75A016-8572-4E4C-A275-A6BB0831542E}"/>
              </a:ext>
            </a:extLst>
          </p:cNvPr>
          <p:cNvGraphicFramePr>
            <a:graphicFrameLocks noGrp="1"/>
          </p:cNvGraphicFramePr>
          <p:nvPr>
            <p:ph idx="1"/>
            <p:extLst>
              <p:ext uri="{D42A27DB-BD31-4B8C-83A1-F6EECF244321}">
                <p14:modId xmlns:p14="http://schemas.microsoft.com/office/powerpoint/2010/main" val="1257638838"/>
              </p:ext>
            </p:extLst>
          </p:nvPr>
        </p:nvGraphicFramePr>
        <p:xfrm>
          <a:off x="347133" y="335491"/>
          <a:ext cx="11345334" cy="4761442"/>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82D24070-5C15-4F0A-891D-D2050996299B}"/>
              </a:ext>
            </a:extLst>
          </p:cNvPr>
          <p:cNvSpPr>
            <a:spLocks noGrp="1"/>
          </p:cNvSpPr>
          <p:nvPr>
            <p:ph type="sldNum" sz="quarter" idx="12"/>
          </p:nvPr>
        </p:nvSpPr>
        <p:spPr/>
        <p:txBody>
          <a:bodyPr/>
          <a:lstStyle/>
          <a:p>
            <a:fld id="{F480CD4E-7424-4D99-A108-665C9D0AD105}" type="slidenum">
              <a:rPr lang="lt-LT" smtClean="0"/>
              <a:t>30</a:t>
            </a:fld>
            <a:endParaRPr lang="lt-LT"/>
          </a:p>
        </p:txBody>
      </p:sp>
      <p:sp>
        <p:nvSpPr>
          <p:cNvPr id="6" name="Stačiakampis 5">
            <a:extLst>
              <a:ext uri="{FF2B5EF4-FFF2-40B4-BE49-F238E27FC236}">
                <a16:creationId xmlns:a16="http://schemas.microsoft.com/office/drawing/2014/main" id="{418C96F9-362C-40C7-BB36-DF484A333A97}"/>
              </a:ext>
            </a:extLst>
          </p:cNvPr>
          <p:cNvSpPr/>
          <p:nvPr/>
        </p:nvSpPr>
        <p:spPr>
          <a:xfrm>
            <a:off x="888076" y="5839963"/>
            <a:ext cx="10515600" cy="584775"/>
          </a:xfrm>
          <a:prstGeom prst="rect">
            <a:avLst/>
          </a:prstGeom>
        </p:spPr>
        <p:txBody>
          <a:bodyPr wrap="square">
            <a:spAutoFit/>
          </a:bodyPr>
          <a:lstStyle/>
          <a:p>
            <a:pPr algn="just"/>
            <a:r>
              <a:rPr lang="lt-LT" sz="1600" dirty="0">
                <a:latin typeface="Times New Roman" panose="02020603050405020304" pitchFamily="18" charset="0"/>
                <a:cs typeface="Times New Roman" panose="02020603050405020304" pitchFamily="18" charset="0"/>
              </a:rPr>
              <a:t>Didžiausia dalis mergaičių, kurios pagal šį testo įvertinimą pateko į sveikatai palankaus FP zoną, yra 12 metų, kurios pateko į tobulėjimo zoną – 15 metų ir kurios pateko į sveikatos rizikos zoną – 12 metų.</a:t>
            </a:r>
          </a:p>
        </p:txBody>
      </p:sp>
    </p:spTree>
    <p:extLst>
      <p:ext uri="{BB962C8B-B14F-4D97-AF65-F5344CB8AC3E}">
        <p14:creationId xmlns:p14="http://schemas.microsoft.com/office/powerpoint/2010/main" val="337133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0CC3E045-0949-41B6-8107-FAA678FF0564}"/>
              </a:ext>
            </a:extLst>
          </p:cNvPr>
          <p:cNvSpPr>
            <a:spLocks noGrp="1"/>
          </p:cNvSpPr>
          <p:nvPr>
            <p:ph type="title"/>
          </p:nvPr>
        </p:nvSpPr>
        <p:spPr>
          <a:xfrm>
            <a:off x="838200" y="4547659"/>
            <a:ext cx="10515600" cy="913342"/>
          </a:xfrm>
        </p:spPr>
        <p:txBody>
          <a:bodyPr>
            <a:normAutofit/>
          </a:bodyPr>
          <a:lstStyle/>
          <a:p>
            <a:r>
              <a:rPr lang="lt-LT" sz="1400" b="1" dirty="0">
                <a:latin typeface="Times New Roman" panose="02020603050405020304" pitchFamily="18" charset="0"/>
                <a:cs typeface="Times New Roman" panose="02020603050405020304" pitchFamily="18" charset="0"/>
              </a:rPr>
              <a:t>22 pav. </a:t>
            </a:r>
            <a:r>
              <a:rPr lang="lt-LT" sz="1400" dirty="0">
                <a:latin typeface="Times New Roman" panose="02020603050405020304" pitchFamily="18" charset="0"/>
                <a:cs typeface="Times New Roman" panose="02020603050405020304" pitchFamily="18" charset="0"/>
              </a:rPr>
              <a:t>11-15 metų amžiaus berniukų ir mergaičių skaičius pagal flamingo, sėdėjimo ir siekimo, šuolio į tolį iš vietos, kybojimo sulenktomis rankomis, bėgimo šaudykle 10×5 m ir bėgimo šaudykle 20 m testų įvertinimą</a:t>
            </a:r>
            <a:endParaRPr lang="lt-LT" sz="1400" dirty="0"/>
          </a:p>
        </p:txBody>
      </p:sp>
      <p:graphicFrame>
        <p:nvGraphicFramePr>
          <p:cNvPr id="4" name="Turinio vietos rezervavimo ženklas 3">
            <a:extLst>
              <a:ext uri="{FF2B5EF4-FFF2-40B4-BE49-F238E27FC236}">
                <a16:creationId xmlns:a16="http://schemas.microsoft.com/office/drawing/2014/main" id="{32C9375F-1CBF-4931-BA46-50AC01B6DA31}"/>
              </a:ext>
            </a:extLst>
          </p:cNvPr>
          <p:cNvGraphicFramePr>
            <a:graphicFrameLocks noGrp="1"/>
          </p:cNvGraphicFramePr>
          <p:nvPr>
            <p:ph idx="1"/>
            <p:extLst>
              <p:ext uri="{D42A27DB-BD31-4B8C-83A1-F6EECF244321}">
                <p14:modId xmlns:p14="http://schemas.microsoft.com/office/powerpoint/2010/main" val="3030108860"/>
              </p:ext>
            </p:extLst>
          </p:nvPr>
        </p:nvGraphicFramePr>
        <p:xfrm>
          <a:off x="838200" y="411692"/>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Skaidrės numerio vietos rezervavimo ženklas 1">
            <a:extLst>
              <a:ext uri="{FF2B5EF4-FFF2-40B4-BE49-F238E27FC236}">
                <a16:creationId xmlns:a16="http://schemas.microsoft.com/office/drawing/2014/main" id="{15F487ED-02AA-4E4D-BF2C-9F6CDBE76A8F}"/>
              </a:ext>
            </a:extLst>
          </p:cNvPr>
          <p:cNvSpPr>
            <a:spLocks noGrp="1"/>
          </p:cNvSpPr>
          <p:nvPr>
            <p:ph type="sldNum" sz="quarter" idx="12"/>
          </p:nvPr>
        </p:nvSpPr>
        <p:spPr/>
        <p:txBody>
          <a:bodyPr/>
          <a:lstStyle/>
          <a:p>
            <a:fld id="{F480CD4E-7424-4D99-A108-665C9D0AD105}" type="slidenum">
              <a:rPr lang="lt-LT" smtClean="0"/>
              <a:t>31</a:t>
            </a:fld>
            <a:endParaRPr lang="lt-LT"/>
          </a:p>
        </p:txBody>
      </p:sp>
      <p:sp>
        <p:nvSpPr>
          <p:cNvPr id="6" name="TextBox 5">
            <a:extLst>
              <a:ext uri="{FF2B5EF4-FFF2-40B4-BE49-F238E27FC236}">
                <a16:creationId xmlns:a16="http://schemas.microsoft.com/office/drawing/2014/main" id="{0D34F686-3932-40C1-98C3-50ED859926B2}"/>
              </a:ext>
            </a:extLst>
          </p:cNvPr>
          <p:cNvSpPr txBox="1"/>
          <p:nvPr/>
        </p:nvSpPr>
        <p:spPr>
          <a:xfrm>
            <a:off x="838200" y="5373278"/>
            <a:ext cx="10699422" cy="1077218"/>
          </a:xfrm>
          <a:prstGeom prst="rect">
            <a:avLst/>
          </a:prstGeom>
          <a:noFill/>
        </p:spPr>
        <p:txBody>
          <a:bodyPr wrap="square" rtlCol="0">
            <a:spAutoFit/>
          </a:bodyPr>
          <a:lstStyle/>
          <a:p>
            <a:pPr algn="just"/>
            <a:r>
              <a:rPr lang="lt-LT" sz="1600" dirty="0">
                <a:latin typeface="Times New Roman" panose="02020603050405020304" pitchFamily="18" charset="0"/>
                <a:cs typeface="Times New Roman" panose="02020603050405020304" pitchFamily="18" charset="0"/>
              </a:rPr>
              <a:t>Didžiausias skaičius berniukų, patekusių į sveikatos rizikos zoną yra 9 pagal šuolio iš vietos testo įvertinimą. Pagal kybojimo sulenktomis rankomis – 8, pagal bėgimo šaudykle 10×5 m – 5 ir bėgimo šaudykle 20 m. – 2 testų įvertinimą. </a:t>
            </a:r>
          </a:p>
          <a:p>
            <a:pPr algn="just"/>
            <a:r>
              <a:rPr lang="lt-LT" sz="1600" dirty="0">
                <a:latin typeface="Times New Roman" panose="02020603050405020304" pitchFamily="18" charset="0"/>
                <a:cs typeface="Times New Roman" panose="02020603050405020304" pitchFamily="18" charset="0"/>
              </a:rPr>
              <a:t>Didžiausias skaičius mergaičių, kurios pateko į sveikatos rizikos zoną yra 4 pagal šuolio iš vietos testo įvertinimą. Pagal kybojimo sulenktomis rankomis – 3, pagal bėgimo šaudykle 10×5 m ir bėgimo šaudykle 20 m. – 2 testų įvertinimą. </a:t>
            </a:r>
          </a:p>
        </p:txBody>
      </p:sp>
    </p:spTree>
    <p:extLst>
      <p:ext uri="{BB962C8B-B14F-4D97-AF65-F5344CB8AC3E}">
        <p14:creationId xmlns:p14="http://schemas.microsoft.com/office/powerpoint/2010/main" val="144176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06DA45-7787-4B88-AB40-89698C6F7CF8}"/>
              </a:ext>
            </a:extLst>
          </p:cNvPr>
          <p:cNvSpPr>
            <a:spLocks noGrp="1"/>
          </p:cNvSpPr>
          <p:nvPr>
            <p:ph type="title"/>
          </p:nvPr>
        </p:nvSpPr>
        <p:spPr>
          <a:xfrm>
            <a:off x="838200" y="365125"/>
            <a:ext cx="10515600" cy="6052608"/>
          </a:xfrm>
        </p:spPr>
        <p:txBody>
          <a:bodyPr/>
          <a:lstStyle/>
          <a:p>
            <a:pPr algn="ctr"/>
            <a:r>
              <a:rPr lang="lt-LT" b="1" dirty="0">
                <a:latin typeface="Times New Roman" panose="02020603050405020304" pitchFamily="18" charset="0"/>
                <a:cs typeface="Times New Roman" panose="02020603050405020304" pitchFamily="18" charset="0"/>
              </a:rPr>
              <a:t>Pradinio ugdymo programos mokinių, priskiriamų sveikatos rizikos zonai, fizinio pajėgumo gerinimo rekomendacijos</a:t>
            </a:r>
          </a:p>
        </p:txBody>
      </p:sp>
      <p:sp>
        <p:nvSpPr>
          <p:cNvPr id="4" name="Skaidrės numerio vietos rezervavimo ženklas 3">
            <a:extLst>
              <a:ext uri="{FF2B5EF4-FFF2-40B4-BE49-F238E27FC236}">
                <a16:creationId xmlns:a16="http://schemas.microsoft.com/office/drawing/2014/main" id="{1BEE8AD6-A7D5-4E41-BE4E-857EABF7FB3D}"/>
              </a:ext>
            </a:extLst>
          </p:cNvPr>
          <p:cNvSpPr>
            <a:spLocks noGrp="1"/>
          </p:cNvSpPr>
          <p:nvPr>
            <p:ph type="sldNum" sz="quarter" idx="12"/>
          </p:nvPr>
        </p:nvSpPr>
        <p:spPr/>
        <p:txBody>
          <a:bodyPr/>
          <a:lstStyle/>
          <a:p>
            <a:fld id="{5A139423-0966-44BB-B12F-C69128EAC6A0}" type="slidenum">
              <a:rPr lang="lt-LT" smtClean="0"/>
              <a:t>32</a:t>
            </a:fld>
            <a:endParaRPr lang="lt-LT"/>
          </a:p>
        </p:txBody>
      </p:sp>
    </p:spTree>
    <p:extLst>
      <p:ext uri="{BB962C8B-B14F-4D97-AF65-F5344CB8AC3E}">
        <p14:creationId xmlns:p14="http://schemas.microsoft.com/office/powerpoint/2010/main" val="31778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5455716-43D7-43A8-93D2-668279C8FD8A}"/>
              </a:ext>
            </a:extLst>
          </p:cNvPr>
          <p:cNvSpPr>
            <a:spLocks noGrp="1"/>
          </p:cNvSpPr>
          <p:nvPr>
            <p:ph type="title"/>
          </p:nvPr>
        </p:nvSpPr>
        <p:spPr>
          <a:xfrm>
            <a:off x="838200" y="365125"/>
            <a:ext cx="10515600" cy="1607608"/>
          </a:xfrm>
        </p:spPr>
        <p:txBody>
          <a:bodyPr>
            <a:normAutofit fontScale="90000"/>
          </a:bodyPr>
          <a:lstStyle/>
          <a:p>
            <a:pPr algn="ctr"/>
            <a:r>
              <a:rPr lang="lt-LT" sz="33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300" b="1" i="0" u="none" strike="noStrike" baseline="0" dirty="0">
                <a:effectLst/>
                <a:latin typeface="Times New Roman" panose="02020603050405020304" pitchFamily="18" charset="0"/>
                <a:cs typeface="Times New Roman" panose="02020603050405020304" pitchFamily="18" charset="0"/>
              </a:rPr>
              <a:t>fizinio pajėgumo </a:t>
            </a:r>
            <a:r>
              <a:rPr lang="lt-LT" sz="3300" b="1" dirty="0">
                <a:latin typeface="Times New Roman" panose="02020603050405020304" pitchFamily="18" charset="0"/>
                <a:cs typeface="Times New Roman" panose="02020603050405020304" pitchFamily="18" charset="0"/>
              </a:rPr>
              <a:t>gerinimo rekomendacijos </a:t>
            </a:r>
            <a:r>
              <a:rPr lang="lt-LT" sz="3300" b="1" i="0" u="none" strike="noStrike" baseline="0" dirty="0">
                <a:effectLst/>
                <a:latin typeface="Times New Roman" panose="02020603050405020304" pitchFamily="18" charset="0"/>
                <a:cs typeface="Times New Roman" panose="02020603050405020304" pitchFamily="18" charset="0"/>
              </a:rPr>
              <a:t>pagal </a:t>
            </a:r>
            <a:r>
              <a:rPr lang="lt-LT" sz="3300" b="1" dirty="0">
                <a:latin typeface="Times New Roman" panose="02020603050405020304" pitchFamily="18" charset="0"/>
                <a:cs typeface="Times New Roman" panose="02020603050405020304" pitchFamily="18" charset="0"/>
              </a:rPr>
              <a:t>šuolio iš vietos į tolį </a:t>
            </a:r>
            <a:r>
              <a:rPr lang="lt-LT" sz="3300" b="1" i="0" u="none" strike="noStrike" baseline="0" dirty="0">
                <a:effectLst/>
                <a:latin typeface="Times New Roman" panose="02020603050405020304" pitchFamily="18" charset="0"/>
                <a:cs typeface="Times New Roman" panose="02020603050405020304" pitchFamily="18" charset="0"/>
              </a:rPr>
              <a:t>testo įvertinimą</a:t>
            </a:r>
            <a:br>
              <a:rPr lang="lt-LT" dirty="0"/>
            </a:br>
            <a:endParaRPr lang="lt-LT" dirty="0"/>
          </a:p>
        </p:txBody>
      </p:sp>
      <p:sp>
        <p:nvSpPr>
          <p:cNvPr id="3" name="Turinio vietos rezervavimo ženklas 2">
            <a:extLst>
              <a:ext uri="{FF2B5EF4-FFF2-40B4-BE49-F238E27FC236}">
                <a16:creationId xmlns:a16="http://schemas.microsoft.com/office/drawing/2014/main" id="{0CB6C65D-C01B-49E0-9540-E6B3CA0221CA}"/>
              </a:ext>
            </a:extLst>
          </p:cNvPr>
          <p:cNvSpPr>
            <a:spLocks noGrp="1"/>
          </p:cNvSpPr>
          <p:nvPr>
            <p:ph idx="1"/>
          </p:nvPr>
        </p:nvSpPr>
        <p:spPr>
          <a:xfrm>
            <a:off x="838200" y="1972733"/>
            <a:ext cx="10515600" cy="4520142"/>
          </a:xfrm>
        </p:spPr>
        <p:txBody>
          <a:bodyPr>
            <a:normAutofit lnSpcReduction="10000"/>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cs typeface="Times New Roman" panose="02020603050405020304" pitchFamily="18" charset="0"/>
              </a:rPr>
              <a:t>Ką tai rodo?</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Silpnai išsivystęs kojų ir bendras </a:t>
            </a:r>
            <a:r>
              <a:rPr lang="lt-LT" sz="1800" b="0" i="0" dirty="0" err="1">
                <a:solidFill>
                  <a:srgbClr val="000000"/>
                </a:solidFill>
                <a:effectLst/>
                <a:latin typeface="Times New Roman" panose="02020603050405020304" pitchFamily="18" charset="0"/>
                <a:cs typeface="Times New Roman" panose="02020603050405020304" pitchFamily="18" charset="0"/>
              </a:rPr>
              <a:t>raumenynas</a:t>
            </a:r>
            <a:r>
              <a:rPr lang="lt-LT" sz="1800" b="0" i="0" dirty="0">
                <a:solidFill>
                  <a:srgbClr val="000000"/>
                </a:solidFill>
                <a:effectLst/>
                <a:latin typeface="Times New Roman" panose="02020603050405020304" pitchFamily="18" charset="0"/>
                <a:cs typeface="Times New Roman" panose="02020603050405020304" pitchFamily="18" charset="0"/>
              </a:rPr>
              <a:t> sąlygoja prastą laikyseną, padidėjusią kritimų riziką. Prognozuojamas didesnis kaulų mineralų tankio mažėjimas, t. y. atsiranda kaulų retėjimo rizika suaugusiojo amžiuje.</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Maža raumenų jėga siejasi su didele raumenų pažeidimo rizika, blogu gliukozės pasisavinimu. Maža kojų raumenų jėga neužtikrina viršutinės kūno dalies stabilumo, greičiau pavargstama vaikštant, bėgiojant, žaidžiant. Silpnai išsivystęs kojų ir bendras </a:t>
            </a:r>
            <a:r>
              <a:rPr lang="lt-LT" sz="1800" b="0" i="0" dirty="0" err="1">
                <a:solidFill>
                  <a:srgbClr val="000000"/>
                </a:solidFill>
                <a:effectLst/>
                <a:latin typeface="Times New Roman" panose="02020603050405020304" pitchFamily="18" charset="0"/>
                <a:cs typeface="Times New Roman" panose="02020603050405020304" pitchFamily="18" charset="0"/>
              </a:rPr>
              <a:t>raumenynas</a:t>
            </a:r>
            <a:r>
              <a:rPr lang="lt-LT" sz="1800" b="0" i="0" dirty="0">
                <a:solidFill>
                  <a:srgbClr val="000000"/>
                </a:solidFill>
                <a:effectLst/>
                <a:latin typeface="Times New Roman" panose="02020603050405020304" pitchFamily="18" charset="0"/>
                <a:cs typeface="Times New Roman" panose="02020603050405020304" pitchFamily="18" charset="0"/>
              </a:rPr>
              <a:t> šiame amžiaus tarpsnyje yra pataisomas raumenų treniruotėmis, jei jo nesąlygoja kokie nors fiziniai sutrikimai, ligos.</a:t>
            </a:r>
          </a:p>
          <a:p>
            <a:pPr marL="0" marR="0" algn="just">
              <a:spcBef>
                <a:spcPts val="0"/>
              </a:spcBef>
              <a:spcAft>
                <a:spcPts val="0"/>
              </a:spcAft>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cs typeface="Times New Roman" panose="02020603050405020304" pitchFamily="18" charset="0"/>
              </a:rPr>
              <a:t>Rekomenduojama:</a:t>
            </a:r>
          </a:p>
          <a:p>
            <a:pPr marL="0" marR="0" indent="0" algn="just">
              <a:spcBef>
                <a:spcPts val="0"/>
              </a:spcBef>
              <a:spcAft>
                <a:spcPts val="0"/>
              </a:spcAft>
              <a:buNone/>
            </a:pPr>
            <a:endParaRPr lang="lt-LT" sz="1800" b="1" i="0"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Siekiant lavinti kojų raumenų jėgą, reikėtų apatinės kūno dalies treniruotėms skirti bent po 20–30 min. 2–3 kartus per savaitę, nuosekliai didinant kojų pratimų pakartojimų skaičių.</a:t>
            </a:r>
          </a:p>
          <a:p>
            <a:pPr marL="0" marR="0" algn="just">
              <a:spcBef>
                <a:spcPts val="0"/>
              </a:spcBef>
              <a:spcAft>
                <a:spcPts val="0"/>
              </a:spcAft>
            </a:pPr>
            <a:r>
              <a:rPr lang="lt-LT" sz="1800" b="0" i="0" dirty="0" err="1">
                <a:solidFill>
                  <a:srgbClr val="000000"/>
                </a:solidFill>
                <a:effectLst/>
                <a:latin typeface="Times New Roman" panose="02020603050405020304" pitchFamily="18" charset="0"/>
                <a:cs typeface="Times New Roman" panose="02020603050405020304" pitchFamily="18" charset="0"/>
              </a:rPr>
              <a:t>Pliometriniai</a:t>
            </a:r>
            <a:r>
              <a:rPr lang="lt-LT" sz="1800" b="0" i="0" dirty="0">
                <a:solidFill>
                  <a:srgbClr val="000000"/>
                </a:solidFill>
                <a:effectLst/>
                <a:latin typeface="Times New Roman" panose="02020603050405020304" pitchFamily="18" charset="0"/>
                <a:cs typeface="Times New Roman" panose="02020603050405020304" pitchFamily="18" charset="0"/>
              </a:rPr>
              <a:t> pratimai (pašokimas iš statinės padėties) – pašokimas ant paaukštintos platformos iš statinės padėties.</a:t>
            </a:r>
          </a:p>
          <a:p>
            <a:pPr marL="0" marR="0" algn="just">
              <a:spcBef>
                <a:spcPts val="0"/>
              </a:spcBef>
              <a:spcAft>
                <a:spcPts val="0"/>
              </a:spcAft>
            </a:pPr>
            <a:r>
              <a:rPr lang="lt-LT" sz="1800" b="0" i="0" dirty="0" err="1">
                <a:solidFill>
                  <a:srgbClr val="000000"/>
                </a:solidFill>
                <a:effectLst/>
                <a:latin typeface="Times New Roman" panose="02020603050405020304" pitchFamily="18" charset="0"/>
                <a:cs typeface="Times New Roman" panose="02020603050405020304" pitchFamily="18" charset="0"/>
              </a:rPr>
              <a:t>Izometriniai</a:t>
            </a:r>
            <a:r>
              <a:rPr lang="lt-LT" sz="1800" b="0" i="0" dirty="0">
                <a:solidFill>
                  <a:srgbClr val="000000"/>
                </a:solidFill>
                <a:effectLst/>
                <a:latin typeface="Times New Roman" panose="02020603050405020304" pitchFamily="18" charset="0"/>
                <a:cs typeface="Times New Roman" panose="02020603050405020304" pitchFamily="18" charset="0"/>
              </a:rPr>
              <a:t> pratimai – pritūpimai, priglaudus nugarą prie sienos; gulint ant nugaros, spausti kamuolį tarp sulenktų kojų.</a:t>
            </a:r>
          </a:p>
          <a:p>
            <a:pPr marL="228600" marR="0" indent="-22860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Pritūpimai.</a:t>
            </a:r>
            <a:endParaRPr lang="lt-LT" sz="1800" b="0" i="0" dirty="0">
              <a:solidFill>
                <a:srgbClr val="000000"/>
              </a:solidFill>
              <a:effectLst/>
              <a:latin typeface="Times New Roman" panose="02020603050405020304" pitchFamily="18" charset="0"/>
            </a:endParaRPr>
          </a:p>
          <a:p>
            <a:endParaRPr lang="lt-LT" dirty="0"/>
          </a:p>
        </p:txBody>
      </p:sp>
      <p:sp>
        <p:nvSpPr>
          <p:cNvPr id="4" name="Skaidrės numerio vietos rezervavimo ženklas 3">
            <a:extLst>
              <a:ext uri="{FF2B5EF4-FFF2-40B4-BE49-F238E27FC236}">
                <a16:creationId xmlns:a16="http://schemas.microsoft.com/office/drawing/2014/main" id="{07893454-ED65-4B20-AC1A-73E20479A2ED}"/>
              </a:ext>
            </a:extLst>
          </p:cNvPr>
          <p:cNvSpPr>
            <a:spLocks noGrp="1"/>
          </p:cNvSpPr>
          <p:nvPr>
            <p:ph type="sldNum" sz="quarter" idx="12"/>
          </p:nvPr>
        </p:nvSpPr>
        <p:spPr/>
        <p:txBody>
          <a:bodyPr/>
          <a:lstStyle/>
          <a:p>
            <a:fld id="{5A139423-0966-44BB-B12F-C69128EAC6A0}" type="slidenum">
              <a:rPr lang="lt-LT" smtClean="0"/>
              <a:t>33</a:t>
            </a:fld>
            <a:endParaRPr lang="lt-LT"/>
          </a:p>
        </p:txBody>
      </p:sp>
    </p:spTree>
    <p:extLst>
      <p:ext uri="{BB962C8B-B14F-4D97-AF65-F5344CB8AC3E}">
        <p14:creationId xmlns:p14="http://schemas.microsoft.com/office/powerpoint/2010/main" val="3434349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258B706C-DC9A-4B8A-8DA4-BD93C3E2C06D}"/>
              </a:ext>
            </a:extLst>
          </p:cNvPr>
          <p:cNvSpPr>
            <a:spLocks noGrp="1"/>
          </p:cNvSpPr>
          <p:nvPr>
            <p:ph idx="1"/>
          </p:nvPr>
        </p:nvSpPr>
        <p:spPr>
          <a:xfrm>
            <a:off x="838200" y="719667"/>
            <a:ext cx="10515600" cy="5457296"/>
          </a:xfrm>
        </p:spPr>
        <p:txBody>
          <a:bodyPr>
            <a:normAutofit/>
          </a:bodyPr>
          <a:lstStyle/>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Šuoliai iš vietos ir šuoliukai. Šie, išlaikant balansą nusileidimo ant pagrindo fazėje yra veiksmingesni, nei šuoliai ir šuoliukai tuoj pat vėl atšokus nuo pagrindo.</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Šoninis ėjimas. Iš pradinės pozicijos, kai kojos pečių plotyje ir sulenktos per kelius, vidutinio ilgio žingsniais žengiama į šoną. Taip žingsniuojama neištiesus kelių kelis žingsnius į vieną pusę, kelis – į kitą. Rankos laikomos priešais save.</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Šuoliukai su šokdyne.</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cs typeface="Times New Roman" panose="02020603050405020304" pitchFamily="18" charset="0"/>
              </a:rPr>
              <a:t>Kojų raumenų jėgai ugdyti rekomenduojamos šios sporto šakos / sportinės veiklos: </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algn="just">
              <a:spcBef>
                <a:spcPts val="0"/>
              </a:spcBef>
            </a:pPr>
            <a:r>
              <a:rPr lang="lt-LT" sz="1800" dirty="0">
                <a:solidFill>
                  <a:srgbClr val="000000"/>
                </a:solidFill>
                <a:latin typeface="Times New Roman" panose="02020603050405020304" pitchFamily="18" charset="0"/>
                <a:cs typeface="Times New Roman" panose="02020603050405020304" pitchFamily="18" charset="0"/>
              </a:rPr>
              <a:t>K</a:t>
            </a:r>
            <a:r>
              <a:rPr lang="lt-LT" sz="1800" b="0" i="0" dirty="0">
                <a:solidFill>
                  <a:srgbClr val="000000"/>
                </a:solidFill>
                <a:effectLst/>
                <a:latin typeface="Times New Roman" panose="02020603050405020304" pitchFamily="18" charset="0"/>
                <a:cs typeface="Times New Roman" panose="02020603050405020304" pitchFamily="18" charset="0"/>
              </a:rPr>
              <a:t>ovos menai, futbolas, sportinė gimnastika, sportiniai šokiai, gatvės šokiai, dailusis čiuožimas, ledo ritulys, žolės riedulys, slidinėjimas, vandens slidės, šuoliai ant batuto.</a:t>
            </a:r>
          </a:p>
          <a:p>
            <a:endParaRPr lang="lt-LT" dirty="0"/>
          </a:p>
        </p:txBody>
      </p:sp>
      <p:sp>
        <p:nvSpPr>
          <p:cNvPr id="4" name="Skaidrės numerio vietos rezervavimo ženklas 3">
            <a:extLst>
              <a:ext uri="{FF2B5EF4-FFF2-40B4-BE49-F238E27FC236}">
                <a16:creationId xmlns:a16="http://schemas.microsoft.com/office/drawing/2014/main" id="{1BFB654E-C2EB-40E7-8C55-7291807A7B51}"/>
              </a:ext>
            </a:extLst>
          </p:cNvPr>
          <p:cNvSpPr>
            <a:spLocks noGrp="1"/>
          </p:cNvSpPr>
          <p:nvPr>
            <p:ph type="sldNum" sz="quarter" idx="12"/>
          </p:nvPr>
        </p:nvSpPr>
        <p:spPr/>
        <p:txBody>
          <a:bodyPr/>
          <a:lstStyle/>
          <a:p>
            <a:fld id="{5A139423-0966-44BB-B12F-C69128EAC6A0}" type="slidenum">
              <a:rPr lang="lt-LT" smtClean="0"/>
              <a:t>34</a:t>
            </a:fld>
            <a:endParaRPr lang="lt-LT"/>
          </a:p>
        </p:txBody>
      </p:sp>
    </p:spTree>
    <p:extLst>
      <p:ext uri="{BB962C8B-B14F-4D97-AF65-F5344CB8AC3E}">
        <p14:creationId xmlns:p14="http://schemas.microsoft.com/office/powerpoint/2010/main" val="275106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F4906E49-5904-4075-B70E-39B31562C014}"/>
              </a:ext>
            </a:extLst>
          </p:cNvPr>
          <p:cNvSpPr>
            <a:spLocks noGrp="1"/>
          </p:cNvSpPr>
          <p:nvPr>
            <p:ph idx="1"/>
          </p:nvPr>
        </p:nvSpPr>
        <p:spPr/>
        <p:txBody>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Ką tai rodo?</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Silpnai išvystyti didieji motoriniai įgūdžiai naudojant objektą (pvz., kamuolį). Sunku pakelti ir išlaikyti didesnį svorį. Rankos greitai pavargsta, atliekant jomis pasikartojančius judesius. Dėl to, prasčiau sekasi žaisti kai kuriuos žaidimus (pvz., su kamuoliu, badmintoną), plaukti, </a:t>
            </a:r>
            <a:r>
              <a:rPr lang="lt-LT" sz="1800" b="0" i="0" dirty="0" err="1">
                <a:solidFill>
                  <a:srgbClr val="000000"/>
                </a:solidFill>
                <a:effectLst/>
                <a:latin typeface="Times New Roman" panose="02020603050405020304" pitchFamily="18" charset="0"/>
              </a:rPr>
              <a:t>imtyniauti</a:t>
            </a:r>
            <a:r>
              <a:rPr lang="lt-LT" sz="1800" b="0" i="0" dirty="0">
                <a:solidFill>
                  <a:srgbClr val="000000"/>
                </a:solidFill>
                <a:effectLst/>
                <a:latin typeface="Times New Roman" panose="02020603050405020304" pitchFamily="18" charset="0"/>
              </a:rPr>
              <a:t>, atlikti kai kuriuos darbus buityje.</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Mažesnė už vidutinę rankų ir kojų raumenų jėga siejasi su didesniu mirtingumu nuo lėtinių neinfekcinių ligų.</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Jei raumenų silpnumas nėra išsivystęs dėl ligos (pvz., anemijos), šiame amžiaus tarpsnyje problemą nesunku išspręsti treniruojantis.</a:t>
            </a:r>
          </a:p>
        </p:txBody>
      </p:sp>
      <p:sp>
        <p:nvSpPr>
          <p:cNvPr id="7" name="Skaidrės numerio vietos rezervavimo ženklas 6">
            <a:extLst>
              <a:ext uri="{FF2B5EF4-FFF2-40B4-BE49-F238E27FC236}">
                <a16:creationId xmlns:a16="http://schemas.microsoft.com/office/drawing/2014/main" id="{88F0EB80-41F0-4186-A300-EB01FBF0BD19}"/>
              </a:ext>
            </a:extLst>
          </p:cNvPr>
          <p:cNvSpPr>
            <a:spLocks noGrp="1"/>
          </p:cNvSpPr>
          <p:nvPr>
            <p:ph type="sldNum" sz="quarter" idx="12"/>
          </p:nvPr>
        </p:nvSpPr>
        <p:spPr/>
        <p:txBody>
          <a:bodyPr/>
          <a:lstStyle/>
          <a:p>
            <a:fld id="{F480CD4E-7424-4D99-A108-665C9D0AD105}" type="slidenum">
              <a:rPr lang="lt-LT" smtClean="0"/>
              <a:t>35</a:t>
            </a:fld>
            <a:endParaRPr lang="lt-LT"/>
          </a:p>
        </p:txBody>
      </p:sp>
      <p:sp>
        <p:nvSpPr>
          <p:cNvPr id="4" name="Pavadinimas 1">
            <a:extLst>
              <a:ext uri="{FF2B5EF4-FFF2-40B4-BE49-F238E27FC236}">
                <a16:creationId xmlns:a16="http://schemas.microsoft.com/office/drawing/2014/main" id="{89A6C182-0143-4B97-ADC9-1E07862ACE78}"/>
              </a:ext>
            </a:extLst>
          </p:cNvPr>
          <p:cNvSpPr txBox="1">
            <a:spLocks/>
          </p:cNvSpPr>
          <p:nvPr/>
        </p:nvSpPr>
        <p:spPr>
          <a:xfrm>
            <a:off x="838200" y="402071"/>
            <a:ext cx="10515600" cy="14235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fizinio pajėgumo gerinimo rekomendacijos pagal teniso kamuoliuko metimo testo įvertinimą</a:t>
            </a:r>
            <a:br>
              <a:rPr lang="lt-LT" sz="3000" dirty="0">
                <a:latin typeface="Times New Roman" panose="02020603050405020304" pitchFamily="18" charset="0"/>
                <a:cs typeface="Times New Roman" panose="02020603050405020304" pitchFamily="18" charset="0"/>
              </a:rPr>
            </a:br>
            <a:endParaRPr lang="lt-LT"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33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728533D5-D136-405A-8583-F9758AF511FC}"/>
              </a:ext>
            </a:extLst>
          </p:cNvPr>
          <p:cNvSpPr>
            <a:spLocks noGrp="1"/>
          </p:cNvSpPr>
          <p:nvPr>
            <p:ph idx="1"/>
          </p:nvPr>
        </p:nvSpPr>
        <p:spPr>
          <a:xfrm>
            <a:off x="838200" y="434109"/>
            <a:ext cx="10515600" cy="5742854"/>
          </a:xfrm>
        </p:spPr>
        <p:txBody>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cs typeface="Times New Roman" panose="02020603050405020304" pitchFamily="18" charset="0"/>
              </a:rPr>
              <a:t>Rekomenduojama:</a:t>
            </a:r>
          </a:p>
          <a:p>
            <a:pPr marL="0" marR="0" indent="0" algn="just">
              <a:spcBef>
                <a:spcPts val="0"/>
              </a:spcBef>
              <a:spcAft>
                <a:spcPts val="0"/>
              </a:spcAft>
              <a:buNone/>
            </a:pPr>
            <a:endParaRPr lang="lt-LT" sz="1800" b="0" i="1"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Pratimai, įveikiant savo kūno masę – pvz., atsispaudimai, prisitraukimai. Pratimai, naudojant papildomus nedidelius svorius. Atliekant pratimus su svoriais, mažiau kartų, įveikiant didesnį svorį, labiau lavėja raumenų jėga, o daugiau kartų, įveikiant mažesnį svorį, stiprėja raumenų ištvermė. Atliekant pratimus su papildomais svoriais, rekomenduojama trenerio priežiūra.</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lt-LT" sz="1800" b="1" i="1" dirty="0">
                <a:solidFill>
                  <a:srgbClr val="000000"/>
                </a:solidFill>
                <a:effectLst/>
                <a:latin typeface="Times New Roman" panose="02020603050405020304" pitchFamily="18" charset="0"/>
                <a:cs typeface="Times New Roman" panose="02020603050405020304" pitchFamily="18" charset="0"/>
              </a:rPr>
              <a:t>Rankų raumenų jėgai ugdyti rekomenduojamos šios sporto šakos: </a:t>
            </a:r>
          </a:p>
          <a:p>
            <a:r>
              <a:rPr lang="lt-LT" sz="1800" dirty="0">
                <a:solidFill>
                  <a:srgbClr val="000000"/>
                </a:solidFill>
                <a:latin typeface="Times New Roman" panose="02020603050405020304" pitchFamily="18" charset="0"/>
                <a:cs typeface="Times New Roman" panose="02020603050405020304" pitchFamily="18" charset="0"/>
              </a:rPr>
              <a:t>R</a:t>
            </a:r>
            <a:r>
              <a:rPr lang="lt-LT" sz="1800" b="0" i="0" dirty="0">
                <a:solidFill>
                  <a:srgbClr val="000000"/>
                </a:solidFill>
                <a:effectLst/>
                <a:latin typeface="Times New Roman" panose="02020603050405020304" pitchFamily="18" charset="0"/>
                <a:cs typeface="Times New Roman" panose="02020603050405020304" pitchFamily="18" charset="0"/>
              </a:rPr>
              <a:t>ankinis, tinklinis, krepšinis, rankų lenkimas, virvės traukimas, šaudymas iš lanko, fechtavimasis, plaukimas.</a:t>
            </a:r>
            <a:endParaRPr lang="lt-LT" sz="1800" dirty="0">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a:extLst>
              <a:ext uri="{FF2B5EF4-FFF2-40B4-BE49-F238E27FC236}">
                <a16:creationId xmlns:a16="http://schemas.microsoft.com/office/drawing/2014/main" id="{8DC79924-9F57-46F4-A35F-87D123525E2A}"/>
              </a:ext>
            </a:extLst>
          </p:cNvPr>
          <p:cNvSpPr>
            <a:spLocks noGrp="1"/>
          </p:cNvSpPr>
          <p:nvPr>
            <p:ph type="sldNum" sz="quarter" idx="12"/>
          </p:nvPr>
        </p:nvSpPr>
        <p:spPr/>
        <p:txBody>
          <a:bodyPr/>
          <a:lstStyle/>
          <a:p>
            <a:fld id="{F480CD4E-7424-4D99-A108-665C9D0AD105}" type="slidenum">
              <a:rPr lang="lt-LT" smtClean="0"/>
              <a:t>36</a:t>
            </a:fld>
            <a:endParaRPr lang="lt-LT"/>
          </a:p>
        </p:txBody>
      </p:sp>
    </p:spTree>
    <p:extLst>
      <p:ext uri="{BB962C8B-B14F-4D97-AF65-F5344CB8AC3E}">
        <p14:creationId xmlns:p14="http://schemas.microsoft.com/office/powerpoint/2010/main" val="183244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11BE036-F1D4-473B-A0E8-F1EFDCE3EDBF}"/>
              </a:ext>
            </a:extLst>
          </p:cNvPr>
          <p:cNvSpPr>
            <a:spLocks noGrp="1"/>
          </p:cNvSpPr>
          <p:nvPr>
            <p:ph type="title"/>
          </p:nvPr>
        </p:nvSpPr>
        <p:spPr>
          <a:xfrm>
            <a:off x="838200" y="365125"/>
            <a:ext cx="10515600" cy="1656821"/>
          </a:xfrm>
        </p:spPr>
        <p:txBody>
          <a:bodyPr>
            <a:noAutofit/>
          </a:body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000" b="1" i="0" u="none" strike="noStrike" baseline="0" dirty="0">
                <a:effectLst/>
                <a:latin typeface="Times New Roman" panose="02020603050405020304" pitchFamily="18" charset="0"/>
                <a:cs typeface="Times New Roman" panose="02020603050405020304" pitchFamily="18" charset="0"/>
              </a:rPr>
              <a:t>fizinio pajėgumo </a:t>
            </a:r>
            <a:r>
              <a:rPr lang="lt-LT" sz="3000" b="1" dirty="0">
                <a:latin typeface="Times New Roman" panose="02020603050405020304" pitchFamily="18" charset="0"/>
                <a:cs typeface="Times New Roman" panose="02020603050405020304" pitchFamily="18" charset="0"/>
              </a:rPr>
              <a:t>gerinimo rekomendacijos </a:t>
            </a:r>
            <a:r>
              <a:rPr lang="lt-LT" sz="3000" b="1" i="0" u="none" strike="noStrike" baseline="0" dirty="0">
                <a:effectLst/>
                <a:latin typeface="Times New Roman" panose="02020603050405020304" pitchFamily="18" charset="0"/>
                <a:cs typeface="Times New Roman" panose="02020603050405020304" pitchFamily="18" charset="0"/>
              </a:rPr>
              <a:t>pagal </a:t>
            </a:r>
            <a:r>
              <a:rPr lang="lt-LT" sz="3000" b="1" dirty="0">
                <a:latin typeface="Times New Roman" panose="02020603050405020304" pitchFamily="18" charset="0"/>
                <a:cs typeface="Times New Roman" panose="02020603050405020304" pitchFamily="18" charset="0"/>
              </a:rPr>
              <a:t>bėgimo šaudykle 10</a:t>
            </a:r>
            <a:r>
              <a:rPr lang="lt-LT" sz="3000" b="1" i="0" u="none" strike="noStrike" baseline="0" dirty="0">
                <a:effectLst/>
                <a:latin typeface="Times New Roman" panose="02020603050405020304" pitchFamily="18" charset="0"/>
                <a:cs typeface="Times New Roman" panose="02020603050405020304" pitchFamily="18" charset="0"/>
              </a:rPr>
              <a:t>×5 m testo įvertinimą</a:t>
            </a:r>
            <a:endParaRPr lang="lt-LT" sz="30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DBC62C4-26B5-46AA-99EE-7407E4E42F87}"/>
              </a:ext>
            </a:extLst>
          </p:cNvPr>
          <p:cNvSpPr>
            <a:spLocks noGrp="1"/>
          </p:cNvSpPr>
          <p:nvPr>
            <p:ph idx="1"/>
          </p:nvPr>
        </p:nvSpPr>
        <p:spPr>
          <a:xfrm>
            <a:off x="838200" y="2201333"/>
            <a:ext cx="10515600" cy="3975630"/>
          </a:xfrm>
        </p:spPr>
        <p:txBody>
          <a:bodyPr>
            <a:normAutofit lnSpcReduction="10000"/>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Ką tai rodo?</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Mažas greitumas ir vikrumas rodo, jog vaikas nepakankamai gerai kontroliuoja savo judesius. Padidėja kritimų, traumų rizika. Ilgiau atsistatoma po intensyvaus fizinio krūvio.</a:t>
            </a:r>
          </a:p>
          <a:p>
            <a:pPr marL="0" marR="0" algn="just">
              <a:spcBef>
                <a:spcPts val="0"/>
              </a:spcBef>
              <a:spcAft>
                <a:spcPts val="0"/>
              </a:spcAft>
            </a:pPr>
            <a:r>
              <a:rPr lang="lt-LT" sz="1800" b="0" i="0" dirty="0">
                <a:solidFill>
                  <a:srgbClr val="000000"/>
                </a:solidFill>
                <a:effectLst/>
                <a:latin typeface="Times New Roman" panose="02020603050405020304" pitchFamily="18" charset="0"/>
              </a:rPr>
              <a:t>Mažesnis greitumas ir vikrumas siejamas su antsvoriu ar nutukimu.</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Rekomenduojama:</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Pradžioje lavinti tikslumą, vėliau didinti greitį.</a:t>
            </a:r>
          </a:p>
          <a:p>
            <a:pPr marL="0" marR="0" algn="just">
              <a:spcBef>
                <a:spcPts val="0"/>
              </a:spcBef>
              <a:spcAft>
                <a:spcPts val="0"/>
              </a:spcAft>
            </a:pPr>
            <a:r>
              <a:rPr lang="lt-LT" sz="1800" b="0" i="0" dirty="0">
                <a:solidFill>
                  <a:srgbClr val="000000"/>
                </a:solidFill>
                <a:effectLst/>
                <a:latin typeface="Times New Roman" panose="02020603050405020304" pitchFamily="18" charset="0"/>
              </a:rPr>
              <a:t>Pratimai judesių tikslumui ir greičiui, patiesus ant horizontalaus paviršiaus virvines kopėčias.</a:t>
            </a:r>
          </a:p>
          <a:p>
            <a:pPr marL="0" marR="0" algn="just">
              <a:spcBef>
                <a:spcPts val="0"/>
              </a:spcBef>
              <a:spcAft>
                <a:spcPts val="0"/>
              </a:spcAft>
            </a:pPr>
            <a:r>
              <a:rPr lang="lt-LT" sz="1800" b="0" i="0" dirty="0">
                <a:solidFill>
                  <a:srgbClr val="000000"/>
                </a:solidFill>
                <a:effectLst/>
                <a:latin typeface="Times New Roman" panose="02020603050405020304" pitchFamily="18" charset="0"/>
              </a:rPr>
              <a:t>Tarp pratimų serijų būtinas atsipalaidavimas, nes pavargęs raumuo netobulėja. Būtina ilsėtis nuo 30 s iki 3 min., bet ne trumpiau ir ne ilgiau. Atlikti tiek vieno pratimo serijų, kiek vaikas jaučiasi pajėgus, pamažu didinant serijų skaičių iki 10.</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Greitumui, vikrumui ugdyti rekomenduojamos šios sporto šakos: </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endParaRPr>
          </a:p>
          <a:p>
            <a:pPr algn="just">
              <a:spcBef>
                <a:spcPts val="0"/>
              </a:spcBef>
            </a:pPr>
            <a:r>
              <a:rPr lang="lt-LT" sz="1800" dirty="0">
                <a:solidFill>
                  <a:srgbClr val="000000"/>
                </a:solidFill>
                <a:latin typeface="Times New Roman" panose="02020603050405020304" pitchFamily="18" charset="0"/>
              </a:rPr>
              <a:t>F</a:t>
            </a:r>
            <a:r>
              <a:rPr lang="lt-LT" sz="1800" b="0" i="0" dirty="0">
                <a:solidFill>
                  <a:srgbClr val="000000"/>
                </a:solidFill>
                <a:effectLst/>
                <a:latin typeface="Times New Roman" panose="02020603050405020304" pitchFamily="18" charset="0"/>
              </a:rPr>
              <a:t>utbolas, krepšinis, lengvoji atletika, tenisas, rankinis, orientavimosi sportas, biatlonas, beisbolas, regbis.</a:t>
            </a:r>
          </a:p>
          <a:p>
            <a:pPr marL="0" indent="0">
              <a:buNone/>
            </a:pPr>
            <a:endParaRPr lang="lt-LT" dirty="0"/>
          </a:p>
        </p:txBody>
      </p:sp>
      <p:sp>
        <p:nvSpPr>
          <p:cNvPr id="4" name="Skaidrės numerio vietos rezervavimo ženklas 3">
            <a:extLst>
              <a:ext uri="{FF2B5EF4-FFF2-40B4-BE49-F238E27FC236}">
                <a16:creationId xmlns:a16="http://schemas.microsoft.com/office/drawing/2014/main" id="{4622B0C0-B9A7-41BE-A6EA-1058A3418DEC}"/>
              </a:ext>
            </a:extLst>
          </p:cNvPr>
          <p:cNvSpPr>
            <a:spLocks noGrp="1"/>
          </p:cNvSpPr>
          <p:nvPr>
            <p:ph type="sldNum" sz="quarter" idx="12"/>
          </p:nvPr>
        </p:nvSpPr>
        <p:spPr/>
        <p:txBody>
          <a:bodyPr/>
          <a:lstStyle/>
          <a:p>
            <a:fld id="{5A139423-0966-44BB-B12F-C69128EAC6A0}" type="slidenum">
              <a:rPr lang="lt-LT" smtClean="0"/>
              <a:t>37</a:t>
            </a:fld>
            <a:endParaRPr lang="lt-LT"/>
          </a:p>
        </p:txBody>
      </p:sp>
    </p:spTree>
    <p:extLst>
      <p:ext uri="{BB962C8B-B14F-4D97-AF65-F5344CB8AC3E}">
        <p14:creationId xmlns:p14="http://schemas.microsoft.com/office/powerpoint/2010/main" val="2877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A0857C-14D9-46C5-BB65-F45F61ADFF53}"/>
              </a:ext>
            </a:extLst>
          </p:cNvPr>
          <p:cNvSpPr>
            <a:spLocks noGrp="1"/>
          </p:cNvSpPr>
          <p:nvPr>
            <p:ph type="title"/>
          </p:nvPr>
        </p:nvSpPr>
        <p:spPr/>
        <p:txBody>
          <a:bodyPr>
            <a:noAutofit/>
          </a:body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000" b="1" i="0" u="none" strike="noStrike" baseline="0" dirty="0">
                <a:effectLst/>
                <a:latin typeface="Times New Roman" panose="02020603050405020304" pitchFamily="18" charset="0"/>
                <a:cs typeface="Times New Roman" panose="02020603050405020304" pitchFamily="18" charset="0"/>
              </a:rPr>
              <a:t>fizinio pajėgumo </a:t>
            </a:r>
            <a:r>
              <a:rPr lang="lt-LT" sz="3000" b="1" dirty="0">
                <a:latin typeface="Times New Roman" panose="02020603050405020304" pitchFamily="18" charset="0"/>
                <a:cs typeface="Times New Roman" panose="02020603050405020304" pitchFamily="18" charset="0"/>
              </a:rPr>
              <a:t>gerinimo rekomendacijos </a:t>
            </a:r>
            <a:r>
              <a:rPr lang="lt-LT" sz="3000" b="1" i="0" u="none" strike="noStrike" baseline="0" dirty="0">
                <a:effectLst/>
                <a:latin typeface="Times New Roman" panose="02020603050405020304" pitchFamily="18" charset="0"/>
                <a:cs typeface="Times New Roman" panose="02020603050405020304" pitchFamily="18" charset="0"/>
              </a:rPr>
              <a:t>pagal </a:t>
            </a:r>
            <a:r>
              <a:rPr lang="lt-LT" sz="3000" b="1" dirty="0">
                <a:latin typeface="Times New Roman" panose="02020603050405020304" pitchFamily="18" charset="0"/>
                <a:cs typeface="Times New Roman" panose="02020603050405020304" pitchFamily="18" charset="0"/>
              </a:rPr>
              <a:t>6 m bėgimo </a:t>
            </a:r>
            <a:r>
              <a:rPr lang="lt-LT" sz="3000" b="1" i="0" u="none" strike="noStrike" baseline="0" dirty="0">
                <a:effectLst/>
                <a:latin typeface="Times New Roman" panose="02020603050405020304" pitchFamily="18" charset="0"/>
                <a:cs typeface="Times New Roman" panose="02020603050405020304" pitchFamily="18" charset="0"/>
              </a:rPr>
              <a:t>testo įvertinimą</a:t>
            </a:r>
            <a:endParaRPr lang="lt-LT" sz="3000" dirty="0"/>
          </a:p>
        </p:txBody>
      </p:sp>
      <p:sp>
        <p:nvSpPr>
          <p:cNvPr id="3" name="Turinio vietos rezervavimo ženklas 2">
            <a:extLst>
              <a:ext uri="{FF2B5EF4-FFF2-40B4-BE49-F238E27FC236}">
                <a16:creationId xmlns:a16="http://schemas.microsoft.com/office/drawing/2014/main" id="{914D30DB-0AE6-48F6-82F9-F33E6575BC2F}"/>
              </a:ext>
            </a:extLst>
          </p:cNvPr>
          <p:cNvSpPr>
            <a:spLocks noGrp="1"/>
          </p:cNvSpPr>
          <p:nvPr>
            <p:ph idx="1"/>
          </p:nvPr>
        </p:nvSpPr>
        <p:spPr/>
        <p:txBody>
          <a:bodyPr>
            <a:normAutofit/>
          </a:bodyPr>
          <a:lstStyle/>
          <a:p>
            <a:pPr marL="0" indent="0" algn="just">
              <a:spcBef>
                <a:spcPts val="0"/>
              </a:spcBef>
              <a:buNone/>
            </a:pPr>
            <a:r>
              <a:rPr lang="lt-LT" sz="1800" b="1" i="1" dirty="0">
                <a:solidFill>
                  <a:srgbClr val="000000"/>
                </a:solidFill>
                <a:effectLst/>
                <a:latin typeface="Times New Roman" panose="02020603050405020304" pitchFamily="18" charset="0"/>
                <a:cs typeface="Times New Roman" panose="02020603050405020304" pitchFamily="18" charset="0"/>
              </a:rPr>
              <a:t>Ką tai rodo?</a:t>
            </a:r>
          </a:p>
          <a:p>
            <a:pPr marL="0" indent="0" algn="just">
              <a:spcBef>
                <a:spcPts val="0"/>
              </a:spcBef>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algn="just">
              <a:spcBef>
                <a:spcPts val="0"/>
              </a:spcBef>
            </a:pPr>
            <a:r>
              <a:rPr lang="lt-LT" sz="1800" b="0" i="0" dirty="0">
                <a:solidFill>
                  <a:srgbClr val="000000"/>
                </a:solidFill>
                <a:effectLst/>
                <a:latin typeface="Times New Roman" panose="02020603050405020304" pitchFamily="18" charset="0"/>
                <a:cs typeface="Times New Roman" panose="02020603050405020304" pitchFamily="18" charset="0"/>
              </a:rPr>
              <a:t>Padidėjusi antsvorio, nutukimo ir </a:t>
            </a:r>
            <a:r>
              <a:rPr lang="lt-LT" sz="1800" b="0" i="0" dirty="0" err="1">
                <a:solidFill>
                  <a:srgbClr val="000000"/>
                </a:solidFill>
                <a:effectLst/>
                <a:latin typeface="Times New Roman" panose="02020603050405020304" pitchFamily="18" charset="0"/>
                <a:cs typeface="Times New Roman" panose="02020603050405020304" pitchFamily="18" charset="0"/>
              </a:rPr>
              <a:t>metabolinio</a:t>
            </a:r>
            <a:r>
              <a:rPr lang="lt-LT" sz="1800" b="0" i="0" dirty="0">
                <a:solidFill>
                  <a:srgbClr val="000000"/>
                </a:solidFill>
                <a:effectLst/>
                <a:latin typeface="Times New Roman" panose="02020603050405020304" pitchFamily="18" charset="0"/>
                <a:cs typeface="Times New Roman" panose="02020603050405020304" pitchFamily="18" charset="0"/>
              </a:rPr>
              <a:t> sindromo (sutrikusios medžiagų apykaitos) rizika. Greitai pavargstama, dūstama, atliekant fizines veiklas. Jei tai nėra kokios nors lėtinės ar įgimtos ligos pasekmė, gali būti, kad vaikas daug laiko praleidžia pasyviai. Šio amžiaus vaikams būtina būti vidutiniškai ar intensyviai fiziškai aktyviems ne mažiau nei 1 val. (geriau kelias valandas)  per dieną.  </a:t>
            </a:r>
          </a:p>
          <a:p>
            <a:pPr algn="just">
              <a:spcBef>
                <a:spcPts val="0"/>
              </a:spcBef>
            </a:pPr>
            <a:endParaRPr lang="lt-LT" sz="1800" dirty="0">
              <a:solidFill>
                <a:srgbClr val="000000"/>
              </a:solidFill>
              <a:latin typeface="Times New Roman" panose="02020603050405020304" pitchFamily="18" charset="0"/>
              <a:cs typeface="Times New Roman" panose="02020603050405020304" pitchFamily="18" charset="0"/>
            </a:endParaRPr>
          </a:p>
          <a:p>
            <a:pPr marL="0" indent="0" algn="just">
              <a:spcBef>
                <a:spcPts val="0"/>
              </a:spcBef>
              <a:buNone/>
            </a:pPr>
            <a:r>
              <a:rPr lang="lt-LT" sz="1800" b="1" i="1" dirty="0">
                <a:solidFill>
                  <a:srgbClr val="000000"/>
                </a:solidFill>
                <a:effectLst/>
                <a:latin typeface="Times New Roman" panose="02020603050405020304" pitchFamily="18" charset="0"/>
                <a:cs typeface="Times New Roman" panose="02020603050405020304" pitchFamily="18" charset="0"/>
              </a:rPr>
              <a:t>Rekomenduojama:</a:t>
            </a:r>
          </a:p>
          <a:p>
            <a:pPr marL="0" marR="0" indent="0" algn="just">
              <a:lnSpc>
                <a:spcPct val="100000"/>
              </a:lnSpc>
              <a:spcBef>
                <a:spcPts val="0"/>
              </a:spcBef>
              <a:spcAft>
                <a:spcPts val="0"/>
              </a:spcAft>
              <a:buNone/>
            </a:pPr>
            <a:endParaRPr lang="lt-LT" sz="1800" dirty="0">
              <a:solidFill>
                <a:srgbClr val="000000"/>
              </a:solidFill>
              <a:latin typeface="Times New Roman" panose="02020603050405020304" pitchFamily="18" charset="0"/>
              <a:cs typeface="Times New Roman" panose="02020603050405020304" pitchFamily="18" charset="0"/>
            </a:endParaRPr>
          </a:p>
          <a:p>
            <a:pPr algn="just">
              <a:lnSpc>
                <a:spcPct val="100000"/>
              </a:lnSpc>
              <a:spcBef>
                <a:spcPts val="0"/>
              </a:spcBef>
            </a:pPr>
            <a:r>
              <a:rPr lang="lt-LT" sz="1800" b="0" i="0" dirty="0">
                <a:solidFill>
                  <a:srgbClr val="000000"/>
                </a:solidFill>
                <a:effectLst/>
                <a:latin typeface="Times New Roman" panose="02020603050405020304" pitchFamily="18" charset="0"/>
                <a:cs typeface="Times New Roman" panose="02020603050405020304" pitchFamily="18" charset="0"/>
              </a:rPr>
              <a:t>Ilgas ir nedidelio intensyvumo bėgimas. Jei per sunku – bėgimas kaitaliojamas su ėjimu.</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Judrieji žaidimai, važiavimas dviračiu, plaukimas.</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Sėdint prie televizoriaus, kompiuterio ar išmaniųjų įrenginių praleisti ne daugiau nei 2 val. per dieną.</a:t>
            </a:r>
          </a:p>
          <a:p>
            <a:pPr marL="0" marR="0" algn="just">
              <a:spcBef>
                <a:spcPts val="0"/>
              </a:spcBef>
              <a:spcAft>
                <a:spcPts val="0"/>
              </a:spcAft>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indent="0">
              <a:lnSpc>
                <a:spcPct val="100000"/>
              </a:lnSpc>
              <a:buNone/>
            </a:pPr>
            <a:r>
              <a:rPr lang="lt-LT" sz="1800" b="1" i="1" dirty="0">
                <a:solidFill>
                  <a:srgbClr val="000000"/>
                </a:solidFill>
                <a:effectLst/>
                <a:latin typeface="Times New Roman" panose="02020603050405020304" pitchFamily="18" charset="0"/>
                <a:cs typeface="Times New Roman" panose="02020603050405020304" pitchFamily="18" charset="0"/>
              </a:rPr>
              <a:t>Širdies ir kraujagyslių sistemos pajėgumui ugdyti rekomenduojamos šios sporto šakos / sportinės veiklos:</a:t>
            </a:r>
          </a:p>
          <a:p>
            <a:pPr>
              <a:lnSpc>
                <a:spcPct val="100000"/>
              </a:lnSpc>
            </a:pPr>
            <a:r>
              <a:rPr lang="lt-LT" sz="1800" dirty="0">
                <a:solidFill>
                  <a:srgbClr val="000000"/>
                </a:solidFill>
                <a:latin typeface="Times New Roman" panose="02020603050405020304" pitchFamily="18" charset="0"/>
                <a:cs typeface="Times New Roman" panose="02020603050405020304" pitchFamily="18" charset="0"/>
              </a:rPr>
              <a:t>L</a:t>
            </a:r>
            <a:r>
              <a:rPr lang="lt-LT" sz="1800" b="0" i="0" dirty="0">
                <a:solidFill>
                  <a:srgbClr val="000000"/>
                </a:solidFill>
                <a:effectLst/>
                <a:latin typeface="Times New Roman" panose="02020603050405020304" pitchFamily="18" charset="0"/>
                <a:cs typeface="Times New Roman" panose="02020603050405020304" pitchFamily="18" charset="0"/>
              </a:rPr>
              <a:t>engvoji atletika, orientavimosi sportas, dviračių sportas, sportiniai šokiai, gatvės šokiai, aerobika.</a:t>
            </a:r>
            <a:endParaRPr lang="lt-LT" sz="1800" dirty="0">
              <a:latin typeface="Times New Roman" panose="02020603050405020304" pitchFamily="18" charset="0"/>
              <a:cs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01E9981B-458C-4166-9769-44456D3D439A}"/>
              </a:ext>
            </a:extLst>
          </p:cNvPr>
          <p:cNvSpPr>
            <a:spLocks noGrp="1"/>
          </p:cNvSpPr>
          <p:nvPr>
            <p:ph type="sldNum" sz="quarter" idx="12"/>
          </p:nvPr>
        </p:nvSpPr>
        <p:spPr/>
        <p:txBody>
          <a:bodyPr/>
          <a:lstStyle/>
          <a:p>
            <a:fld id="{5A139423-0966-44BB-B12F-C69128EAC6A0}" type="slidenum">
              <a:rPr lang="lt-LT" smtClean="0"/>
              <a:t>38</a:t>
            </a:fld>
            <a:endParaRPr lang="lt-LT"/>
          </a:p>
        </p:txBody>
      </p:sp>
    </p:spTree>
    <p:extLst>
      <p:ext uri="{BB962C8B-B14F-4D97-AF65-F5344CB8AC3E}">
        <p14:creationId xmlns:p14="http://schemas.microsoft.com/office/powerpoint/2010/main" val="2128739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606DA45-7787-4B88-AB40-89698C6F7CF8}"/>
              </a:ext>
            </a:extLst>
          </p:cNvPr>
          <p:cNvSpPr>
            <a:spLocks noGrp="1"/>
          </p:cNvSpPr>
          <p:nvPr>
            <p:ph type="title"/>
          </p:nvPr>
        </p:nvSpPr>
        <p:spPr>
          <a:xfrm>
            <a:off x="838200" y="365125"/>
            <a:ext cx="10515600" cy="6052608"/>
          </a:xfrm>
        </p:spPr>
        <p:txBody>
          <a:bodyPr/>
          <a:lstStyle/>
          <a:p>
            <a:pPr algn="ctr"/>
            <a:r>
              <a:rPr lang="lt-LT" b="1" dirty="0">
                <a:latin typeface="Times New Roman" panose="02020603050405020304" pitchFamily="18" charset="0"/>
                <a:cs typeface="Times New Roman" panose="02020603050405020304" pitchFamily="18" charset="0"/>
              </a:rPr>
              <a:t>Pagrindinio ugdymo programos mokinių, priskiriamų sveikatos rizikos zonai, fizinio pajėgumo gerinimo rekomendacijos</a:t>
            </a:r>
          </a:p>
        </p:txBody>
      </p:sp>
      <p:sp>
        <p:nvSpPr>
          <p:cNvPr id="4" name="Skaidrės numerio vietos rezervavimo ženklas 3">
            <a:extLst>
              <a:ext uri="{FF2B5EF4-FFF2-40B4-BE49-F238E27FC236}">
                <a16:creationId xmlns:a16="http://schemas.microsoft.com/office/drawing/2014/main" id="{1BEE8AD6-A7D5-4E41-BE4E-857EABF7FB3D}"/>
              </a:ext>
            </a:extLst>
          </p:cNvPr>
          <p:cNvSpPr>
            <a:spLocks noGrp="1"/>
          </p:cNvSpPr>
          <p:nvPr>
            <p:ph type="sldNum" sz="quarter" idx="12"/>
          </p:nvPr>
        </p:nvSpPr>
        <p:spPr/>
        <p:txBody>
          <a:bodyPr/>
          <a:lstStyle/>
          <a:p>
            <a:fld id="{5A139423-0966-44BB-B12F-C69128EAC6A0}" type="slidenum">
              <a:rPr lang="lt-LT" smtClean="0"/>
              <a:t>39</a:t>
            </a:fld>
            <a:endParaRPr lang="lt-LT"/>
          </a:p>
        </p:txBody>
      </p:sp>
    </p:spTree>
    <p:extLst>
      <p:ext uri="{BB962C8B-B14F-4D97-AF65-F5344CB8AC3E}">
        <p14:creationId xmlns:p14="http://schemas.microsoft.com/office/powerpoint/2010/main" val="290508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7908B9-C495-4D77-8D51-93587953AE68}"/>
              </a:ext>
            </a:extLst>
          </p:cNvPr>
          <p:cNvSpPr>
            <a:spLocks noGrp="1"/>
          </p:cNvSpPr>
          <p:nvPr>
            <p:ph type="title"/>
          </p:nvPr>
        </p:nvSpPr>
        <p:spPr/>
        <p:txBody>
          <a:bodyPr>
            <a:normAutofit/>
          </a:bodyPr>
          <a:lstStyle/>
          <a:p>
            <a:pPr algn="ctr"/>
            <a:r>
              <a:rPr lang="lt-LT" sz="3000" b="1" dirty="0">
                <a:latin typeface="Times New Roman" panose="02020603050405020304" pitchFamily="18" charset="0"/>
                <a:cs typeface="Times New Roman" panose="02020603050405020304" pitchFamily="18" charset="0"/>
              </a:rPr>
              <a:t>Apraše vartojamos sąvokos ir jų apibrėžtys</a:t>
            </a:r>
          </a:p>
        </p:txBody>
      </p:sp>
      <p:sp>
        <p:nvSpPr>
          <p:cNvPr id="3" name="Turinio vietos rezervavimo ženklas 2">
            <a:extLst>
              <a:ext uri="{FF2B5EF4-FFF2-40B4-BE49-F238E27FC236}">
                <a16:creationId xmlns:a16="http://schemas.microsoft.com/office/drawing/2014/main" id="{3BFC752E-1884-4997-AACC-B9D660306864}"/>
              </a:ext>
            </a:extLst>
          </p:cNvPr>
          <p:cNvSpPr>
            <a:spLocks noGrp="1"/>
          </p:cNvSpPr>
          <p:nvPr>
            <p:ph idx="1"/>
          </p:nvPr>
        </p:nvSpPr>
        <p:spPr>
          <a:xfrm>
            <a:off x="838200" y="2065867"/>
            <a:ext cx="10515600" cy="4111095"/>
          </a:xfrm>
        </p:spPr>
        <p:txBody>
          <a:bodyPr>
            <a:normAutofit/>
          </a:bodyPr>
          <a:lstStyle/>
          <a:p>
            <a:pPr algn="just"/>
            <a:r>
              <a:rPr lang="lt-LT" sz="1800" b="1" i="1" dirty="0">
                <a:latin typeface="Times New Roman" panose="02020603050405020304" pitchFamily="18" charset="0"/>
                <a:cs typeface="Times New Roman" panose="02020603050405020304" pitchFamily="18" charset="0"/>
              </a:rPr>
              <a:t>Mokinio fizinio pajėgumo testas </a:t>
            </a:r>
            <a:r>
              <a:rPr lang="lt-LT" sz="1800" dirty="0">
                <a:latin typeface="Times New Roman" panose="02020603050405020304" pitchFamily="18" charset="0"/>
                <a:cs typeface="Times New Roman" panose="02020603050405020304" pitchFamily="18" charset="0"/>
              </a:rPr>
              <a:t>– užduotis, skirta nustatyti mokinio fizinio pajėgumo lygį.</a:t>
            </a:r>
          </a:p>
          <a:p>
            <a:pPr algn="just"/>
            <a:r>
              <a:rPr lang="lt-LT" sz="1800" dirty="0">
                <a:latin typeface="Times New Roman" panose="02020603050405020304" pitchFamily="18" charset="0"/>
                <a:cs typeface="Times New Roman" panose="02020603050405020304" pitchFamily="18" charset="0"/>
              </a:rPr>
              <a:t>Kitos Apraše vartojamos sąvokos suprantamos taip, kaip jos apibrėžtos LR sporto įstatyme, LR sveikatos sistemos įstatyme, LR visuomenės sveikatos priežiūros įstatyme, LR švietimo įstatyme, LR dokumentų ir archyvų įstatyme ir LR vaiko teisių apsaugos pagrindų įstatyme.</a:t>
            </a:r>
          </a:p>
        </p:txBody>
      </p:sp>
      <p:sp>
        <p:nvSpPr>
          <p:cNvPr id="4" name="Skaidrės numerio vietos rezervavimo ženklas 3">
            <a:extLst>
              <a:ext uri="{FF2B5EF4-FFF2-40B4-BE49-F238E27FC236}">
                <a16:creationId xmlns:a16="http://schemas.microsoft.com/office/drawing/2014/main" id="{ABC0ADEF-0D86-4066-A30A-29BF786026BD}"/>
              </a:ext>
            </a:extLst>
          </p:cNvPr>
          <p:cNvSpPr>
            <a:spLocks noGrp="1"/>
          </p:cNvSpPr>
          <p:nvPr>
            <p:ph type="sldNum" sz="quarter" idx="12"/>
          </p:nvPr>
        </p:nvSpPr>
        <p:spPr/>
        <p:txBody>
          <a:bodyPr/>
          <a:lstStyle/>
          <a:p>
            <a:fld id="{5A139423-0966-44BB-B12F-C69128EAC6A0}" type="slidenum">
              <a:rPr lang="lt-LT" smtClean="0"/>
              <a:t>4</a:t>
            </a:fld>
            <a:endParaRPr lang="lt-LT"/>
          </a:p>
        </p:txBody>
      </p:sp>
    </p:spTree>
    <p:extLst>
      <p:ext uri="{BB962C8B-B14F-4D97-AF65-F5344CB8AC3E}">
        <p14:creationId xmlns:p14="http://schemas.microsoft.com/office/powerpoint/2010/main" val="22343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4D93C4-2E1B-431A-8D7F-171057CBA69F}"/>
              </a:ext>
            </a:extLst>
          </p:cNvPr>
          <p:cNvSpPr>
            <a:spLocks noGrp="1"/>
          </p:cNvSpPr>
          <p:nvPr>
            <p:ph type="title"/>
          </p:nvPr>
        </p:nvSpPr>
        <p:spPr/>
        <p:txBody>
          <a:bodyPr>
            <a:noAutofit/>
          </a:body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000" b="1" i="0" u="none" strike="noStrike" baseline="0" dirty="0">
                <a:effectLst/>
                <a:latin typeface="Times New Roman" panose="02020603050405020304" pitchFamily="18" charset="0"/>
                <a:cs typeface="Times New Roman" panose="02020603050405020304" pitchFamily="18" charset="0"/>
              </a:rPr>
              <a:t>fizinio pajėgumo </a:t>
            </a:r>
            <a:r>
              <a:rPr lang="lt-LT" sz="3000" b="1" dirty="0">
                <a:latin typeface="Times New Roman" panose="02020603050405020304" pitchFamily="18" charset="0"/>
                <a:cs typeface="Times New Roman" panose="02020603050405020304" pitchFamily="18" charset="0"/>
              </a:rPr>
              <a:t>gerinimo rekomendacijos </a:t>
            </a:r>
            <a:r>
              <a:rPr lang="lt-LT" sz="3000" b="1" i="0" u="none" strike="noStrike" baseline="0" dirty="0">
                <a:effectLst/>
                <a:latin typeface="Times New Roman" panose="02020603050405020304" pitchFamily="18" charset="0"/>
                <a:cs typeface="Times New Roman" panose="02020603050405020304" pitchFamily="18" charset="0"/>
              </a:rPr>
              <a:t>pagal </a:t>
            </a:r>
            <a:r>
              <a:rPr lang="lt-LT" sz="3000" b="1" dirty="0">
                <a:latin typeface="Times New Roman" panose="02020603050405020304" pitchFamily="18" charset="0"/>
                <a:cs typeface="Times New Roman" panose="02020603050405020304" pitchFamily="18" charset="0"/>
              </a:rPr>
              <a:t>šuolio iš vietos į tolį </a:t>
            </a:r>
            <a:r>
              <a:rPr lang="lt-LT" sz="3000" b="1" i="0" u="none" strike="noStrike" baseline="0" dirty="0">
                <a:effectLst/>
                <a:latin typeface="Times New Roman" panose="02020603050405020304" pitchFamily="18" charset="0"/>
                <a:cs typeface="Times New Roman" panose="02020603050405020304" pitchFamily="18" charset="0"/>
              </a:rPr>
              <a:t>testo įvertinimą</a:t>
            </a:r>
            <a:endParaRPr lang="lt-LT" sz="3000" dirty="0"/>
          </a:p>
        </p:txBody>
      </p:sp>
      <p:sp>
        <p:nvSpPr>
          <p:cNvPr id="3" name="Turinio vietos rezervavimo ženklas 2">
            <a:extLst>
              <a:ext uri="{FF2B5EF4-FFF2-40B4-BE49-F238E27FC236}">
                <a16:creationId xmlns:a16="http://schemas.microsoft.com/office/drawing/2014/main" id="{57FBA7CE-24F2-48C7-8B66-28315FDE5E22}"/>
              </a:ext>
            </a:extLst>
          </p:cNvPr>
          <p:cNvSpPr>
            <a:spLocks noGrp="1"/>
          </p:cNvSpPr>
          <p:nvPr>
            <p:ph idx="1"/>
          </p:nvPr>
        </p:nvSpPr>
        <p:spPr/>
        <p:txBody>
          <a:bodyPr>
            <a:normAutofit/>
          </a:bodyPr>
          <a:lstStyle/>
          <a:p>
            <a:pPr marL="0" indent="0" algn="just">
              <a:buNone/>
            </a:pPr>
            <a:r>
              <a:rPr lang="lt-LT" sz="1800" b="1" i="1" dirty="0">
                <a:solidFill>
                  <a:srgbClr val="000000"/>
                </a:solidFill>
                <a:effectLst/>
                <a:latin typeface="Times New Roman" panose="02020603050405020304" pitchFamily="18" charset="0"/>
                <a:cs typeface="Times New Roman" panose="02020603050405020304" pitchFamily="18" charset="0"/>
              </a:rPr>
              <a:t>Ką tai rodo?</a:t>
            </a:r>
          </a:p>
          <a:p>
            <a:pPr marL="0" indent="0" algn="just">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Silpnai išsivystęs kojų ir bendras </a:t>
            </a:r>
            <a:r>
              <a:rPr lang="lt-LT" sz="1800" b="0" i="0" dirty="0" err="1">
                <a:solidFill>
                  <a:srgbClr val="000000"/>
                </a:solidFill>
                <a:effectLst/>
                <a:latin typeface="Times New Roman" panose="02020603050405020304" pitchFamily="18" charset="0"/>
              </a:rPr>
              <a:t>raumenynas</a:t>
            </a:r>
            <a:r>
              <a:rPr lang="lt-LT" sz="1800" b="0" i="0" dirty="0">
                <a:solidFill>
                  <a:srgbClr val="000000"/>
                </a:solidFill>
                <a:effectLst/>
                <a:latin typeface="Times New Roman" panose="02020603050405020304" pitchFamily="18" charset="0"/>
              </a:rPr>
              <a:t> sąlygoja prastą laikyseną, padidėjusią kritimų riziką.  Prognozuojamas didesnis kaulų mineralų tankio mažėjimas, t. y. atsiranda kaulų retėjimo rizika suaugusiojo amžiuje.</a:t>
            </a:r>
          </a:p>
          <a:p>
            <a:pPr marL="0" marR="0" algn="just">
              <a:spcBef>
                <a:spcPts val="0"/>
              </a:spcBef>
              <a:spcAft>
                <a:spcPts val="0"/>
              </a:spcAft>
            </a:pPr>
            <a:r>
              <a:rPr lang="lt-LT" sz="1800" b="0" i="0" dirty="0">
                <a:solidFill>
                  <a:srgbClr val="000000"/>
                </a:solidFill>
                <a:effectLst/>
                <a:latin typeface="Times New Roman" panose="02020603050405020304" pitchFamily="18" charset="0"/>
              </a:rPr>
              <a:t>Maža raumenų jėga siejasi su didele raumenų pažeidimo rizika, blogu gliukozės pasisavinimu. Maža kojų raumenų jėga neužtikrina viršutinės kūno dalies stabilumo, greičiau pavargstama vaikštant, bėgiojant, žaidžiant. Silpnai išsivystęs kojų ir bendras </a:t>
            </a:r>
            <a:r>
              <a:rPr lang="lt-LT" sz="1800" b="0" i="0" dirty="0" err="1">
                <a:solidFill>
                  <a:srgbClr val="000000"/>
                </a:solidFill>
                <a:effectLst/>
                <a:latin typeface="Times New Roman" panose="02020603050405020304" pitchFamily="18" charset="0"/>
              </a:rPr>
              <a:t>raumenynas</a:t>
            </a:r>
            <a:r>
              <a:rPr lang="lt-LT" sz="1800" b="0" i="0" dirty="0">
                <a:solidFill>
                  <a:srgbClr val="000000"/>
                </a:solidFill>
                <a:effectLst/>
                <a:latin typeface="Times New Roman" panose="02020603050405020304" pitchFamily="18" charset="0"/>
              </a:rPr>
              <a:t> šiame amžiaus tarpsnyje yra pataisomas raumenų treniruotėmis, jei jo nesąlygoja kokie nors fiziniai sutrikimai, ligos.</a:t>
            </a:r>
          </a:p>
          <a:p>
            <a:pPr marL="0" indent="0">
              <a:buNone/>
            </a:pPr>
            <a:endParaRPr lang="lt-LT" dirty="0"/>
          </a:p>
        </p:txBody>
      </p:sp>
      <p:sp>
        <p:nvSpPr>
          <p:cNvPr id="4" name="Skaidrės numerio vietos rezervavimo ženklas 3">
            <a:extLst>
              <a:ext uri="{FF2B5EF4-FFF2-40B4-BE49-F238E27FC236}">
                <a16:creationId xmlns:a16="http://schemas.microsoft.com/office/drawing/2014/main" id="{3913186D-CCCA-4BBC-A7C6-0A414330FB99}"/>
              </a:ext>
            </a:extLst>
          </p:cNvPr>
          <p:cNvSpPr>
            <a:spLocks noGrp="1"/>
          </p:cNvSpPr>
          <p:nvPr>
            <p:ph type="sldNum" sz="quarter" idx="12"/>
          </p:nvPr>
        </p:nvSpPr>
        <p:spPr/>
        <p:txBody>
          <a:bodyPr/>
          <a:lstStyle/>
          <a:p>
            <a:fld id="{5A139423-0966-44BB-B12F-C69128EAC6A0}" type="slidenum">
              <a:rPr lang="lt-LT" smtClean="0"/>
              <a:t>40</a:t>
            </a:fld>
            <a:endParaRPr lang="lt-LT"/>
          </a:p>
        </p:txBody>
      </p:sp>
    </p:spTree>
    <p:extLst>
      <p:ext uri="{BB962C8B-B14F-4D97-AF65-F5344CB8AC3E}">
        <p14:creationId xmlns:p14="http://schemas.microsoft.com/office/powerpoint/2010/main" val="2737772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1FBA1B7-19B7-42D0-B3A2-6C1819E4E799}"/>
              </a:ext>
            </a:extLst>
          </p:cNvPr>
          <p:cNvSpPr>
            <a:spLocks noGrp="1"/>
          </p:cNvSpPr>
          <p:nvPr>
            <p:ph type="title"/>
          </p:nvPr>
        </p:nvSpPr>
        <p:spPr>
          <a:xfrm>
            <a:off x="838200" y="365125"/>
            <a:ext cx="10515600" cy="650875"/>
          </a:xfrm>
        </p:spPr>
        <p:txBody>
          <a:bodyPr>
            <a:normAutofit fontScale="90000"/>
          </a:bodyPr>
          <a:lstStyle/>
          <a:p>
            <a:endParaRPr lang="lt-LT" dirty="0"/>
          </a:p>
        </p:txBody>
      </p:sp>
      <p:sp>
        <p:nvSpPr>
          <p:cNvPr id="3" name="Turinio vietos rezervavimo ženklas 2">
            <a:extLst>
              <a:ext uri="{FF2B5EF4-FFF2-40B4-BE49-F238E27FC236}">
                <a16:creationId xmlns:a16="http://schemas.microsoft.com/office/drawing/2014/main" id="{AF59FB72-386C-4D63-9493-B8DC92AAC6D5}"/>
              </a:ext>
            </a:extLst>
          </p:cNvPr>
          <p:cNvSpPr>
            <a:spLocks noGrp="1"/>
          </p:cNvSpPr>
          <p:nvPr>
            <p:ph idx="1"/>
          </p:nvPr>
        </p:nvSpPr>
        <p:spPr>
          <a:xfrm>
            <a:off x="838200" y="1329267"/>
            <a:ext cx="10515600" cy="4847696"/>
          </a:xfrm>
        </p:spPr>
        <p:txBody>
          <a:bodyPr>
            <a:normAutofit/>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Rekomenduojama:</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Pratimai, įveikiant pasipriešinimą.</a:t>
            </a:r>
          </a:p>
          <a:p>
            <a:pPr marL="0" marR="0" algn="just">
              <a:spcBef>
                <a:spcPts val="0"/>
              </a:spcBef>
              <a:spcAft>
                <a:spcPts val="0"/>
              </a:spcAft>
            </a:pPr>
            <a:r>
              <a:rPr lang="lt-LT" sz="1800" b="0" i="0" dirty="0">
                <a:solidFill>
                  <a:srgbClr val="000000"/>
                </a:solidFill>
                <a:effectLst/>
                <a:latin typeface="Times New Roman" panose="02020603050405020304" pitchFamily="18" charset="0"/>
              </a:rPr>
              <a:t>Pritūpimai be svorio.</a:t>
            </a:r>
          </a:p>
          <a:p>
            <a:pPr marL="0" marR="0" algn="just">
              <a:spcBef>
                <a:spcPts val="0"/>
              </a:spcBef>
              <a:spcAft>
                <a:spcPts val="0"/>
              </a:spcAft>
            </a:pPr>
            <a:r>
              <a:rPr lang="lt-LT" sz="1800" b="0" i="0" dirty="0">
                <a:solidFill>
                  <a:srgbClr val="000000"/>
                </a:solidFill>
                <a:effectLst/>
                <a:latin typeface="Times New Roman" panose="02020603050405020304" pitchFamily="18" charset="0"/>
              </a:rPr>
              <a:t>Įtūpstai; įtūpstai su kojos pakėlimu, kojos atitraukimu.</a:t>
            </a:r>
          </a:p>
          <a:p>
            <a:pPr marL="0" marR="0" algn="just">
              <a:spcBef>
                <a:spcPts val="0"/>
              </a:spcBef>
              <a:spcAft>
                <a:spcPts val="0"/>
              </a:spcAft>
            </a:pPr>
            <a:r>
              <a:rPr lang="lt-LT" sz="1800" b="0" i="0" dirty="0">
                <a:solidFill>
                  <a:srgbClr val="000000"/>
                </a:solidFill>
                <a:effectLst/>
                <a:latin typeface="Times New Roman" panose="02020603050405020304" pitchFamily="18" charset="0"/>
              </a:rPr>
              <a:t>Šoninis ėjimas su pasipriešinimo juosta ant kojų.</a:t>
            </a:r>
          </a:p>
          <a:p>
            <a:pPr marL="0" marR="0" algn="just">
              <a:spcBef>
                <a:spcPts val="0"/>
              </a:spcBef>
              <a:spcAft>
                <a:spcPts val="0"/>
              </a:spcAft>
            </a:pPr>
            <a:r>
              <a:rPr lang="lt-LT" sz="1800" b="0" i="0" dirty="0">
                <a:solidFill>
                  <a:srgbClr val="000000"/>
                </a:solidFill>
                <a:effectLst/>
                <a:latin typeface="Times New Roman" panose="02020603050405020304" pitchFamily="18" charset="0"/>
              </a:rPr>
              <a:t>Balansavimo pratimai, kurie stiprina apatinių galūnių pagrindinius raumenis.</a:t>
            </a:r>
          </a:p>
          <a:p>
            <a:pPr marL="0" marR="0" algn="just">
              <a:spcBef>
                <a:spcPts val="0"/>
              </a:spcBef>
              <a:spcAft>
                <a:spcPts val="0"/>
              </a:spcAft>
            </a:pPr>
            <a:r>
              <a:rPr lang="lt-LT" sz="1800" b="0" i="0" dirty="0">
                <a:solidFill>
                  <a:srgbClr val="000000"/>
                </a:solidFill>
                <a:effectLst/>
                <a:latin typeface="Times New Roman" panose="02020603050405020304" pitchFamily="18" charset="0"/>
              </a:rPr>
              <a:t>Šuoliukai su šokdyne.</a:t>
            </a:r>
          </a:p>
          <a:p>
            <a:pPr marL="0" marR="0" algn="just">
              <a:spcBef>
                <a:spcPts val="0"/>
              </a:spcBef>
              <a:spcAft>
                <a:spcPts val="0"/>
              </a:spcAft>
            </a:pPr>
            <a:r>
              <a:rPr lang="lt-LT" sz="1800" b="0" i="0" dirty="0">
                <a:solidFill>
                  <a:srgbClr val="000000"/>
                </a:solidFill>
                <a:effectLst/>
                <a:latin typeface="Times New Roman" panose="02020603050405020304" pitchFamily="18" charset="0"/>
              </a:rPr>
              <a:t>Krūvius reikia didinti laipsniškai, nepažeidžiant sausgyslių, raiščių, kremzlių ir kaulų, nes jie prie krūvių pripranta lėčiau nei raumenys.</a:t>
            </a:r>
          </a:p>
          <a:p>
            <a:pPr marL="0" marR="0" algn="just">
              <a:spcBef>
                <a:spcPts val="0"/>
              </a:spcBef>
              <a:spcAft>
                <a:spcPts val="0"/>
              </a:spcAft>
            </a:pPr>
            <a:endParaRPr lang="lt-LT" sz="1800" b="0" i="0" dirty="0">
              <a:solidFill>
                <a:srgbClr val="000000"/>
              </a:solidFill>
              <a:effectLst/>
              <a:latin typeface="Times New Roman" panose="02020603050405020304" pitchFamily="18" charset="0"/>
            </a:endParaRP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Kojų raumenų jėgai ugdyti rekomenduojamos šios sporto šakos / sportinės veiklos:</a:t>
            </a:r>
          </a:p>
          <a:p>
            <a:pPr marL="0" marR="0" indent="0" algn="just">
              <a:spcBef>
                <a:spcPts val="0"/>
              </a:spcBef>
              <a:spcAft>
                <a:spcPts val="0"/>
              </a:spcAft>
              <a:buNone/>
            </a:pPr>
            <a:endParaRPr lang="lt-LT" sz="1800" b="1" i="1" dirty="0">
              <a:solidFill>
                <a:srgbClr val="000000"/>
              </a:solidFill>
              <a:effectLst/>
              <a:latin typeface="Times New Roman" panose="02020603050405020304" pitchFamily="18" charset="0"/>
            </a:endParaRPr>
          </a:p>
          <a:p>
            <a:pPr algn="just">
              <a:spcBef>
                <a:spcPts val="0"/>
              </a:spcBef>
            </a:pPr>
            <a:r>
              <a:rPr lang="lt-LT" sz="1800" dirty="0">
                <a:solidFill>
                  <a:srgbClr val="000000"/>
                </a:solidFill>
                <a:latin typeface="Times New Roman" panose="02020603050405020304" pitchFamily="18" charset="0"/>
              </a:rPr>
              <a:t>K</a:t>
            </a:r>
            <a:r>
              <a:rPr lang="lt-LT" sz="1800" b="0" i="0" dirty="0">
                <a:solidFill>
                  <a:srgbClr val="000000"/>
                </a:solidFill>
                <a:effectLst/>
                <a:latin typeface="Times New Roman" panose="02020603050405020304" pitchFamily="18" charset="0"/>
              </a:rPr>
              <a:t>ovos menai, futbolas, sportinė gimnastika, sportiniai šokiai, gatvės šokiai, dailusis čiuožimas, ledo ritulys, žolės riedulys, slidinėjimas, vandens slidės, šuoliai ant batuto.</a:t>
            </a:r>
            <a:endParaRPr lang="lt-LT" sz="1800" b="1" i="1" dirty="0">
              <a:solidFill>
                <a:srgbClr val="000000"/>
              </a:solidFill>
              <a:effectLst/>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a:extLst>
              <a:ext uri="{FF2B5EF4-FFF2-40B4-BE49-F238E27FC236}">
                <a16:creationId xmlns:a16="http://schemas.microsoft.com/office/drawing/2014/main" id="{925EDB6E-8938-43A7-BB90-7E9E86D31A8B}"/>
              </a:ext>
            </a:extLst>
          </p:cNvPr>
          <p:cNvSpPr>
            <a:spLocks noGrp="1"/>
          </p:cNvSpPr>
          <p:nvPr>
            <p:ph type="sldNum" sz="quarter" idx="12"/>
          </p:nvPr>
        </p:nvSpPr>
        <p:spPr/>
        <p:txBody>
          <a:bodyPr/>
          <a:lstStyle/>
          <a:p>
            <a:fld id="{5A139423-0966-44BB-B12F-C69128EAC6A0}" type="slidenum">
              <a:rPr lang="lt-LT" smtClean="0"/>
              <a:t>41</a:t>
            </a:fld>
            <a:endParaRPr lang="lt-LT"/>
          </a:p>
        </p:txBody>
      </p:sp>
    </p:spTree>
    <p:extLst>
      <p:ext uri="{BB962C8B-B14F-4D97-AF65-F5344CB8AC3E}">
        <p14:creationId xmlns:p14="http://schemas.microsoft.com/office/powerpoint/2010/main" val="1625367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6CD146A-5E55-4837-B59D-BAFA8713E615}"/>
              </a:ext>
            </a:extLst>
          </p:cNvPr>
          <p:cNvSpPr>
            <a:spLocks noGrp="1"/>
          </p:cNvSpPr>
          <p:nvPr>
            <p:ph type="title"/>
          </p:nvPr>
        </p:nvSpPr>
        <p:spPr>
          <a:xfrm>
            <a:off x="838200" y="136525"/>
            <a:ext cx="10515600" cy="1554163"/>
          </a:xfrm>
        </p:spPr>
        <p:txBody>
          <a:bodyPr>
            <a:noAutofit/>
          </a:body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000" b="1" i="0" u="none" strike="noStrike" baseline="0" dirty="0">
                <a:effectLst/>
                <a:latin typeface="Times New Roman" panose="02020603050405020304" pitchFamily="18" charset="0"/>
                <a:cs typeface="Times New Roman" panose="02020603050405020304" pitchFamily="18" charset="0"/>
              </a:rPr>
              <a:t>fizinio pajėgumo </a:t>
            </a:r>
            <a:r>
              <a:rPr lang="lt-LT" sz="3000" b="1" dirty="0">
                <a:latin typeface="Times New Roman" panose="02020603050405020304" pitchFamily="18" charset="0"/>
                <a:cs typeface="Times New Roman" panose="02020603050405020304" pitchFamily="18" charset="0"/>
              </a:rPr>
              <a:t>gerinimo rekomendacijos </a:t>
            </a:r>
            <a:r>
              <a:rPr lang="lt-LT" sz="3000" b="1" i="0" u="none" strike="noStrike" baseline="0" dirty="0">
                <a:effectLst/>
                <a:latin typeface="Times New Roman" panose="02020603050405020304" pitchFamily="18" charset="0"/>
                <a:cs typeface="Times New Roman" panose="02020603050405020304" pitchFamily="18" charset="0"/>
              </a:rPr>
              <a:t>pagal </a:t>
            </a:r>
            <a:r>
              <a:rPr lang="lt-LT" sz="3000" b="1" dirty="0">
                <a:latin typeface="Times New Roman" panose="02020603050405020304" pitchFamily="18" charset="0"/>
                <a:cs typeface="Times New Roman" panose="02020603050405020304" pitchFamily="18" charset="0"/>
              </a:rPr>
              <a:t>bėgimo šaudykle 10</a:t>
            </a:r>
            <a:r>
              <a:rPr lang="lt-LT" sz="3000" b="1" i="0" u="none" strike="noStrike" baseline="0" dirty="0">
                <a:effectLst/>
                <a:latin typeface="Times New Roman" panose="02020603050405020304" pitchFamily="18" charset="0"/>
                <a:cs typeface="Times New Roman" panose="02020603050405020304" pitchFamily="18" charset="0"/>
              </a:rPr>
              <a:t>×5 m testo įvertinimą</a:t>
            </a:r>
            <a:endParaRPr lang="lt-LT" sz="3000" dirty="0"/>
          </a:p>
        </p:txBody>
      </p:sp>
      <p:sp>
        <p:nvSpPr>
          <p:cNvPr id="3" name="Turinio vietos rezervavimo ženklas 2">
            <a:extLst>
              <a:ext uri="{FF2B5EF4-FFF2-40B4-BE49-F238E27FC236}">
                <a16:creationId xmlns:a16="http://schemas.microsoft.com/office/drawing/2014/main" id="{9E422F63-4370-4415-AB72-6839C9F1063E}"/>
              </a:ext>
            </a:extLst>
          </p:cNvPr>
          <p:cNvSpPr>
            <a:spLocks noGrp="1"/>
          </p:cNvSpPr>
          <p:nvPr>
            <p:ph idx="1"/>
          </p:nvPr>
        </p:nvSpPr>
        <p:spPr>
          <a:xfrm>
            <a:off x="838200" y="1825624"/>
            <a:ext cx="10515600" cy="4530725"/>
          </a:xfrm>
        </p:spPr>
        <p:txBody>
          <a:bodyPr>
            <a:normAutofit/>
          </a:bodyPr>
          <a:lstStyle/>
          <a:p>
            <a:pPr marL="0" indent="0" algn="just">
              <a:buNone/>
            </a:pPr>
            <a:r>
              <a:rPr lang="lt-LT" sz="1800" b="1" i="1" dirty="0">
                <a:solidFill>
                  <a:srgbClr val="000000"/>
                </a:solidFill>
                <a:effectLst/>
                <a:latin typeface="Times New Roman" panose="02020603050405020304" pitchFamily="18" charset="0"/>
                <a:cs typeface="Times New Roman" panose="02020603050405020304" pitchFamily="18" charset="0"/>
              </a:rPr>
              <a:t>Ką tai rodo?</a:t>
            </a:r>
          </a:p>
          <a:p>
            <a:pPr marL="0" indent="0" algn="just">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Paauglys nepakankamai gerai kontroliuoja savo judesius. Padidėja kritimų, traumų rizika. Ilgiau atsistatoma po intensyvaus fizinio krūvio.</a:t>
            </a:r>
          </a:p>
          <a:p>
            <a:pPr marL="0" marR="0" algn="just">
              <a:spcBef>
                <a:spcPts val="0"/>
              </a:spcBef>
              <a:spcAft>
                <a:spcPts val="0"/>
              </a:spcAft>
            </a:pPr>
            <a:r>
              <a:rPr lang="lt-LT" sz="1800" b="0" i="0" dirty="0">
                <a:solidFill>
                  <a:srgbClr val="000000"/>
                </a:solidFill>
                <a:effectLst/>
                <a:latin typeface="Times New Roman" panose="02020603050405020304" pitchFamily="18" charset="0"/>
              </a:rPr>
              <a:t>Siejasi su mažesnio kaulų mineralų tankio rizika.</a:t>
            </a:r>
          </a:p>
          <a:p>
            <a:pPr marL="0" marR="0" indent="0" algn="just">
              <a:spcBef>
                <a:spcPts val="0"/>
              </a:spcBef>
              <a:spcAft>
                <a:spcPts val="0"/>
              </a:spcAft>
              <a:buNone/>
            </a:pPr>
            <a:r>
              <a:rPr lang="lt-LT" sz="1800" b="0" i="0" dirty="0">
                <a:solidFill>
                  <a:srgbClr val="000000"/>
                </a:solidFill>
                <a:effectLst/>
                <a:latin typeface="Times New Roman" panose="02020603050405020304" pitchFamily="18" charset="0"/>
              </a:rPr>
              <a:t> </a:t>
            </a:r>
          </a:p>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rPr>
              <a:t>Rekomenduojama:</a:t>
            </a:r>
          </a:p>
          <a:p>
            <a:pPr marL="0" marR="0" indent="0" algn="just">
              <a:spcBef>
                <a:spcPts val="0"/>
              </a:spcBef>
              <a:spcAft>
                <a:spcPts val="0"/>
              </a:spcAft>
              <a:buNone/>
            </a:pPr>
            <a:endParaRPr lang="lt-LT" sz="1800" b="0" i="0" dirty="0">
              <a:solidFill>
                <a:srgbClr val="000000"/>
              </a:solidFill>
              <a:effectLst/>
              <a:latin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rPr>
              <a:t>Atliekami įvairūs trumpalaikiai bėgimai maksimaliu greičiu, kurie paįvairinami tuo pat metu aukštai keliant kojas, plojant rankomis, varinėjant kamuolį. Bėgimas nuokalnėn, pavėjui ir pan. Pratimo atlikimo trukmė – 10–60 s, pasyvus poilsis tarp pratimų – 1–4 min.</a:t>
            </a:r>
          </a:p>
          <a:p>
            <a:pPr marL="0" marR="0" algn="just">
              <a:spcBef>
                <a:spcPts val="0"/>
              </a:spcBef>
              <a:spcAft>
                <a:spcPts val="0"/>
              </a:spcAft>
            </a:pPr>
            <a:r>
              <a:rPr lang="lt-LT" sz="1800" b="0" i="0" dirty="0">
                <a:solidFill>
                  <a:srgbClr val="000000"/>
                </a:solidFill>
                <a:effectLst/>
                <a:latin typeface="Times New Roman" panose="02020603050405020304" pitchFamily="18" charset="0"/>
              </a:rPr>
              <a:t>Pradedama lėtesniu tempu ir, atliekant pratimus, kuriuose dalyvauja didieji kūno raumenys, laipsniškai didinamas tempas ir atliekami labiau specifiniai judesiai.</a:t>
            </a:r>
          </a:p>
          <a:p>
            <a:pPr marL="0" indent="0" algn="just">
              <a:buNone/>
            </a:pPr>
            <a:r>
              <a:rPr lang="lt-LT" sz="1800" b="1" i="1" dirty="0">
                <a:solidFill>
                  <a:srgbClr val="000000"/>
                </a:solidFill>
                <a:effectLst/>
                <a:latin typeface="Times New Roman" panose="02020603050405020304" pitchFamily="18" charset="0"/>
              </a:rPr>
              <a:t>Greitumui, vikrumui ugdyti rekomenduojamos šios sporto šakos:</a:t>
            </a:r>
          </a:p>
          <a:p>
            <a:pPr algn="just"/>
            <a:r>
              <a:rPr lang="lt-LT" sz="1800" b="0" i="0" dirty="0">
                <a:solidFill>
                  <a:srgbClr val="000000"/>
                </a:solidFill>
                <a:effectLst/>
                <a:latin typeface="Times New Roman" panose="02020603050405020304" pitchFamily="18" charset="0"/>
              </a:rPr>
              <a:t>Futbolas, rankinis, krepšinis, tenisas, lengvoji atletika, orientavimosi sportas, biatlonas, beisbolas, regbis, greitasis čiuožimas, šiuolaikinė penkiakovė.</a:t>
            </a:r>
            <a:endParaRPr lang="lt-LT" sz="1800" dirty="0"/>
          </a:p>
        </p:txBody>
      </p:sp>
      <p:sp>
        <p:nvSpPr>
          <p:cNvPr id="4" name="Skaidrės numerio vietos rezervavimo ženklas 3">
            <a:extLst>
              <a:ext uri="{FF2B5EF4-FFF2-40B4-BE49-F238E27FC236}">
                <a16:creationId xmlns:a16="http://schemas.microsoft.com/office/drawing/2014/main" id="{248AE699-44E8-4763-BB34-CA8747F9C600}"/>
              </a:ext>
            </a:extLst>
          </p:cNvPr>
          <p:cNvSpPr>
            <a:spLocks noGrp="1"/>
          </p:cNvSpPr>
          <p:nvPr>
            <p:ph type="sldNum" sz="quarter" idx="12"/>
          </p:nvPr>
        </p:nvSpPr>
        <p:spPr/>
        <p:txBody>
          <a:bodyPr/>
          <a:lstStyle/>
          <a:p>
            <a:fld id="{5A139423-0966-44BB-B12F-C69128EAC6A0}" type="slidenum">
              <a:rPr lang="lt-LT" smtClean="0"/>
              <a:t>42</a:t>
            </a:fld>
            <a:endParaRPr lang="lt-LT"/>
          </a:p>
        </p:txBody>
      </p:sp>
    </p:spTree>
    <p:extLst>
      <p:ext uri="{BB962C8B-B14F-4D97-AF65-F5344CB8AC3E}">
        <p14:creationId xmlns:p14="http://schemas.microsoft.com/office/powerpoint/2010/main" val="3805964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9D6529-4DA6-45B4-B644-CC9DA4292F51}"/>
              </a:ext>
            </a:extLst>
          </p:cNvPr>
          <p:cNvSpPr>
            <a:spLocks noGrp="1"/>
          </p:cNvSpPr>
          <p:nvPr>
            <p:ph type="title"/>
          </p:nvPr>
        </p:nvSpPr>
        <p:spPr/>
        <p:txBody>
          <a:bodyPr>
            <a:noAutofit/>
          </a:bodyPr>
          <a:lstStyle/>
          <a:p>
            <a:pPr algn="ctr"/>
            <a:r>
              <a:rPr lang="lt-LT" sz="3000" b="1" dirty="0">
                <a:latin typeface="Times New Roman" panose="02020603050405020304" pitchFamily="18" charset="0"/>
                <a:cs typeface="Times New Roman" panose="02020603050405020304" pitchFamily="18" charset="0"/>
              </a:rPr>
              <a:t>Mokinių, patekusių į sveikatos rizikos zoną, fizinių ypatybių įvertinimas ir </a:t>
            </a:r>
            <a:r>
              <a:rPr lang="lt-LT" sz="3000" b="1" i="0" u="none" strike="noStrike" baseline="0" dirty="0">
                <a:effectLst/>
                <a:latin typeface="Times New Roman" panose="02020603050405020304" pitchFamily="18" charset="0"/>
                <a:cs typeface="Times New Roman" panose="02020603050405020304" pitchFamily="18" charset="0"/>
              </a:rPr>
              <a:t>fizinio pajėgumo </a:t>
            </a:r>
            <a:r>
              <a:rPr lang="lt-LT" sz="3000" b="1" dirty="0">
                <a:latin typeface="Times New Roman" panose="02020603050405020304" pitchFamily="18" charset="0"/>
                <a:cs typeface="Times New Roman" panose="02020603050405020304" pitchFamily="18" charset="0"/>
              </a:rPr>
              <a:t>gerinimo rekomendacijos </a:t>
            </a:r>
            <a:r>
              <a:rPr lang="lt-LT" sz="3000" b="1" i="0" u="none" strike="noStrike" baseline="0" dirty="0">
                <a:effectLst/>
                <a:latin typeface="Times New Roman" panose="02020603050405020304" pitchFamily="18" charset="0"/>
                <a:cs typeface="Times New Roman" panose="02020603050405020304" pitchFamily="18" charset="0"/>
              </a:rPr>
              <a:t>pagal </a:t>
            </a:r>
            <a:r>
              <a:rPr lang="lt-LT" sz="3000" b="1" dirty="0">
                <a:latin typeface="Times New Roman" panose="02020603050405020304" pitchFamily="18" charset="0"/>
                <a:cs typeface="Times New Roman" panose="02020603050405020304" pitchFamily="18" charset="0"/>
              </a:rPr>
              <a:t>bėgimo šaudykle 20</a:t>
            </a:r>
            <a:r>
              <a:rPr lang="lt-LT" sz="3000" b="1" i="0" u="none" strike="noStrike" baseline="0" dirty="0">
                <a:effectLst/>
                <a:latin typeface="Times New Roman" panose="02020603050405020304" pitchFamily="18" charset="0"/>
                <a:cs typeface="Times New Roman" panose="02020603050405020304" pitchFamily="18" charset="0"/>
              </a:rPr>
              <a:t> m testo įvertinimą</a:t>
            </a:r>
            <a:endParaRPr lang="lt-LT" sz="3000" dirty="0"/>
          </a:p>
        </p:txBody>
      </p:sp>
      <p:sp>
        <p:nvSpPr>
          <p:cNvPr id="3" name="Turinio vietos rezervavimo ženklas 2">
            <a:extLst>
              <a:ext uri="{FF2B5EF4-FFF2-40B4-BE49-F238E27FC236}">
                <a16:creationId xmlns:a16="http://schemas.microsoft.com/office/drawing/2014/main" id="{5738E8FF-CB10-4AE6-9327-F13BAAEF9ED8}"/>
              </a:ext>
            </a:extLst>
          </p:cNvPr>
          <p:cNvSpPr>
            <a:spLocks noGrp="1"/>
          </p:cNvSpPr>
          <p:nvPr>
            <p:ph idx="1"/>
          </p:nvPr>
        </p:nvSpPr>
        <p:spPr>
          <a:xfrm>
            <a:off x="838200" y="2150533"/>
            <a:ext cx="10515600" cy="4026430"/>
          </a:xfrm>
        </p:spPr>
        <p:txBody>
          <a:bodyPr>
            <a:normAutofit/>
          </a:bodyPr>
          <a:lstStyle/>
          <a:p>
            <a:pPr marL="0" indent="0" algn="just">
              <a:spcBef>
                <a:spcPts val="0"/>
              </a:spcBef>
              <a:buNone/>
            </a:pPr>
            <a:r>
              <a:rPr lang="lt-LT" sz="1800" b="1" i="1" dirty="0">
                <a:solidFill>
                  <a:srgbClr val="000000"/>
                </a:solidFill>
                <a:effectLst/>
                <a:latin typeface="Times New Roman" panose="02020603050405020304" pitchFamily="18" charset="0"/>
                <a:cs typeface="Times New Roman" panose="02020603050405020304" pitchFamily="18" charset="0"/>
              </a:rPr>
              <a:t>Ką tai rodo?</a:t>
            </a:r>
          </a:p>
          <a:p>
            <a:pPr marL="0" indent="0" algn="just">
              <a:spcBef>
                <a:spcPts val="0"/>
              </a:spcBef>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algn="just">
              <a:spcBef>
                <a:spcPts val="0"/>
              </a:spcBef>
            </a:pPr>
            <a:r>
              <a:rPr lang="lt-LT" sz="1800" b="0" i="0" dirty="0">
                <a:solidFill>
                  <a:srgbClr val="000000"/>
                </a:solidFill>
                <a:effectLst/>
                <a:latin typeface="Times New Roman" panose="02020603050405020304" pitchFamily="18" charset="0"/>
              </a:rPr>
              <a:t>Padidėjusi antsvorio, nutukimo ir </a:t>
            </a:r>
            <a:r>
              <a:rPr lang="lt-LT" sz="1800" b="0" i="0" dirty="0" err="1">
                <a:solidFill>
                  <a:srgbClr val="000000"/>
                </a:solidFill>
                <a:effectLst/>
                <a:latin typeface="Times New Roman" panose="02020603050405020304" pitchFamily="18" charset="0"/>
              </a:rPr>
              <a:t>metabolinio</a:t>
            </a:r>
            <a:r>
              <a:rPr lang="lt-LT" sz="1800" b="0" i="0" dirty="0">
                <a:solidFill>
                  <a:srgbClr val="000000"/>
                </a:solidFill>
                <a:effectLst/>
                <a:latin typeface="Times New Roman" panose="02020603050405020304" pitchFamily="18" charset="0"/>
              </a:rPr>
              <a:t> sindromo rizika. Apsunkinta adaptacija esant fiziniams krūviams. T. y. greitai pavargstama atliekant fizines veiklas.</a:t>
            </a:r>
          </a:p>
          <a:p>
            <a:pPr marL="0" marR="0" algn="just">
              <a:spcBef>
                <a:spcPts val="0"/>
              </a:spcBef>
              <a:spcAft>
                <a:spcPts val="0"/>
              </a:spcAft>
            </a:pPr>
            <a:r>
              <a:rPr lang="lt-LT" sz="1800" b="0" i="0" dirty="0">
                <a:solidFill>
                  <a:srgbClr val="000000"/>
                </a:solidFill>
                <a:effectLst/>
                <a:latin typeface="Times New Roman" panose="02020603050405020304" pitchFamily="18" charset="0"/>
              </a:rPr>
              <a:t>Didelė rizika suaugusiojo amžiuje susirgti širdies-kraujagyslių sistemos ligomis.</a:t>
            </a:r>
          </a:p>
          <a:p>
            <a:pPr marL="0" marR="0" algn="just">
              <a:spcBef>
                <a:spcPts val="0"/>
              </a:spcBef>
              <a:spcAft>
                <a:spcPts val="0"/>
              </a:spcAft>
            </a:pPr>
            <a:r>
              <a:rPr lang="lt-LT" sz="1800" b="0" i="0" dirty="0">
                <a:solidFill>
                  <a:srgbClr val="000000"/>
                </a:solidFill>
                <a:effectLst/>
                <a:latin typeface="Times New Roman" panose="02020603050405020304" pitchFamily="18" charset="0"/>
              </a:rPr>
              <a:t>Siejama ir su netaisyklinga laikysena.</a:t>
            </a:r>
          </a:p>
          <a:p>
            <a:pPr marL="0" marR="0" algn="just">
              <a:spcBef>
                <a:spcPts val="0"/>
              </a:spcBef>
              <a:spcAft>
                <a:spcPts val="0"/>
              </a:spcAft>
            </a:pPr>
            <a:r>
              <a:rPr lang="lt-LT" sz="1800" b="0" i="0" dirty="0">
                <a:solidFill>
                  <a:srgbClr val="000000"/>
                </a:solidFill>
                <a:effectLst/>
                <a:latin typeface="Times New Roman" panose="02020603050405020304" pitchFamily="18" charset="0"/>
              </a:rPr>
              <a:t>Jei tai nėra kokios nors lėtinės ar įgimtos ligos pasekmė, gali būti, kad paauglys sąlyginai daug laiko praleidžia pasyviai. Šio amžiaus vaikams būtina būti vidutiniškai ar intensyviai fiziškai aktyviems ne mažiau nei 1 val. (geriau kelias valandas) per dieną.</a:t>
            </a:r>
          </a:p>
        </p:txBody>
      </p:sp>
      <p:sp>
        <p:nvSpPr>
          <p:cNvPr id="4" name="Skaidrės numerio vietos rezervavimo ženklas 3">
            <a:extLst>
              <a:ext uri="{FF2B5EF4-FFF2-40B4-BE49-F238E27FC236}">
                <a16:creationId xmlns:a16="http://schemas.microsoft.com/office/drawing/2014/main" id="{9AC1C395-6E97-4332-B115-E8C9D6C0ED1B}"/>
              </a:ext>
            </a:extLst>
          </p:cNvPr>
          <p:cNvSpPr>
            <a:spLocks noGrp="1"/>
          </p:cNvSpPr>
          <p:nvPr>
            <p:ph type="sldNum" sz="quarter" idx="12"/>
          </p:nvPr>
        </p:nvSpPr>
        <p:spPr/>
        <p:txBody>
          <a:bodyPr/>
          <a:lstStyle/>
          <a:p>
            <a:fld id="{5A139423-0966-44BB-B12F-C69128EAC6A0}" type="slidenum">
              <a:rPr lang="lt-LT" smtClean="0"/>
              <a:t>43</a:t>
            </a:fld>
            <a:endParaRPr lang="lt-LT"/>
          </a:p>
        </p:txBody>
      </p:sp>
    </p:spTree>
    <p:extLst>
      <p:ext uri="{BB962C8B-B14F-4D97-AF65-F5344CB8AC3E}">
        <p14:creationId xmlns:p14="http://schemas.microsoft.com/office/powerpoint/2010/main" val="2481391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73834C-1D59-490C-8577-54BFCB873F2D}"/>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7023789A-E811-41AF-A0CD-BA7B8CB80AC1}"/>
              </a:ext>
            </a:extLst>
          </p:cNvPr>
          <p:cNvSpPr>
            <a:spLocks noGrp="1"/>
          </p:cNvSpPr>
          <p:nvPr>
            <p:ph idx="1"/>
          </p:nvPr>
        </p:nvSpPr>
        <p:spPr/>
        <p:txBody>
          <a:bodyPr/>
          <a:lstStyle/>
          <a:p>
            <a:pPr marL="0" marR="0" indent="0" algn="just">
              <a:spcBef>
                <a:spcPts val="0"/>
              </a:spcBef>
              <a:spcAft>
                <a:spcPts val="0"/>
              </a:spcAft>
              <a:buNone/>
            </a:pPr>
            <a:r>
              <a:rPr lang="lt-LT" sz="1800" b="1" i="1" dirty="0">
                <a:solidFill>
                  <a:srgbClr val="000000"/>
                </a:solidFill>
                <a:effectLst/>
                <a:latin typeface="Times New Roman" panose="02020603050405020304" pitchFamily="18" charset="0"/>
                <a:cs typeface="Times New Roman" panose="02020603050405020304" pitchFamily="18" charset="0"/>
              </a:rPr>
              <a:t>Rekomenduojama:</a:t>
            </a:r>
          </a:p>
          <a:p>
            <a:pPr marL="0" marR="0" algn="just">
              <a:spcBef>
                <a:spcPts val="0"/>
              </a:spcBef>
              <a:spcAft>
                <a:spcPts val="0"/>
              </a:spcAft>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Ilgas ir nedidelio intensyvumo bėgimas. Jei per sunku – bėgimas kaitaliojamas su ėjimu.</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Judrieji žaidimai, važiavimas dviračiu, plaukimas.</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Sėdint prie televizoriaus, kompiuterio ar išmaniųjų įrenginių praleisti ne daugiau nei 2 val. per dieną.</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Važinėjimas dviračiu.</a:t>
            </a:r>
          </a:p>
          <a:p>
            <a:pPr marL="0" marR="0" algn="just">
              <a:spcBef>
                <a:spcPts val="0"/>
              </a:spcBef>
              <a:spcAft>
                <a:spcPts val="0"/>
              </a:spcAft>
            </a:pPr>
            <a:r>
              <a:rPr lang="lt-LT" sz="1800" b="0" i="0" dirty="0">
                <a:solidFill>
                  <a:srgbClr val="000000"/>
                </a:solidFill>
                <a:effectLst/>
                <a:latin typeface="Times New Roman" panose="02020603050405020304" pitchFamily="18" charset="0"/>
                <a:cs typeface="Times New Roman" panose="02020603050405020304" pitchFamily="18" charset="0"/>
              </a:rPr>
              <a:t>Greiti šokiai.</a:t>
            </a:r>
          </a:p>
          <a:p>
            <a:pPr marL="0" marR="0" algn="just">
              <a:spcBef>
                <a:spcPts val="0"/>
              </a:spcBef>
              <a:spcAft>
                <a:spcPts val="0"/>
              </a:spcAft>
            </a:pPr>
            <a:endParaRPr lang="lt-LT" sz="1800" b="0" i="0" dirty="0">
              <a:solidFill>
                <a:srgbClr val="000000"/>
              </a:solidFill>
              <a:effectLst/>
              <a:latin typeface="Times New Roman" panose="02020603050405020304" pitchFamily="18" charset="0"/>
              <a:cs typeface="Times New Roman" panose="02020603050405020304" pitchFamily="18" charset="0"/>
            </a:endParaRPr>
          </a:p>
          <a:p>
            <a:pPr marL="0" indent="0" algn="just">
              <a:spcBef>
                <a:spcPts val="0"/>
              </a:spcBef>
              <a:buNone/>
            </a:pPr>
            <a:r>
              <a:rPr lang="lt-LT" sz="1800" b="1" i="1" dirty="0">
                <a:solidFill>
                  <a:srgbClr val="000000"/>
                </a:solidFill>
                <a:effectLst/>
                <a:latin typeface="Times New Roman" panose="02020603050405020304" pitchFamily="18" charset="0"/>
                <a:cs typeface="Times New Roman" panose="02020603050405020304" pitchFamily="18" charset="0"/>
              </a:rPr>
              <a:t>Širdies ir kraujagyslių sistemos pajėgumui ugdyti rekomenduojamos šios sporto šakos / sportinės veiklos:</a:t>
            </a:r>
          </a:p>
          <a:p>
            <a:pPr marL="0" indent="0" algn="just">
              <a:spcBef>
                <a:spcPts val="0"/>
              </a:spcBef>
              <a:buNone/>
            </a:pPr>
            <a:endParaRPr lang="lt-LT" sz="1800" b="1" i="1" dirty="0">
              <a:solidFill>
                <a:srgbClr val="000000"/>
              </a:solidFill>
              <a:effectLst/>
              <a:latin typeface="Times New Roman" panose="02020603050405020304" pitchFamily="18" charset="0"/>
              <a:cs typeface="Times New Roman" panose="02020603050405020304" pitchFamily="18" charset="0"/>
            </a:endParaRPr>
          </a:p>
          <a:p>
            <a:pPr algn="just">
              <a:spcBef>
                <a:spcPts val="0"/>
              </a:spcBef>
            </a:pPr>
            <a:r>
              <a:rPr lang="lt-LT" sz="1800" dirty="0">
                <a:solidFill>
                  <a:srgbClr val="000000"/>
                </a:solidFill>
                <a:latin typeface="Times New Roman" panose="02020603050405020304" pitchFamily="18" charset="0"/>
                <a:cs typeface="Times New Roman" panose="02020603050405020304" pitchFamily="18" charset="0"/>
              </a:rPr>
              <a:t>L</a:t>
            </a:r>
            <a:r>
              <a:rPr lang="lt-LT" sz="1800" b="0" i="0" dirty="0">
                <a:solidFill>
                  <a:srgbClr val="000000"/>
                </a:solidFill>
                <a:effectLst/>
                <a:latin typeface="Times New Roman" panose="02020603050405020304" pitchFamily="18" charset="0"/>
                <a:cs typeface="Times New Roman" panose="02020603050405020304" pitchFamily="18" charset="0"/>
              </a:rPr>
              <a:t>engvoji atletika, orientavimosi sportas, irklavimas, aerobika, dviračių sportas, sportiniai šokiai, plaukimas, slidinėjimas, čiuožimas, krepšinis, futbolas, kalnų slidinėjimas, sportinė akrobatika.</a:t>
            </a:r>
            <a:endParaRPr lang="lt-LT" sz="1800" dirty="0">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a:extLst>
              <a:ext uri="{FF2B5EF4-FFF2-40B4-BE49-F238E27FC236}">
                <a16:creationId xmlns:a16="http://schemas.microsoft.com/office/drawing/2014/main" id="{B63304C1-DB7F-49F0-A835-D7DEF8961587}"/>
              </a:ext>
            </a:extLst>
          </p:cNvPr>
          <p:cNvSpPr>
            <a:spLocks noGrp="1"/>
          </p:cNvSpPr>
          <p:nvPr>
            <p:ph type="sldNum" sz="quarter" idx="12"/>
          </p:nvPr>
        </p:nvSpPr>
        <p:spPr/>
        <p:txBody>
          <a:bodyPr/>
          <a:lstStyle/>
          <a:p>
            <a:fld id="{5A139423-0966-44BB-B12F-C69128EAC6A0}" type="slidenum">
              <a:rPr lang="lt-LT" smtClean="0"/>
              <a:t>44</a:t>
            </a:fld>
            <a:endParaRPr lang="lt-LT"/>
          </a:p>
        </p:txBody>
      </p:sp>
    </p:spTree>
    <p:extLst>
      <p:ext uri="{BB962C8B-B14F-4D97-AF65-F5344CB8AC3E}">
        <p14:creationId xmlns:p14="http://schemas.microsoft.com/office/powerpoint/2010/main" val="39811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10CEE9-A722-456A-AED4-1FC94B973237}"/>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Bendrosios rekomendacijos</a:t>
            </a:r>
          </a:p>
        </p:txBody>
      </p:sp>
      <p:sp>
        <p:nvSpPr>
          <p:cNvPr id="3" name="Turinio vietos rezervavimo ženklas 2">
            <a:extLst>
              <a:ext uri="{FF2B5EF4-FFF2-40B4-BE49-F238E27FC236}">
                <a16:creationId xmlns:a16="http://schemas.microsoft.com/office/drawing/2014/main" id="{2FE7FEDF-3F0E-4559-BCF8-339E0AF32144}"/>
              </a:ext>
            </a:extLst>
          </p:cNvPr>
          <p:cNvSpPr>
            <a:spLocks noGrp="1"/>
          </p:cNvSpPr>
          <p:nvPr>
            <p:ph idx="1"/>
          </p:nvPr>
        </p:nvSpPr>
        <p:spPr/>
        <p:txBody>
          <a:bodyPr>
            <a:normAutofit/>
          </a:bodyPr>
          <a:lstStyle/>
          <a:p>
            <a:pPr algn="just"/>
            <a:r>
              <a:rPr lang="lt-LT" sz="1800" b="0" i="0" dirty="0">
                <a:solidFill>
                  <a:srgbClr val="000000"/>
                </a:solidFill>
                <a:effectLst/>
                <a:latin typeface="Times New Roman" panose="02020603050405020304" pitchFamily="18" charset="0"/>
              </a:rPr>
              <a:t>Rekomenduojama skatinti natūralų judėjimą: karstytis, šokinėti, bėgioti gamtoje, tam skirtoje teritorijoje ir pan. (ypač pagal pradinio ugdymo programą besimokantiems mokiniams).</a:t>
            </a:r>
          </a:p>
          <a:p>
            <a:pPr algn="just"/>
            <a:r>
              <a:rPr lang="lt-LT" sz="1800" b="0" i="0" dirty="0">
                <a:solidFill>
                  <a:srgbClr val="000000"/>
                </a:solidFill>
                <a:effectLst/>
                <a:latin typeface="Times New Roman" panose="02020603050405020304" pitchFamily="18" charset="0"/>
              </a:rPr>
              <a:t>Mokiniams rekomenduojama valgyti daugiau vaisių ir daržovių siekiant didesnės kojų ir rankų raumenų jėgos. Siekiant padidinti raumenų masę, reikėtų vartoti daugiau baltymų, angliavandenių ir mineralinių medžiagų turintį maistą, kuris gali užtikrinti raumens maksimalaus susitraukimo greičio ugdymo energetinį aprūpinimą.</a:t>
            </a:r>
          </a:p>
          <a:p>
            <a:pPr algn="just"/>
            <a:r>
              <a:rPr lang="lt-LT" sz="1800" b="0" i="0" dirty="0">
                <a:solidFill>
                  <a:srgbClr val="000000"/>
                </a:solidFill>
                <a:effectLst/>
                <a:latin typeface="Times New Roman" panose="02020603050405020304" pitchFamily="18" charset="0"/>
              </a:rPr>
              <a:t>Mokinių laikas, praleistas sėdint, turėtų būti kuo labiau trumpinamas.</a:t>
            </a:r>
            <a:endParaRPr lang="lt-LT" sz="1800" dirty="0"/>
          </a:p>
        </p:txBody>
      </p:sp>
      <p:sp>
        <p:nvSpPr>
          <p:cNvPr id="4" name="Skaidrės numerio vietos rezervavimo ženklas 3">
            <a:extLst>
              <a:ext uri="{FF2B5EF4-FFF2-40B4-BE49-F238E27FC236}">
                <a16:creationId xmlns:a16="http://schemas.microsoft.com/office/drawing/2014/main" id="{FCE6D9DF-410D-46AC-BCB6-DD115E86E771}"/>
              </a:ext>
            </a:extLst>
          </p:cNvPr>
          <p:cNvSpPr>
            <a:spLocks noGrp="1"/>
          </p:cNvSpPr>
          <p:nvPr>
            <p:ph type="sldNum" sz="quarter" idx="12"/>
          </p:nvPr>
        </p:nvSpPr>
        <p:spPr/>
        <p:txBody>
          <a:bodyPr/>
          <a:lstStyle/>
          <a:p>
            <a:fld id="{5A139423-0966-44BB-B12F-C69128EAC6A0}" type="slidenum">
              <a:rPr lang="lt-LT" smtClean="0"/>
              <a:t>45</a:t>
            </a:fld>
            <a:endParaRPr lang="lt-LT"/>
          </a:p>
        </p:txBody>
      </p:sp>
    </p:spTree>
    <p:extLst>
      <p:ext uri="{BB962C8B-B14F-4D97-AF65-F5344CB8AC3E}">
        <p14:creationId xmlns:p14="http://schemas.microsoft.com/office/powerpoint/2010/main" val="3204491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23029" y="2919789"/>
            <a:ext cx="10515600" cy="1325563"/>
          </a:xfrm>
        </p:spPr>
        <p:txBody>
          <a:bodyPr>
            <a:normAutofit fontScale="90000"/>
          </a:bodyPr>
          <a:lstStyle/>
          <a:p>
            <a:pPr algn="ctr"/>
            <a:r>
              <a:rPr lang="lt-LT" sz="5400" dirty="0">
                <a:latin typeface="Times New Roman" panose="02020603050405020304" pitchFamily="18" charset="0"/>
                <a:cs typeface="Times New Roman" panose="02020603050405020304" pitchFamily="18" charset="0"/>
              </a:rPr>
              <a:t>Ačiū už dėmesį</a:t>
            </a:r>
            <a:br>
              <a:rPr lang="lt-LT" dirty="0"/>
            </a:br>
            <a:endParaRPr lang="lt-LT" dirty="0"/>
          </a:p>
        </p:txBody>
      </p:sp>
      <p:sp>
        <p:nvSpPr>
          <p:cNvPr id="4" name="Skaidrės numerio vietos rezervavimo ženklas 3"/>
          <p:cNvSpPr>
            <a:spLocks noGrp="1"/>
          </p:cNvSpPr>
          <p:nvPr>
            <p:ph type="sldNum" sz="quarter" idx="12"/>
          </p:nvPr>
        </p:nvSpPr>
        <p:spPr/>
        <p:txBody>
          <a:bodyPr/>
          <a:lstStyle/>
          <a:p>
            <a:fld id="{5A139423-0966-44BB-B12F-C69128EAC6A0}" type="slidenum">
              <a:rPr lang="lt-LT" smtClean="0"/>
              <a:t>46</a:t>
            </a:fld>
            <a:endParaRPr lang="lt-LT"/>
          </a:p>
        </p:txBody>
      </p:sp>
      <p:pic>
        <p:nvPicPr>
          <p:cNvPr id="5" name="Paveikslėlis 4">
            <a:extLst>
              <a:ext uri="{FF2B5EF4-FFF2-40B4-BE49-F238E27FC236}">
                <a16:creationId xmlns:a16="http://schemas.microsoft.com/office/drawing/2014/main" id="{2D2677EA-13A0-42E2-9160-45D6E9710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065" y="414094"/>
            <a:ext cx="2827867" cy="641163"/>
          </a:xfrm>
          <a:prstGeom prst="rect">
            <a:avLst/>
          </a:prstGeom>
        </p:spPr>
      </p:pic>
      <p:grpSp>
        <p:nvGrpSpPr>
          <p:cNvPr id="6" name="Group 11">
            <a:extLst>
              <a:ext uri="{FF2B5EF4-FFF2-40B4-BE49-F238E27FC236}">
                <a16:creationId xmlns:a16="http://schemas.microsoft.com/office/drawing/2014/main" id="{11C2AAD5-299C-4CED-95A6-23B58AC0546D}"/>
              </a:ext>
            </a:extLst>
          </p:cNvPr>
          <p:cNvGrpSpPr/>
          <p:nvPr/>
        </p:nvGrpSpPr>
        <p:grpSpPr>
          <a:xfrm>
            <a:off x="7994732" y="3631665"/>
            <a:ext cx="2533079" cy="2193659"/>
            <a:chOff x="0" y="0"/>
            <a:chExt cx="3619627" cy="3134614"/>
          </a:xfrm>
        </p:grpSpPr>
        <p:sp>
          <p:nvSpPr>
            <p:cNvPr id="7" name="Freeform 12">
              <a:extLst>
                <a:ext uri="{FF2B5EF4-FFF2-40B4-BE49-F238E27FC236}">
                  <a16:creationId xmlns:a16="http://schemas.microsoft.com/office/drawing/2014/main" id="{368E997E-FBF6-46ED-8C50-66093974943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8" name="Group 9">
            <a:extLst>
              <a:ext uri="{FF2B5EF4-FFF2-40B4-BE49-F238E27FC236}">
                <a16:creationId xmlns:a16="http://schemas.microsoft.com/office/drawing/2014/main" id="{AC8C6AE9-BC69-4375-9E3D-3D42FFFB432D}"/>
              </a:ext>
            </a:extLst>
          </p:cNvPr>
          <p:cNvGrpSpPr/>
          <p:nvPr/>
        </p:nvGrpSpPr>
        <p:grpSpPr>
          <a:xfrm>
            <a:off x="6856525" y="5435076"/>
            <a:ext cx="1514453" cy="1311523"/>
            <a:chOff x="0" y="0"/>
            <a:chExt cx="3619627" cy="3134614"/>
          </a:xfrm>
        </p:grpSpPr>
        <p:sp>
          <p:nvSpPr>
            <p:cNvPr id="9" name="Freeform 10">
              <a:extLst>
                <a:ext uri="{FF2B5EF4-FFF2-40B4-BE49-F238E27FC236}">
                  <a16:creationId xmlns:a16="http://schemas.microsoft.com/office/drawing/2014/main" id="{A0042F07-C071-4976-933B-41F88C495A89}"/>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0" name="Group 5">
            <a:extLst>
              <a:ext uri="{FF2B5EF4-FFF2-40B4-BE49-F238E27FC236}">
                <a16:creationId xmlns:a16="http://schemas.microsoft.com/office/drawing/2014/main" id="{1B3907D3-598D-41C8-912C-AC63B14176EA}"/>
              </a:ext>
            </a:extLst>
          </p:cNvPr>
          <p:cNvGrpSpPr/>
          <p:nvPr/>
        </p:nvGrpSpPr>
        <p:grpSpPr>
          <a:xfrm>
            <a:off x="-2078111" y="2494776"/>
            <a:ext cx="4880689" cy="4226699"/>
            <a:chOff x="0" y="0"/>
            <a:chExt cx="3619627" cy="3134614"/>
          </a:xfrm>
        </p:grpSpPr>
        <p:sp>
          <p:nvSpPr>
            <p:cNvPr id="11" name="Freeform 6">
              <a:extLst>
                <a:ext uri="{FF2B5EF4-FFF2-40B4-BE49-F238E27FC236}">
                  <a16:creationId xmlns:a16="http://schemas.microsoft.com/office/drawing/2014/main" id="{A4F76BEC-F184-4689-B73F-FB7B0704D96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Tree>
    <p:extLst>
      <p:ext uri="{BB962C8B-B14F-4D97-AF65-F5344CB8AC3E}">
        <p14:creationId xmlns:p14="http://schemas.microsoft.com/office/powerpoint/2010/main" val="6077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01AF39-7BED-4D27-9096-EDEB6048DD47}"/>
              </a:ext>
            </a:extLst>
          </p:cNvPr>
          <p:cNvSpPr>
            <a:spLocks noGrp="1"/>
          </p:cNvSpPr>
          <p:nvPr>
            <p:ph type="title"/>
          </p:nvPr>
        </p:nvSpPr>
        <p:spPr/>
        <p:txBody>
          <a:bodyPr>
            <a:normAutofit/>
          </a:bodyPr>
          <a:lstStyle/>
          <a:p>
            <a:pPr algn="ctr"/>
            <a:r>
              <a:rPr lang="lt-LT" sz="3000" b="1" dirty="0">
                <a:latin typeface="Times New Roman" panose="02020603050405020304" pitchFamily="18" charset="0"/>
                <a:cs typeface="Times New Roman" panose="02020603050405020304" pitchFamily="18" charset="0"/>
              </a:rPr>
              <a:t>Atliekant fizinio pajėgumo nustatymą, vadovaujamasi šiais principais:</a:t>
            </a:r>
          </a:p>
        </p:txBody>
      </p:sp>
      <p:sp>
        <p:nvSpPr>
          <p:cNvPr id="3" name="Turinio vietos rezervavimo ženklas 2">
            <a:extLst>
              <a:ext uri="{FF2B5EF4-FFF2-40B4-BE49-F238E27FC236}">
                <a16:creationId xmlns:a16="http://schemas.microsoft.com/office/drawing/2014/main" id="{2260EF55-D3DA-40F7-BE51-39727EC55C23}"/>
              </a:ext>
            </a:extLst>
          </p:cNvPr>
          <p:cNvSpPr>
            <a:spLocks noGrp="1"/>
          </p:cNvSpPr>
          <p:nvPr>
            <p:ph idx="1"/>
          </p:nvPr>
        </p:nvSpPr>
        <p:spPr/>
        <p:txBody>
          <a:bodyPr>
            <a:normAutofit/>
          </a:bodyPr>
          <a:lstStyle/>
          <a:p>
            <a:pPr algn="just"/>
            <a:r>
              <a:rPr lang="lt-LT" sz="1800" b="1" i="1" dirty="0">
                <a:latin typeface="Times New Roman" panose="02020603050405020304" pitchFamily="18" charset="0"/>
                <a:cs typeface="Times New Roman" panose="02020603050405020304" pitchFamily="18" charset="0"/>
              </a:rPr>
              <a:t>Individualizavimo</a:t>
            </a:r>
            <a:r>
              <a:rPr lang="lt-LT" sz="1800" dirty="0">
                <a:latin typeface="Times New Roman" panose="02020603050405020304" pitchFamily="18" charset="0"/>
                <a:cs typeface="Times New Roman" panose="02020603050405020304" pitchFamily="18" charset="0"/>
              </a:rPr>
              <a:t> – remiamasi individualiomis mokinio amžiaus tarpsnio ir psichologinėmis ypatybėmis: gauti asmeniniai mokinio fizinio pajėgumo testų rezultatai aptariami su mokiniu individualiai, jie nelyginami su kitų mokinių rezultatais. </a:t>
            </a:r>
          </a:p>
          <a:p>
            <a:pPr algn="just"/>
            <a:r>
              <a:rPr lang="lt-LT" sz="1800" b="1" i="1" dirty="0">
                <a:latin typeface="Times New Roman" panose="02020603050405020304" pitchFamily="18" charset="0"/>
                <a:cs typeface="Times New Roman" panose="02020603050405020304" pitchFamily="18" charset="0"/>
              </a:rPr>
              <a:t>Prieinamumo</a:t>
            </a:r>
            <a:r>
              <a:rPr lang="lt-LT" sz="1800" dirty="0">
                <a:latin typeface="Times New Roman" panose="02020603050405020304" pitchFamily="18" charset="0"/>
                <a:cs typeface="Times New Roman" panose="02020603050405020304" pitchFamily="18" charset="0"/>
              </a:rPr>
              <a:t> – atsižvelgiama į mokinio asmenines fizines, psichines ir raidos galimybes: mokinys atlieka kiekvieną fizinio pajėgumo nustatymo testą pagal savo išgales.</a:t>
            </a:r>
          </a:p>
          <a:p>
            <a:pPr algn="just"/>
            <a:r>
              <a:rPr lang="lt-LT" sz="1800" b="1" i="1" dirty="0">
                <a:latin typeface="Times New Roman" panose="02020603050405020304" pitchFamily="18" charset="0"/>
                <a:cs typeface="Times New Roman" panose="02020603050405020304" pitchFamily="18" charset="0"/>
              </a:rPr>
              <a:t>Konfidencialumo</a:t>
            </a:r>
            <a:r>
              <a:rPr lang="lt-LT" sz="1800" dirty="0">
                <a:latin typeface="Times New Roman" panose="02020603050405020304" pitchFamily="18" charset="0"/>
                <a:cs typeface="Times New Roman" panose="02020603050405020304" pitchFamily="18" charset="0"/>
              </a:rPr>
              <a:t> – mokinio fizinio pajėgumo testų rezultatai konfidenciali informacija, kurios tvarkymą reglamentuoja 2016 m. balandžio 27 d. Europos Parlamento ir Tarybos reglamentas (ES) 2016/679 dėl fizinių asmenų apsaugos tvarkant asmens duomenis ir dėl laisvo tokių duomenų judėjimo ir kuriuo panaikinama Direktyva 95/46/EB (Bendrasis duomenų apsaugos reglamentas) (OL 2016 L 119, p. 1) ir kiti asmens duomenų tvarkymą reglamentuojantys teisės aktai.</a:t>
            </a:r>
          </a:p>
          <a:p>
            <a:pPr marL="0" indent="0" algn="just">
              <a:buNone/>
            </a:pPr>
            <a:r>
              <a:rPr lang="lt-LT" sz="1800" i="1" dirty="0">
                <a:latin typeface="Times New Roman" panose="02020603050405020304" pitchFamily="18" charset="0"/>
                <a:cs typeface="Times New Roman" panose="02020603050405020304" pitchFamily="18" charset="0"/>
              </a:rPr>
              <a:t>Konfidencialią informaciją mokinio fizinio pajėgumo ugdymo tikslais gali tvarkyti mokinio tėvai (įtėviai), mokinį ugdantys pradinių klasių mokytojai, fizinio ugdymo pamokas vedantys mokytojai, visuomenės sveikatos specialistai, vykdantys sveikatos priežiūrą mokykloje, bei kiti asmenys, kuriems tokią teisę suteikia LR teisės aktai.</a:t>
            </a:r>
          </a:p>
          <a:p>
            <a:pPr algn="just"/>
            <a:endParaRPr lang="lt-LT" sz="1800" dirty="0">
              <a:latin typeface="Times New Roman" panose="02020603050405020304" pitchFamily="18" charset="0"/>
              <a:cs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3CC89A4F-121D-4DA2-8902-EB78202FECF9}"/>
              </a:ext>
            </a:extLst>
          </p:cNvPr>
          <p:cNvSpPr>
            <a:spLocks noGrp="1"/>
          </p:cNvSpPr>
          <p:nvPr>
            <p:ph type="sldNum" sz="quarter" idx="12"/>
          </p:nvPr>
        </p:nvSpPr>
        <p:spPr/>
        <p:txBody>
          <a:bodyPr/>
          <a:lstStyle/>
          <a:p>
            <a:fld id="{5A139423-0966-44BB-B12F-C69128EAC6A0}" type="slidenum">
              <a:rPr lang="lt-LT" smtClean="0"/>
              <a:t>5</a:t>
            </a:fld>
            <a:endParaRPr lang="lt-LT"/>
          </a:p>
        </p:txBody>
      </p:sp>
    </p:spTree>
    <p:extLst>
      <p:ext uri="{BB962C8B-B14F-4D97-AF65-F5344CB8AC3E}">
        <p14:creationId xmlns:p14="http://schemas.microsoft.com/office/powerpoint/2010/main" val="129768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EB0C96E-B233-4BC0-A936-01817633ED0B}"/>
              </a:ext>
            </a:extLst>
          </p:cNvPr>
          <p:cNvSpPr>
            <a:spLocks noGrp="1"/>
          </p:cNvSpPr>
          <p:nvPr>
            <p:ph type="title"/>
          </p:nvPr>
        </p:nvSpPr>
        <p:spPr/>
        <p:txBody>
          <a:bodyPr>
            <a:normAutofit/>
          </a:bodyPr>
          <a:lstStyle/>
          <a:p>
            <a:pPr algn="ctr"/>
            <a:r>
              <a:rPr lang="lt-LT" sz="3000" b="1" dirty="0">
                <a:latin typeface="Times New Roman" panose="02020603050405020304" pitchFamily="18" charset="0"/>
                <a:cs typeface="Times New Roman" panose="02020603050405020304" pitchFamily="18" charset="0"/>
              </a:rPr>
              <a:t>Mokinių fizinio pajėgumo testai</a:t>
            </a:r>
          </a:p>
        </p:txBody>
      </p:sp>
      <p:sp>
        <p:nvSpPr>
          <p:cNvPr id="3" name="Turinio vietos rezervavimo ženklas 2">
            <a:extLst>
              <a:ext uri="{FF2B5EF4-FFF2-40B4-BE49-F238E27FC236}">
                <a16:creationId xmlns:a16="http://schemas.microsoft.com/office/drawing/2014/main" id="{54E95798-7D6A-43A0-AD6B-9B12F8AC61A4}"/>
              </a:ext>
            </a:extLst>
          </p:cNvPr>
          <p:cNvSpPr>
            <a:spLocks noGrp="1"/>
          </p:cNvSpPr>
          <p:nvPr>
            <p:ph idx="1"/>
          </p:nvPr>
        </p:nvSpPr>
        <p:spPr>
          <a:xfrm>
            <a:off x="838200" y="1825625"/>
            <a:ext cx="10515600" cy="4667250"/>
          </a:xfrm>
        </p:spPr>
        <p:txBody>
          <a:bodyPr>
            <a:noAutofit/>
          </a:bodyPr>
          <a:lstStyle/>
          <a:p>
            <a:pPr marL="270510" marR="0" indent="0" algn="just">
              <a:spcBef>
                <a:spcPts val="0"/>
              </a:spcBef>
              <a:spcAft>
                <a:spcPts val="0"/>
              </a:spcAft>
              <a:buNone/>
            </a:pPr>
            <a:r>
              <a:rPr lang="lt-LT" sz="1800" b="1" i="1" u="sng" dirty="0">
                <a:solidFill>
                  <a:srgbClr val="000000"/>
                </a:solidFill>
                <a:effectLst/>
                <a:latin typeface="Times New Roman" panose="02020603050405020304" pitchFamily="18" charset="0"/>
              </a:rPr>
              <a:t>Mokiniams, besimokantiems pagal pradinio ugdymo programas:</a:t>
            </a:r>
          </a:p>
          <a:p>
            <a:pPr marL="270510" marR="0" indent="0" algn="just">
              <a:spcBef>
                <a:spcPts val="0"/>
              </a:spcBef>
              <a:spcAft>
                <a:spcPts val="0"/>
              </a:spcAft>
              <a:buNone/>
            </a:pPr>
            <a:endParaRPr lang="lt-LT" sz="1800" b="0" i="0" u="sng" dirty="0">
              <a:solidFill>
                <a:srgbClr val="000000"/>
              </a:solidFill>
              <a:effectLst/>
              <a:latin typeface="Times New Roman" panose="02020603050405020304" pitchFamily="18" charset="0"/>
            </a:endParaRPr>
          </a:p>
          <a:p>
            <a:pPr marL="685800" marR="0" indent="-415290" algn="just">
              <a:spcBef>
                <a:spcPts val="0"/>
              </a:spcBef>
              <a:spcAft>
                <a:spcPts val="0"/>
              </a:spcAft>
            </a:pPr>
            <a:r>
              <a:rPr lang="lt-LT" sz="1800" b="0" i="0" dirty="0">
                <a:solidFill>
                  <a:srgbClr val="000000"/>
                </a:solidFill>
                <a:effectLst/>
                <a:latin typeface="Times New Roman" panose="02020603050405020304" pitchFamily="18" charset="0"/>
              </a:rPr>
              <a:t>„Šuolis į tolį iš vietos“ (kojų raumenų jėgai nustatyti);</a:t>
            </a:r>
          </a:p>
          <a:p>
            <a:pPr marL="685800" marR="0" indent="-415290" algn="just">
              <a:spcBef>
                <a:spcPts val="0"/>
              </a:spcBef>
              <a:spcAft>
                <a:spcPts val="0"/>
              </a:spcAft>
            </a:pPr>
            <a:r>
              <a:rPr lang="lt-LT" sz="1800" b="0" i="0" dirty="0">
                <a:solidFill>
                  <a:srgbClr val="000000"/>
                </a:solidFill>
                <a:effectLst/>
                <a:latin typeface="Times New Roman" panose="02020603050405020304" pitchFamily="18" charset="0"/>
              </a:rPr>
              <a:t>„Teniso kamuoliuko metimas“ (rankų raumenų jėgai nustatyti);</a:t>
            </a:r>
          </a:p>
          <a:p>
            <a:pPr marL="685800" marR="0" indent="-415290" algn="just">
              <a:spcBef>
                <a:spcPts val="0"/>
              </a:spcBef>
              <a:spcAft>
                <a:spcPts val="0"/>
              </a:spcAft>
            </a:pPr>
            <a:r>
              <a:rPr lang="lt-LT" sz="1800" b="0" i="0" dirty="0">
                <a:solidFill>
                  <a:srgbClr val="000000"/>
                </a:solidFill>
                <a:effectLst/>
                <a:latin typeface="Times New Roman" panose="02020603050405020304" pitchFamily="18" charset="0"/>
              </a:rPr>
              <a:t>„10 x 5 m bėgimas šaudykle“ (greitumui, vikrumui nustatyti);</a:t>
            </a:r>
          </a:p>
          <a:p>
            <a:pPr marL="685800" marR="0" indent="-415290" algn="just">
              <a:spcBef>
                <a:spcPts val="0"/>
              </a:spcBef>
              <a:spcAft>
                <a:spcPts val="0"/>
              </a:spcAft>
            </a:pPr>
            <a:r>
              <a:rPr lang="lt-LT" sz="1800" b="0" i="0" dirty="0">
                <a:solidFill>
                  <a:srgbClr val="000000"/>
                </a:solidFill>
                <a:effectLst/>
                <a:latin typeface="Times New Roman" panose="02020603050405020304" pitchFamily="18" charset="0"/>
              </a:rPr>
              <a:t>„6 minučių bėgimas“ (širdies ir kraujagyslių sistemos pajėgumui nustatyti).</a:t>
            </a:r>
          </a:p>
          <a:p>
            <a:pPr marL="685800" marR="0" indent="-415290" algn="just">
              <a:spcBef>
                <a:spcPts val="0"/>
              </a:spcBef>
              <a:spcAft>
                <a:spcPts val="0"/>
              </a:spcAft>
            </a:pPr>
            <a:endParaRPr lang="lt-LT" sz="1800" b="0" i="0" dirty="0">
              <a:solidFill>
                <a:srgbClr val="000000"/>
              </a:solidFill>
              <a:effectLst/>
              <a:latin typeface="Times New Roman" panose="02020603050405020304" pitchFamily="18" charset="0"/>
            </a:endParaRPr>
          </a:p>
          <a:p>
            <a:pPr marL="270510" marR="0" indent="0" algn="just">
              <a:spcBef>
                <a:spcPts val="0"/>
              </a:spcBef>
              <a:spcAft>
                <a:spcPts val="0"/>
              </a:spcAft>
              <a:buNone/>
            </a:pPr>
            <a:r>
              <a:rPr lang="lt-LT" sz="1800" b="1" i="1" u="sng" dirty="0">
                <a:solidFill>
                  <a:srgbClr val="000000"/>
                </a:solidFill>
                <a:effectLst/>
                <a:latin typeface="Times New Roman" panose="02020603050405020304" pitchFamily="18" charset="0"/>
              </a:rPr>
              <a:t>Mokiniams, besimokantiems pagal pagrindinio ir vidurinio ugdymo programas:</a:t>
            </a:r>
          </a:p>
          <a:p>
            <a:pPr marL="270510" marR="0" indent="0" algn="just">
              <a:spcBef>
                <a:spcPts val="0"/>
              </a:spcBef>
              <a:spcAft>
                <a:spcPts val="0"/>
              </a:spcAft>
              <a:buNone/>
            </a:pPr>
            <a:endParaRPr lang="lt-LT" sz="1800" b="0" i="0" u="sng" dirty="0">
              <a:solidFill>
                <a:srgbClr val="000000"/>
              </a:solidFill>
              <a:effectLst/>
              <a:latin typeface="Times New Roman" panose="02020603050405020304" pitchFamily="18" charset="0"/>
            </a:endParaRP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„Flamingas“ (pusiausvyrai nustatyti);</a:t>
            </a: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„Sėstis ir siekti“ (lankstumui nustatyti);</a:t>
            </a: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„Šuolis į tolį iš vietos“ (kojų raumenų jėgai nustatyti);</a:t>
            </a: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„Kybojimas sulenktomis rankomis“ (raumenų ištvermei nustatyti); (nebuvo atliekamas, dėl įrangos neturėjimo)</a:t>
            </a: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„10 x 5 m bėgimas šaudykle“ (greitumui, vikrumui nustatyti);</a:t>
            </a:r>
          </a:p>
          <a:p>
            <a:pPr marL="685800" marR="0" indent="-457200" algn="just">
              <a:spcBef>
                <a:spcPts val="0"/>
              </a:spcBef>
              <a:spcAft>
                <a:spcPts val="0"/>
              </a:spcAft>
            </a:pPr>
            <a:r>
              <a:rPr lang="lt-LT" sz="1800" b="0" i="0" dirty="0">
                <a:solidFill>
                  <a:srgbClr val="000000"/>
                </a:solidFill>
                <a:effectLst/>
                <a:latin typeface="Times New Roman" panose="02020603050405020304" pitchFamily="18" charset="0"/>
              </a:rPr>
              <a:t>„20 m bėgimas šaudykle“ (širdies ir kraujagyslių sistemos pajėgumui nustatyti).</a:t>
            </a:r>
          </a:p>
        </p:txBody>
      </p:sp>
      <p:sp>
        <p:nvSpPr>
          <p:cNvPr id="4" name="Skaidrės numerio vietos rezervavimo ženklas 3">
            <a:extLst>
              <a:ext uri="{FF2B5EF4-FFF2-40B4-BE49-F238E27FC236}">
                <a16:creationId xmlns:a16="http://schemas.microsoft.com/office/drawing/2014/main" id="{B8DB03DA-5238-486A-B37B-9A98C0E8D419}"/>
              </a:ext>
            </a:extLst>
          </p:cNvPr>
          <p:cNvSpPr>
            <a:spLocks noGrp="1"/>
          </p:cNvSpPr>
          <p:nvPr>
            <p:ph type="sldNum" sz="quarter" idx="12"/>
          </p:nvPr>
        </p:nvSpPr>
        <p:spPr/>
        <p:txBody>
          <a:bodyPr/>
          <a:lstStyle/>
          <a:p>
            <a:fld id="{5A139423-0966-44BB-B12F-C69128EAC6A0}" type="slidenum">
              <a:rPr lang="lt-LT" smtClean="0"/>
              <a:t>6</a:t>
            </a:fld>
            <a:endParaRPr lang="lt-LT"/>
          </a:p>
        </p:txBody>
      </p:sp>
    </p:spTree>
    <p:extLst>
      <p:ext uri="{BB962C8B-B14F-4D97-AF65-F5344CB8AC3E}">
        <p14:creationId xmlns:p14="http://schemas.microsoft.com/office/powerpoint/2010/main" val="25156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307E2D-05C2-45EA-85A0-C0591065EDE2}"/>
              </a:ext>
            </a:extLst>
          </p:cNvPr>
          <p:cNvSpPr>
            <a:spLocks noGrp="1"/>
          </p:cNvSpPr>
          <p:nvPr>
            <p:ph type="title"/>
          </p:nvPr>
        </p:nvSpPr>
        <p:spPr/>
        <p:txBody>
          <a:bodyPr>
            <a:normAutofit/>
          </a:bodyPr>
          <a:lstStyle/>
          <a:p>
            <a:pPr algn="ctr"/>
            <a:r>
              <a:rPr lang="lt-LT" sz="3000" b="1" dirty="0">
                <a:latin typeface="Times New Roman" panose="02020603050405020304" pitchFamily="18" charset="0"/>
                <a:cs typeface="Times New Roman" panose="02020603050405020304" pitchFamily="18" charset="0"/>
              </a:rPr>
              <a:t>Fizinio pajėgumo zonos, pagal kurias priskiriami fizinio pajėgumo testų rezultatai</a:t>
            </a:r>
          </a:p>
        </p:txBody>
      </p:sp>
      <p:sp>
        <p:nvSpPr>
          <p:cNvPr id="3" name="Turinio vietos rezervavimo ženklas 2">
            <a:extLst>
              <a:ext uri="{FF2B5EF4-FFF2-40B4-BE49-F238E27FC236}">
                <a16:creationId xmlns:a16="http://schemas.microsoft.com/office/drawing/2014/main" id="{A26D0DA3-E58D-4DE3-A8A1-3ABBBC03DB97}"/>
              </a:ext>
            </a:extLst>
          </p:cNvPr>
          <p:cNvSpPr>
            <a:spLocks noGrp="1"/>
          </p:cNvSpPr>
          <p:nvPr>
            <p:ph idx="1"/>
          </p:nvPr>
        </p:nvSpPr>
        <p:spPr>
          <a:xfrm>
            <a:off x="838200" y="2285999"/>
            <a:ext cx="10515600" cy="3890963"/>
          </a:xfrm>
        </p:spPr>
        <p:txBody>
          <a:bodyPr>
            <a:normAutofit/>
          </a:bodyPr>
          <a:lstStyle/>
          <a:p>
            <a:pPr algn="just"/>
            <a:r>
              <a:rPr lang="lt-LT" sz="1800" dirty="0">
                <a:solidFill>
                  <a:schemeClr val="accent6"/>
                </a:solidFill>
                <a:latin typeface="Times New Roman" panose="02020603050405020304" pitchFamily="18" charset="0"/>
                <a:cs typeface="Times New Roman" panose="02020603050405020304" pitchFamily="18" charset="0"/>
              </a:rPr>
              <a:t>„Sveikatai palankus fizinis pajėgumas“ </a:t>
            </a:r>
            <a:r>
              <a:rPr lang="lt-LT" sz="1800" dirty="0">
                <a:latin typeface="Times New Roman" panose="02020603050405020304" pitchFamily="18" charset="0"/>
                <a:cs typeface="Times New Roman" panose="02020603050405020304" pitchFamily="18" charset="0"/>
              </a:rPr>
              <a:t>(arba žalia spalva), kuri rodo gerą, sveikatai palankų fizinį pajėgumą; </a:t>
            </a:r>
          </a:p>
          <a:p>
            <a:pPr algn="just"/>
            <a:r>
              <a:rPr lang="lt-LT" sz="1800" dirty="0">
                <a:solidFill>
                  <a:schemeClr val="accent4">
                    <a:lumMod val="60000"/>
                    <a:lumOff val="40000"/>
                  </a:schemeClr>
                </a:solidFill>
                <a:latin typeface="Times New Roman" panose="02020603050405020304" pitchFamily="18" charset="0"/>
                <a:cs typeface="Times New Roman" panose="02020603050405020304" pitchFamily="18" charset="0"/>
              </a:rPr>
              <a:t>„Reikia tobulėti“ </a:t>
            </a:r>
            <a:r>
              <a:rPr lang="lt-LT" sz="1800" dirty="0">
                <a:latin typeface="Times New Roman" panose="02020603050405020304" pitchFamily="18" charset="0"/>
                <a:cs typeface="Times New Roman" panose="02020603050405020304" pitchFamily="18" charset="0"/>
              </a:rPr>
              <a:t>zona (arba geltona spalva), kuri rodo, kad mokiniui reikia tobulinti savo fizines ypatybes siekiant sveikatai palankaus fizinio pajėgumo; </a:t>
            </a:r>
          </a:p>
          <a:p>
            <a:pPr algn="just"/>
            <a:r>
              <a:rPr lang="lt-LT" sz="1800" dirty="0">
                <a:solidFill>
                  <a:srgbClr val="FF0000"/>
                </a:solidFill>
                <a:latin typeface="Times New Roman" panose="02020603050405020304" pitchFamily="18" charset="0"/>
                <a:cs typeface="Times New Roman" panose="02020603050405020304" pitchFamily="18" charset="0"/>
              </a:rPr>
              <a:t>„Sveikatos rizikos zona“ </a:t>
            </a:r>
            <a:r>
              <a:rPr lang="lt-LT" sz="1800" dirty="0">
                <a:latin typeface="Times New Roman" panose="02020603050405020304" pitchFamily="18" charset="0"/>
                <a:cs typeface="Times New Roman" panose="02020603050405020304" pitchFamily="18" charset="0"/>
              </a:rPr>
              <a:t>(arba raudona spalva), kuri rodo mokinio sveikatai kylančią riziką dėl jo fizinio pajėgumo lygio.</a:t>
            </a:r>
          </a:p>
        </p:txBody>
      </p:sp>
      <p:sp>
        <p:nvSpPr>
          <p:cNvPr id="4" name="Skaidrės numerio vietos rezervavimo ženklas 3">
            <a:extLst>
              <a:ext uri="{FF2B5EF4-FFF2-40B4-BE49-F238E27FC236}">
                <a16:creationId xmlns:a16="http://schemas.microsoft.com/office/drawing/2014/main" id="{12994ECF-2195-4852-9CFC-41BA49B84D11}"/>
              </a:ext>
            </a:extLst>
          </p:cNvPr>
          <p:cNvSpPr>
            <a:spLocks noGrp="1"/>
          </p:cNvSpPr>
          <p:nvPr>
            <p:ph type="sldNum" sz="quarter" idx="12"/>
          </p:nvPr>
        </p:nvSpPr>
        <p:spPr/>
        <p:txBody>
          <a:bodyPr/>
          <a:lstStyle/>
          <a:p>
            <a:fld id="{5A139423-0966-44BB-B12F-C69128EAC6A0}" type="slidenum">
              <a:rPr lang="lt-LT" smtClean="0"/>
              <a:t>7</a:t>
            </a:fld>
            <a:endParaRPr lang="lt-LT"/>
          </a:p>
        </p:txBody>
      </p:sp>
    </p:spTree>
    <p:extLst>
      <p:ext uri="{BB962C8B-B14F-4D97-AF65-F5344CB8AC3E}">
        <p14:creationId xmlns:p14="http://schemas.microsoft.com/office/powerpoint/2010/main" val="288707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6068926"/>
          </a:xfrm>
        </p:spPr>
        <p:txBody>
          <a:bodyPr/>
          <a:lstStyle/>
          <a:p>
            <a:pPr algn="ctr"/>
            <a:r>
              <a:rPr lang="lt-LT" b="1" dirty="0">
                <a:latin typeface="Times New Roman" panose="02020603050405020304" pitchFamily="18" charset="0"/>
                <a:cs typeface="Times New Roman" panose="02020603050405020304" pitchFamily="18" charset="0"/>
              </a:rPr>
              <a:t>Pradinio ugdymo mokinių fizinio pajėgumo testų analizė</a:t>
            </a:r>
          </a:p>
        </p:txBody>
      </p:sp>
      <p:sp>
        <p:nvSpPr>
          <p:cNvPr id="4" name="Skaidrės numerio vietos rezervavimo ženklas 3"/>
          <p:cNvSpPr>
            <a:spLocks noGrp="1"/>
          </p:cNvSpPr>
          <p:nvPr>
            <p:ph type="sldNum" sz="quarter" idx="12"/>
          </p:nvPr>
        </p:nvSpPr>
        <p:spPr/>
        <p:txBody>
          <a:bodyPr/>
          <a:lstStyle/>
          <a:p>
            <a:fld id="{5A139423-0966-44BB-B12F-C69128EAC6A0}" type="slidenum">
              <a:rPr lang="lt-LT" smtClean="0"/>
              <a:t>8</a:t>
            </a:fld>
            <a:endParaRPr lang="lt-LT"/>
          </a:p>
        </p:txBody>
      </p:sp>
    </p:spTree>
    <p:extLst>
      <p:ext uri="{BB962C8B-B14F-4D97-AF65-F5344CB8AC3E}">
        <p14:creationId xmlns:p14="http://schemas.microsoft.com/office/powerpoint/2010/main" val="1541321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439867E-87F6-4F09-92BF-FABB60E26B0D}"/>
              </a:ext>
            </a:extLst>
          </p:cNvPr>
          <p:cNvSpPr>
            <a:spLocks noGrp="1"/>
          </p:cNvSpPr>
          <p:nvPr>
            <p:ph type="title"/>
          </p:nvPr>
        </p:nvSpPr>
        <p:spPr>
          <a:xfrm>
            <a:off x="838200" y="4860925"/>
            <a:ext cx="10515600" cy="219075"/>
          </a:xfrm>
        </p:spPr>
        <p:txBody>
          <a:bodyPr>
            <a:normAutofit fontScale="90000"/>
          </a:bodyPr>
          <a:lstStyle/>
          <a:p>
            <a:r>
              <a:rPr lang="lt-LT" sz="1400" b="1" dirty="0">
                <a:latin typeface="Times New Roman" panose="02020603050405020304" pitchFamily="18" charset="0"/>
                <a:cs typeface="Times New Roman" panose="02020603050405020304" pitchFamily="18" charset="0"/>
              </a:rPr>
              <a:t>1 pav. </a:t>
            </a:r>
            <a:r>
              <a:rPr lang="lt-LT" sz="1400" dirty="0">
                <a:latin typeface="Times New Roman" panose="02020603050405020304" pitchFamily="18" charset="0"/>
                <a:cs typeface="Times New Roman" panose="02020603050405020304" pitchFamily="18" charset="0"/>
              </a:rPr>
              <a:t>7-10 metų amžiaus berniukų dalis (proc.) pagal šuolio iš vietos į tolį testo įvertinimą</a:t>
            </a:r>
            <a:endParaRPr lang="lt-LT" sz="1400" dirty="0"/>
          </a:p>
        </p:txBody>
      </p:sp>
      <p:graphicFrame>
        <p:nvGraphicFramePr>
          <p:cNvPr id="4" name="Turinio vietos rezervavimo ženklas 3">
            <a:extLst>
              <a:ext uri="{FF2B5EF4-FFF2-40B4-BE49-F238E27FC236}">
                <a16:creationId xmlns:a16="http://schemas.microsoft.com/office/drawing/2014/main" id="{4A54E1B4-367E-4058-8ADB-C1369BA3D39E}"/>
              </a:ext>
            </a:extLst>
          </p:cNvPr>
          <p:cNvGraphicFramePr>
            <a:graphicFrameLocks noGrp="1"/>
          </p:cNvGraphicFramePr>
          <p:nvPr>
            <p:ph idx="1"/>
            <p:extLst>
              <p:ext uri="{D42A27DB-BD31-4B8C-83A1-F6EECF244321}">
                <p14:modId xmlns:p14="http://schemas.microsoft.com/office/powerpoint/2010/main" val="1744743550"/>
              </p:ext>
            </p:extLst>
          </p:nvPr>
        </p:nvGraphicFramePr>
        <p:xfrm>
          <a:off x="838200" y="31009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Skaidrės numerio vietos rezervavimo ženklas 4">
            <a:extLst>
              <a:ext uri="{FF2B5EF4-FFF2-40B4-BE49-F238E27FC236}">
                <a16:creationId xmlns:a16="http://schemas.microsoft.com/office/drawing/2014/main" id="{E6A8C292-619A-412A-800B-ECB2505EFFEF}"/>
              </a:ext>
            </a:extLst>
          </p:cNvPr>
          <p:cNvSpPr>
            <a:spLocks noGrp="1"/>
          </p:cNvSpPr>
          <p:nvPr>
            <p:ph type="sldNum" sz="quarter" idx="12"/>
          </p:nvPr>
        </p:nvSpPr>
        <p:spPr/>
        <p:txBody>
          <a:bodyPr/>
          <a:lstStyle/>
          <a:p>
            <a:fld id="{F480CD4E-7424-4D99-A108-665C9D0AD105}" type="slidenum">
              <a:rPr lang="lt-LT" smtClean="0"/>
              <a:t>9</a:t>
            </a:fld>
            <a:endParaRPr lang="lt-LT"/>
          </a:p>
        </p:txBody>
      </p:sp>
      <p:sp>
        <p:nvSpPr>
          <p:cNvPr id="3" name="TextBox 2">
            <a:extLst>
              <a:ext uri="{FF2B5EF4-FFF2-40B4-BE49-F238E27FC236}">
                <a16:creationId xmlns:a16="http://schemas.microsoft.com/office/drawing/2014/main" id="{4A9658AF-4FEA-4137-86E0-3058BC5CFAB3}"/>
              </a:ext>
            </a:extLst>
          </p:cNvPr>
          <p:cNvSpPr txBox="1"/>
          <p:nvPr/>
        </p:nvSpPr>
        <p:spPr>
          <a:xfrm>
            <a:off x="838200" y="5384800"/>
            <a:ext cx="10955867" cy="584775"/>
          </a:xfrm>
          <a:prstGeom prst="rect">
            <a:avLst/>
          </a:prstGeom>
          <a:noFill/>
        </p:spPr>
        <p:txBody>
          <a:bodyPr wrap="square" rtlCol="0">
            <a:spAutoFit/>
          </a:bodyPr>
          <a:lstStyle/>
          <a:p>
            <a:r>
              <a:rPr lang="lt-LT" sz="1600" dirty="0">
                <a:latin typeface="Times New Roman" panose="02020603050405020304" pitchFamily="18" charset="0"/>
                <a:cs typeface="Times New Roman" panose="02020603050405020304" pitchFamily="18" charset="0"/>
              </a:rPr>
              <a:t>Didžiausia dalis berniukų, kurie pagal šį testo įvertinimą pateko į sveikatai palankaus FP zoną, yra 8 metų, kurie pateko į tobulėjimo zoną ir sveikatos rizikos zoną – 10 metų.</a:t>
            </a:r>
          </a:p>
        </p:txBody>
      </p:sp>
    </p:spTree>
    <p:extLst>
      <p:ext uri="{BB962C8B-B14F-4D97-AF65-F5344CB8AC3E}">
        <p14:creationId xmlns:p14="http://schemas.microsoft.com/office/powerpoint/2010/main" val="24705737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3978</Words>
  <Application>Microsoft Office PowerPoint</Application>
  <PresentationFormat>Plačiaekranė</PresentationFormat>
  <Paragraphs>274</Paragraphs>
  <Slides>46</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46</vt:i4>
      </vt:variant>
    </vt:vector>
  </HeadingPairs>
  <TitlesOfParts>
    <vt:vector size="52" baseType="lpstr">
      <vt:lpstr>Arial</vt:lpstr>
      <vt:lpstr>Calibri</vt:lpstr>
      <vt:lpstr>Calibri Light</vt:lpstr>
      <vt:lpstr>Fira Sans Bold</vt:lpstr>
      <vt:lpstr>Times New Roman</vt:lpstr>
      <vt:lpstr>„Office“ tema</vt:lpstr>
      <vt:lpstr>„PowerPoint“ pateiktis</vt:lpstr>
      <vt:lpstr>Bendrosios nuostatos (1)</vt:lpstr>
      <vt:lpstr>Bendrosios nuostatos (2)</vt:lpstr>
      <vt:lpstr>Apraše vartojamos sąvokos ir jų apibrėžtys</vt:lpstr>
      <vt:lpstr>Atliekant fizinio pajėgumo nustatymą, vadovaujamasi šiais principais:</vt:lpstr>
      <vt:lpstr>Mokinių fizinio pajėgumo testai</vt:lpstr>
      <vt:lpstr>Fizinio pajėgumo zonos, pagal kurias priskiriami fizinio pajėgumo testų rezultatai</vt:lpstr>
      <vt:lpstr>Pradinio ugdymo mokinių fizinio pajėgumo testų analizė</vt:lpstr>
      <vt:lpstr>1 pav. 7-10 metų amžiaus berniukų dalis (proc.) pagal šuolio iš vietos į tolį testo įvertinimą</vt:lpstr>
      <vt:lpstr>2 pav. 7-10 metų amžiaus berniukų dalis (proc.) pagal teniso kamuoliuko metimo testo įvertinimą</vt:lpstr>
      <vt:lpstr>3 pav. 7-10 metų amžiaus berniukų dalis (proc.) pagal bėgimo šaudykle 10 × 5 m testo įvertinimą</vt:lpstr>
      <vt:lpstr>4 pav. 7-10 metų amžiaus berniukų dalis (proc.) pagal 6 min. bėgimo testo įvertinimą</vt:lpstr>
      <vt:lpstr>5 pav. 7-10 metų amžiaus mergaičių dalis (proc.) pagal šuolio iš vietos į tolį testo įvertinimą</vt:lpstr>
      <vt:lpstr>6 pav. 7-10 metų amžiaus mergaičių dalis (proc.) pagal teniso kamuoliuko metimo testo įvertinimą</vt:lpstr>
      <vt:lpstr>7 pav. 7-10 metų amžiaus mergaičių dalis (proc.) pagal bėgimo šaudykle 10 × 5 m testo įvertinimą</vt:lpstr>
      <vt:lpstr>8 pav. 7-10 metų amžiaus mergaičių dalis (proc.) pagal 6 min. bėgimo testo įvertinimą</vt:lpstr>
      <vt:lpstr>9 pav. 7-10 metų amžiaus berniukų ir mergaičių skaičius pagal šuolio iš vietos į tolį, teniso kamuoliuko metimo, bėgimo šaudykle 10×5 m ir bėgimo 6 min testų įvertinimą</vt:lpstr>
      <vt:lpstr>Pagrindinio ugdymo mokinių fizinio pajėgumo testų analizė</vt:lpstr>
      <vt:lpstr>10 pav. 11-15 metų amžiaus berniukų dalis (proc.) pagal ,,flamingo“ testo įvertinimą</vt:lpstr>
      <vt:lpstr>11 pav. 11-15 metų amžiaus berniukų dalis (proc.) pagal sėdėjimo ir siekimo testo įvertinimą</vt:lpstr>
      <vt:lpstr>12 pav. 11-15 metų amžiaus berniukų dalis (proc.) pagal šuolio iš vietos į tolį testo įvertinimą</vt:lpstr>
      <vt:lpstr>13 pav. 11-15 metų amžiaus berniukų dalis (proc.) pagal kybojimo sulenktomis rankomis testo įvertinimą</vt:lpstr>
      <vt:lpstr>14 pav. 11-15 metų amžiaus berniukų dalis (proc.) pagal bėgimo šaudykle 10 × 5 m testo įvertinimą</vt:lpstr>
      <vt:lpstr>15 pav. 11-15 metų amžiaus berniukų dalis (proc.) pagal bėgimo šaudykle 20 m testo įvertinimą</vt:lpstr>
      <vt:lpstr>16 pav. 11-15 metų amžiaus mergaičių dalis (proc.) pagal ,,flamingo“ testo įvertinimą</vt:lpstr>
      <vt:lpstr>17 pav. 11-15 metų amžiaus mergaičių dalis (proc.) pagal sėdėjimo ir siekimo testo įvertinimą</vt:lpstr>
      <vt:lpstr>18 pav. 11-15 metų amžiaus mergaičių dalis (proc.) pagal šuolio iš vietos į tolį testo įvertinimą</vt:lpstr>
      <vt:lpstr>19 pav. 11-15 metų amžiaus mergaičių dalis (proc.) pagal kybojimo sulenktomis rankomis testo įvertinimą</vt:lpstr>
      <vt:lpstr>20 pav. 11-15 metų amžiaus mergaičių dalis (proc.) pagal bėgimo šaudykle 10 × 5 m testo įvertinimą</vt:lpstr>
      <vt:lpstr>21 pav. 11-15 metų amžiaus mergaičių dalis (proc.) pagal bėgimo šaudykle 20 m testo įvertinimą</vt:lpstr>
      <vt:lpstr>22 pav. 11-15 metų amžiaus berniukų ir mergaičių skaičius pagal flamingo, sėdėjimo ir siekimo, šuolio į tolį iš vietos, kybojimo sulenktomis rankomis, bėgimo šaudykle 10×5 m ir bėgimo šaudykle 20 m testų įvertinimą</vt:lpstr>
      <vt:lpstr>Pradinio ugdymo programos mokinių, priskiriamų sveikatos rizikos zonai, fizinio pajėgumo gerinimo rekomendacijos</vt:lpstr>
      <vt:lpstr>Mokinių, patekusių į sveikatos rizikos zoną, fizinių ypatybių įvertinimas ir fizinio pajėgumo gerinimo rekomendacijos pagal šuolio iš vietos į tolį testo įvertinimą </vt:lpstr>
      <vt:lpstr>„PowerPoint“ pateiktis</vt:lpstr>
      <vt:lpstr>„PowerPoint“ pateiktis</vt:lpstr>
      <vt:lpstr>„PowerPoint“ pateiktis</vt:lpstr>
      <vt:lpstr>Mokinių, patekusių į sveikatos rizikos zoną, fizinių ypatybių įvertinimas ir fizinio pajėgumo gerinimo rekomendacijos pagal bėgimo šaudykle 10×5 m testo įvertinimą</vt:lpstr>
      <vt:lpstr>Mokinių, patekusių į sveikatos rizikos zoną, fizinių ypatybių įvertinimas ir fizinio pajėgumo gerinimo rekomendacijos pagal 6 m bėgimo testo įvertinimą</vt:lpstr>
      <vt:lpstr>Pagrindinio ugdymo programos mokinių, priskiriamų sveikatos rizikos zonai, fizinio pajėgumo gerinimo rekomendacijos</vt:lpstr>
      <vt:lpstr>Mokinių, patekusių į sveikatos rizikos zoną, fizinių ypatybių įvertinimas ir fizinio pajėgumo gerinimo rekomendacijos pagal šuolio iš vietos į tolį testo įvertinimą</vt:lpstr>
      <vt:lpstr>„PowerPoint“ pateiktis</vt:lpstr>
      <vt:lpstr>Mokinių, patekusių į sveikatos rizikos zoną, fizinių ypatybių įvertinimas ir fizinio pajėgumo gerinimo rekomendacijos pagal bėgimo šaudykle 10×5 m testo įvertinimą</vt:lpstr>
      <vt:lpstr>Mokinių, patekusių į sveikatos rizikos zoną, fizinių ypatybių įvertinimas ir fizinio pajėgumo gerinimo rekomendacijos pagal bėgimo šaudykle 20 m testo įvertinimą</vt:lpstr>
      <vt:lpstr>„PowerPoint“ pateiktis</vt:lpstr>
      <vt:lpstr>Bendrosios rekomendacijos</vt:lpstr>
      <vt:lpstr>Ačiū už dėmesį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Aurimas Grudikis | E100 Group</dc:creator>
  <cp:lastModifiedBy>Aurimas Grudikis | E100 Group</cp:lastModifiedBy>
  <cp:revision>18</cp:revision>
  <dcterms:created xsi:type="dcterms:W3CDTF">2024-06-04T09:07:22Z</dcterms:created>
  <dcterms:modified xsi:type="dcterms:W3CDTF">2024-06-19T08:32:07Z</dcterms:modified>
</cp:coreProperties>
</file>