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omments/comment1.xml" ContentType="application/vnd.openxmlformats-officedocument.presentationml.comments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0"/>
  </p:notesMasterIdLst>
  <p:sldIdLst>
    <p:sldId id="256" r:id="rId2"/>
    <p:sldId id="297" r:id="rId3"/>
    <p:sldId id="299" r:id="rId4"/>
    <p:sldId id="300" r:id="rId5"/>
    <p:sldId id="296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5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rtotojas" initials="V" lastIdx="1" clrIdx="0">
    <p:extLst>
      <p:ext uri="{19B8F6BF-5375-455C-9EA6-DF929625EA0E}">
        <p15:presenceInfo xmlns:p15="http://schemas.microsoft.com/office/powerpoint/2012/main" userId="9c6870cc4ccf31a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FFFF99"/>
    <a:srgbClr val="D41E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0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84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t-LT" sz="1800" b="1" i="0" u="none" strike="noStrike" cap="all" baseline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Pasitikrinę ir nepasitikrinę sveikatą MOKINIai</a:t>
            </a:r>
            <a:br>
              <a:rPr lang="lt-LT" sz="1800" b="1" i="0" u="none" strike="noStrike" cap="all" baseline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1800" b="1" i="0" u="none" strike="noStrike" cap="all" baseline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2024-2025 m. m. (proc.)</a:t>
            </a:r>
            <a:endParaRPr lang="lt-L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Pasitikrinusių sveikatą mokinių dalis</c:v>
                </c:pt>
              </c:strCache>
            </c:strRef>
          </c:tx>
          <c:spPr>
            <a:solidFill>
              <a:schemeClr val="tx2"/>
            </a:solidFill>
            <a:ln>
              <a:solidFill>
                <a:schemeClr val="tx1"/>
              </a:solidFill>
            </a:ln>
            <a:effectLst/>
            <a:sp3d>
              <a:contourClr>
                <a:schemeClr val="tx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BFD7-46D9-9AD3-872AD59ED760}"/>
              </c:ext>
            </c:extLst>
          </c:dPt>
          <c:dPt>
            <c:idx val="1"/>
            <c:invertIfNegative val="0"/>
            <c:bubble3D val="0"/>
            <c:spPr>
              <a:solidFill>
                <a:srgbClr val="92D050"/>
              </a:soli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6-BFD7-46D9-9AD3-872AD59ED760}"/>
              </c:ext>
            </c:extLst>
          </c:dPt>
          <c:dLbls>
            <c:dLbl>
              <c:idx val="0"/>
              <c:layout>
                <c:manualLayout>
                  <c:x val="3.5024154589371984E-2"/>
                  <c:y val="-7.88033473841839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FD7-46D9-9AD3-872AD59ED760}"/>
                </c:ext>
              </c:extLst>
            </c:dLbl>
            <c:dLbl>
              <c:idx val="1"/>
              <c:layout>
                <c:manualLayout>
                  <c:x val="2.8985507246376722E-2"/>
                  <c:y val="-9.33965598627364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90,61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FD7-46D9-9AD3-872AD59ED76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Lapas1!$A$2:$A$3</c:f>
              <c:strCache>
                <c:ptCount val="2"/>
                <c:pt idx="0">
                  <c:v>Fizinės būklės įvertinimo pažymėjimas</c:v>
                </c:pt>
                <c:pt idx="1">
                  <c:v>Dantų ir žandikaulių būklės pažymėjimas</c:v>
                </c:pt>
              </c:strCache>
            </c:strRef>
          </c:cat>
          <c:val>
            <c:numRef>
              <c:f>Lapas1!$B$2:$B$3</c:f>
              <c:numCache>
                <c:formatCode>General</c:formatCode>
                <c:ptCount val="2"/>
                <c:pt idx="0">
                  <c:v>99.69</c:v>
                </c:pt>
                <c:pt idx="1">
                  <c:v>90.61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D7-46D9-9AD3-872AD59ED760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Nepasitikrinusių sveikatą mokinių dalis</c:v>
                </c:pt>
              </c:strCache>
            </c:strRef>
          </c:tx>
          <c:spPr>
            <a:solidFill>
              <a:srgbClr val="FFCC66"/>
            </a:solidFill>
            <a:ln>
              <a:solidFill>
                <a:schemeClr val="tx1"/>
              </a:solidFill>
            </a:ln>
            <a:effectLst/>
            <a:sp3d>
              <a:contourClr>
                <a:schemeClr val="tx1"/>
              </a:contourClr>
            </a:sp3d>
          </c:spPr>
          <c:invertIfNegative val="0"/>
          <c:dLbls>
            <c:dLbl>
              <c:idx val="0"/>
              <c:layout>
                <c:manualLayout>
                  <c:x val="3.743961352657009E-2"/>
                  <c:y val="-0.1255016273155522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FD7-46D9-9AD3-872AD59ED760}"/>
                </c:ext>
              </c:extLst>
            </c:dLbl>
            <c:dLbl>
              <c:idx val="1"/>
              <c:layout>
                <c:manualLayout>
                  <c:x val="5.7971014492753624E-2"/>
                  <c:y val="-0.1167456998284205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FD7-46D9-9AD3-872AD59ED76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Lapas1!$A$2:$A$3</c:f>
              <c:strCache>
                <c:ptCount val="2"/>
                <c:pt idx="0">
                  <c:v>Fizinės būklės įvertinimo pažymėjimas</c:v>
                </c:pt>
                <c:pt idx="1">
                  <c:v>Dantų ir žandikaulių būklės pažymėjimas</c:v>
                </c:pt>
              </c:strCache>
            </c:strRef>
          </c:cat>
          <c:val>
            <c:numRef>
              <c:f>Lapas1!$C$2:$C$3</c:f>
              <c:numCache>
                <c:formatCode>General</c:formatCode>
                <c:ptCount val="2"/>
                <c:pt idx="0">
                  <c:v>0.31</c:v>
                </c:pt>
                <c:pt idx="1">
                  <c:v>9.39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FD7-46D9-9AD3-872AD59ED7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685987791"/>
        <c:axId val="1586231039"/>
        <c:axId val="0"/>
      </c:bar3DChart>
      <c:catAx>
        <c:axId val="1685987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586231039"/>
        <c:crosses val="autoZero"/>
        <c:auto val="1"/>
        <c:lblAlgn val="ctr"/>
        <c:lblOffset val="100"/>
        <c:noMultiLvlLbl val="0"/>
      </c:catAx>
      <c:valAx>
        <c:axId val="15862310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685987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0" u="none" strike="noStrike" cap="all" baseline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Bendrosios ir specialiosios rekomendacijos,</a:t>
            </a:r>
            <a:br>
              <a:rPr lang="lt-LT" sz="1800" b="1" i="0" u="none" strike="noStrike" cap="all" baseline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i="0" u="none" strike="noStrike" cap="all" baseline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pritaikytas maitinimas</a:t>
            </a:r>
            <a:br>
              <a:rPr lang="lt-LT" sz="1800" b="1" i="0" u="none" strike="noStrike" cap="all" baseline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1800" b="1" i="0" u="none" strike="noStrike" cap="all" baseline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2024-2025 m. m. (proc.)</a:t>
            </a:r>
            <a:endParaRPr lang="lt-L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1 seka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9B32-453D-BDA9-64B718A891B9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9B32-453D-BDA9-64B718A891B9}"/>
              </c:ext>
            </c:extLst>
          </c:dPt>
          <c:dPt>
            <c:idx val="2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B32-453D-BDA9-64B718A891B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Mokinių, kuriems pritaikytas maitinimas, dalis (proc.)</c:v>
                </c:pt>
                <c:pt idx="1">
                  <c:v>Mokinių, kuriems nurodytos specialiosios rekomendacijos, dalis (proc.)</c:v>
                </c:pt>
                <c:pt idx="2">
                  <c:v>Mokinių, kuriems nurodytos bendrosios rekomendacijos, dalis (proc.)</c:v>
                </c:pt>
                <c:pt idx="3">
                  <c:v>Mokinių, galinčių dalyvauti ugdymo veikloje be jokių apribojimų, dalis (proc.)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1.24</c:v>
                </c:pt>
                <c:pt idx="1">
                  <c:v>12.36</c:v>
                </c:pt>
                <c:pt idx="2">
                  <c:v>15.3</c:v>
                </c:pt>
                <c:pt idx="3">
                  <c:v>84.7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B6-4895-8BF6-CF97AA86FF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510666623"/>
        <c:axId val="1599973007"/>
      </c:barChart>
      <c:catAx>
        <c:axId val="151066662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599973007"/>
        <c:crosses val="autoZero"/>
        <c:auto val="1"/>
        <c:lblAlgn val="ctr"/>
        <c:lblOffset val="100"/>
        <c:noMultiLvlLbl val="0"/>
      </c:catAx>
      <c:valAx>
        <c:axId val="159997300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5106666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t-LT" sz="1800" b="1" i="0" u="none" strike="noStrike" cap="all" baseline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Vaikų pasiskirstymas pagal KMI, </a:t>
            </a:r>
            <a:br>
              <a:rPr lang="lt-LT" sz="1800" b="1" i="0" u="none" strike="noStrike" cap="all" baseline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1800" b="1" i="0" u="none" strike="noStrike" cap="all" baseline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2024-2025 m. m. (proc.)</a:t>
            </a: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Pardavimas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rgbClr val="92D050"/>
              </a:solidFill>
              <a:ln w="25400">
                <a:solidFill>
                  <a:schemeClr val="tx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5BF-4DD8-B1A9-7FAC879661E9}"/>
              </c:ext>
            </c:extLst>
          </c:dPt>
          <c:dPt>
            <c:idx val="1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25400">
                <a:solidFill>
                  <a:schemeClr val="tx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D5BF-4DD8-B1A9-7FAC879661E9}"/>
              </c:ext>
            </c:extLst>
          </c:dPt>
          <c:dPt>
            <c:idx val="2"/>
            <c:bubble3D val="0"/>
            <c:spPr>
              <a:solidFill>
                <a:srgbClr val="FFFF99"/>
              </a:solidFill>
              <a:ln w="25400">
                <a:solidFill>
                  <a:schemeClr val="tx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D5BF-4DD8-B1A9-7FAC879661E9}"/>
              </c:ext>
            </c:extLst>
          </c:dPt>
          <c:dPt>
            <c:idx val="3"/>
            <c:bubble3D val="0"/>
            <c:spPr>
              <a:solidFill>
                <a:srgbClr val="D41E3C"/>
              </a:solidFill>
              <a:ln w="25400">
                <a:solidFill>
                  <a:schemeClr val="tx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D5BF-4DD8-B1A9-7FAC879661E9}"/>
              </c:ext>
            </c:extLst>
          </c:dPt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5BF-4DD8-B1A9-7FAC879661E9}"/>
                </c:ext>
              </c:extLst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5BF-4DD8-B1A9-7FAC879661E9}"/>
                </c:ext>
              </c:extLst>
            </c:dLbl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5BF-4DD8-B1A9-7FAC879661E9}"/>
                </c:ext>
              </c:extLst>
            </c:dLbl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5BF-4DD8-B1A9-7FAC879661E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</c:ext>
            </c:extLst>
          </c:dLbls>
          <c:cat>
            <c:strRef>
              <c:f>Lapas1!$A$2:$A$5</c:f>
              <c:strCache>
                <c:ptCount val="4"/>
                <c:pt idx="0">
                  <c:v>Normalus svoris</c:v>
                </c:pt>
                <c:pt idx="1">
                  <c:v>Per mažas svoris</c:v>
                </c:pt>
                <c:pt idx="2">
                  <c:v>Nutukimas</c:v>
                </c:pt>
                <c:pt idx="3">
                  <c:v>Antsvoris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71.099999999999994</c:v>
                </c:pt>
                <c:pt idx="1">
                  <c:v>12.36</c:v>
                </c:pt>
                <c:pt idx="2">
                  <c:v>2.16</c:v>
                </c:pt>
                <c:pt idx="3">
                  <c:v>14.37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BF-4DD8-B1A9-7FAC879661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t-LT" sz="1800" b="1" i="0" u="none" strike="noStrike" cap="all" baseline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Vaikų pasiskirstymas pagal fizinio ugdymo grupes </a:t>
            </a:r>
            <a:br>
              <a:rPr lang="lt-LT" sz="1800" b="1" i="0" u="none" strike="noStrike" cap="all" baseline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1800" b="1" i="0" u="none" strike="noStrike" cap="all" baseline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2022-2025 m. M. (proc.)</a:t>
            </a:r>
            <a:endParaRPr lang="lt-L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2022/2023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  <a:effectLst/>
            <a:sp3d>
              <a:contourClr>
                <a:schemeClr val="tx1"/>
              </a:contourClr>
            </a:sp3d>
          </c:spPr>
          <c:invertIfNegative val="0"/>
          <c:dLbls>
            <c:dLbl>
              <c:idx val="0"/>
              <c:layout>
                <c:manualLayout>
                  <c:x val="0"/>
                  <c:y val="-5.9136286136927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4AC-4A84-B75A-331D7A390AD9}"/>
                </c:ext>
              </c:extLst>
            </c:dLbl>
            <c:dLbl>
              <c:idx val="1"/>
              <c:layout>
                <c:manualLayout>
                  <c:x val="8.4541062801932361E-3"/>
                  <c:y val="-4.96744803550189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4AC-4A84-B75A-331D7A390AD9}"/>
                </c:ext>
              </c:extLst>
            </c:dLbl>
            <c:dLbl>
              <c:idx val="2"/>
              <c:layout>
                <c:manualLayout>
                  <c:x val="1.4492753623188406E-2"/>
                  <c:y val="-4.25781260185876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4AC-4A84-B75A-331D7A390AD9}"/>
                </c:ext>
              </c:extLst>
            </c:dLbl>
            <c:dLbl>
              <c:idx val="3"/>
              <c:layout>
                <c:manualLayout>
                  <c:x val="4.8309178743960466E-3"/>
                  <c:y val="-4.25781260185875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4AC-4A84-B75A-331D7A390AD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Pagrindinė</c:v>
                </c:pt>
                <c:pt idx="1">
                  <c:v>Parengiamoji</c:v>
                </c:pt>
                <c:pt idx="2">
                  <c:v>Specialioji</c:v>
                </c:pt>
                <c:pt idx="3">
                  <c:v>Atleisti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98.58</c:v>
                </c:pt>
                <c:pt idx="1">
                  <c:v>1.1100000000000001</c:v>
                </c:pt>
                <c:pt idx="2">
                  <c:v>0.32</c:v>
                </c:pt>
                <c:pt idx="3">
                  <c:v>0.79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AC-4A84-B75A-331D7A390AD9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2024/2025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  <a:effectLst/>
            <a:sp3d>
              <a:contourClr>
                <a:schemeClr val="tx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E4AC-4A84-B75A-331D7A390AD9}"/>
              </c:ext>
            </c:extLst>
          </c:dPt>
          <c:dLbls>
            <c:dLbl>
              <c:idx val="0"/>
              <c:layout>
                <c:manualLayout>
                  <c:x val="1.3285024154589372E-2"/>
                  <c:y val="-5.20399318004959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4AC-4A84-B75A-331D7A390AD9}"/>
                </c:ext>
              </c:extLst>
            </c:dLbl>
            <c:dLbl>
              <c:idx val="1"/>
              <c:layout>
                <c:manualLayout>
                  <c:x val="1.0869565217391304E-2"/>
                  <c:y val="-4.25781260185877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4AC-4A84-B75A-331D7A390AD9}"/>
                </c:ext>
              </c:extLst>
            </c:dLbl>
            <c:dLbl>
              <c:idx val="2"/>
              <c:layout>
                <c:manualLayout>
                  <c:x val="2.2946859903381554E-2"/>
                  <c:y val="-4.02126745731106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4AC-4A84-B75A-331D7A390AD9}"/>
                </c:ext>
              </c:extLst>
            </c:dLbl>
            <c:dLbl>
              <c:idx val="3"/>
              <c:layout>
                <c:manualLayout>
                  <c:x val="1.2077294685990338E-3"/>
                  <c:y val="-4.73090289095418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E4AC-4A84-B75A-331D7A390AD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Pagrindinė</c:v>
                </c:pt>
                <c:pt idx="1">
                  <c:v>Parengiamoji</c:v>
                </c:pt>
                <c:pt idx="2">
                  <c:v>Specialioji</c:v>
                </c:pt>
                <c:pt idx="3">
                  <c:v>Atleisti</c:v>
                </c:pt>
              </c:strCache>
            </c:strRef>
          </c:cat>
          <c:val>
            <c:numRef>
              <c:f>Lapas1!$C$2:$C$5</c:f>
              <c:numCache>
                <c:formatCode>General</c:formatCode>
                <c:ptCount val="4"/>
                <c:pt idx="0">
                  <c:v>98.61</c:v>
                </c:pt>
                <c:pt idx="1">
                  <c:v>1.08</c:v>
                </c:pt>
                <c:pt idx="2">
                  <c:v>0.31</c:v>
                </c:pt>
                <c:pt idx="3">
                  <c:v>0.77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4AC-4A84-B75A-331D7A390A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708160720"/>
        <c:axId val="1709754784"/>
        <c:axId val="0"/>
      </c:bar3DChart>
      <c:catAx>
        <c:axId val="1708160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709754784"/>
        <c:crosses val="autoZero"/>
        <c:auto val="1"/>
        <c:lblAlgn val="ctr"/>
        <c:lblOffset val="100"/>
        <c:noMultiLvlLbl val="0"/>
      </c:catAx>
      <c:valAx>
        <c:axId val="17097547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708160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t-LT" sz="1800" b="1" i="0" baseline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kpi +KPI pasiskirstymas pagal amžių</a:t>
            </a:r>
            <a:endParaRPr lang="lt-LT" sz="20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Mokinių, neturinčių ėduonies pažeistų, plombuotų ir išrautų dantų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chemeClr val="tx1"/>
              </a:solidFill>
            </a:ln>
            <a:effectLst/>
            <a:sp3d>
              <a:contourClr>
                <a:schemeClr val="tx1"/>
              </a:contourClr>
            </a:sp3d>
          </c:spPr>
          <c:invertIfNegative val="0"/>
          <c:dLbls>
            <c:dLbl>
              <c:idx val="0"/>
              <c:layout>
                <c:manualLayout>
                  <c:x val="-6.0386473429951916E-3"/>
                  <c:y val="-4.37796374356577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61E-48A4-BD4D-0B44A0041EC5}"/>
                </c:ext>
              </c:extLst>
            </c:dLbl>
            <c:dLbl>
              <c:idx val="1"/>
              <c:layout>
                <c:manualLayout>
                  <c:x val="-4.830917874396135E-3"/>
                  <c:y val="-4.08609949399472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61E-48A4-BD4D-0B44A0041EC5}"/>
                </c:ext>
              </c:extLst>
            </c:dLbl>
            <c:dLbl>
              <c:idx val="2"/>
              <c:layout>
                <c:manualLayout>
                  <c:x val="-6.0386473429952575E-3"/>
                  <c:y val="-3.2105067452815716E-2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61E-48A4-BD4D-0B44A0041EC5}"/>
                </c:ext>
              </c:extLst>
            </c:dLbl>
            <c:dLbl>
              <c:idx val="3"/>
              <c:layout>
                <c:manualLayout>
                  <c:x val="-8.856580457753038E-17"/>
                  <c:y val="-3.50237099485261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61E-48A4-BD4D-0B44A0041EC5}"/>
                </c:ext>
              </c:extLst>
            </c:dLbl>
            <c:dLbl>
              <c:idx val="4"/>
              <c:layout>
                <c:manualLayout>
                  <c:x val="-2.415458937197979E-3"/>
                  <c:y val="-5.83728499142102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61E-48A4-BD4D-0B44A0041EC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Lapas1!$A$2:$A$6</c:f>
              <c:strCache>
                <c:ptCount val="5"/>
                <c:pt idx="0">
                  <c:v>7 m.</c:v>
                </c:pt>
                <c:pt idx="1">
                  <c:v>9 m.</c:v>
                </c:pt>
                <c:pt idx="2">
                  <c:v>11 m.</c:v>
                </c:pt>
                <c:pt idx="3">
                  <c:v>14 m. </c:v>
                </c:pt>
                <c:pt idx="4">
                  <c:v>Bendras</c:v>
                </c:pt>
              </c:strCache>
            </c:strRef>
          </c:cat>
          <c:val>
            <c:numRef>
              <c:f>Lapas1!$B$2:$B$6</c:f>
              <c:numCache>
                <c:formatCode>General</c:formatCode>
                <c:ptCount val="5"/>
                <c:pt idx="0">
                  <c:v>35.29</c:v>
                </c:pt>
                <c:pt idx="1">
                  <c:v>19.77</c:v>
                </c:pt>
                <c:pt idx="2">
                  <c:v>33.75</c:v>
                </c:pt>
                <c:pt idx="3">
                  <c:v>40.479999999999997</c:v>
                </c:pt>
                <c:pt idx="4">
                  <c:v>31.15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64-4F95-9CB7-347DFE1BC4FD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Mokinių, neturinčių sąkandžio patologijos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solidFill>
                <a:schemeClr val="tx1"/>
              </a:solidFill>
            </a:ln>
            <a:effectLst/>
            <a:sp3d>
              <a:contourClr>
                <a:schemeClr val="tx1"/>
              </a:contourClr>
            </a:sp3d>
          </c:spPr>
          <c:invertIfNegative val="0"/>
          <c:dLbls>
            <c:dLbl>
              <c:idx val="0"/>
              <c:layout>
                <c:manualLayout>
                  <c:x val="-2.2141451144382595E-17"/>
                  <c:y val="-3.21050674528156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61E-48A4-BD4D-0B44A0041EC5}"/>
                </c:ext>
              </c:extLst>
            </c:dLbl>
            <c:dLbl>
              <c:idx val="1"/>
              <c:layout>
                <c:manualLayout>
                  <c:x val="2.4154589371980233E-3"/>
                  <c:y val="-3.79423524442366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61E-48A4-BD4D-0B44A0041EC5}"/>
                </c:ext>
              </c:extLst>
            </c:dLbl>
            <c:dLbl>
              <c:idx val="2"/>
              <c:layout>
                <c:manualLayout>
                  <c:x val="2.4154589371980675E-3"/>
                  <c:y val="-4.37796374356577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61E-48A4-BD4D-0B44A0041EC5}"/>
                </c:ext>
              </c:extLst>
            </c:dLbl>
            <c:dLbl>
              <c:idx val="3"/>
              <c:layout>
                <c:manualLayout>
                  <c:x val="6.0386473429950805E-3"/>
                  <c:y val="-4.96169224270787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61E-48A4-BD4D-0B44A0041EC5}"/>
                </c:ext>
              </c:extLst>
            </c:dLbl>
            <c:dLbl>
              <c:idx val="4"/>
              <c:layout>
                <c:manualLayout>
                  <c:x val="9.6618357487922701E-3"/>
                  <c:y val="-4.37796374356577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61E-48A4-BD4D-0B44A0041EC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Lapas1!$A$2:$A$6</c:f>
              <c:strCache>
                <c:ptCount val="5"/>
                <c:pt idx="0">
                  <c:v>7 m.</c:v>
                </c:pt>
                <c:pt idx="1">
                  <c:v>9 m.</c:v>
                </c:pt>
                <c:pt idx="2">
                  <c:v>11 m.</c:v>
                </c:pt>
                <c:pt idx="3">
                  <c:v>14 m. </c:v>
                </c:pt>
                <c:pt idx="4">
                  <c:v>Bendras</c:v>
                </c:pt>
              </c:strCache>
            </c:strRef>
          </c:cat>
          <c:val>
            <c:numRef>
              <c:f>Lapas1!$C$2:$C$6</c:f>
              <c:numCache>
                <c:formatCode>General</c:formatCode>
                <c:ptCount val="5"/>
                <c:pt idx="0">
                  <c:v>58.82</c:v>
                </c:pt>
                <c:pt idx="1">
                  <c:v>53.49</c:v>
                </c:pt>
                <c:pt idx="2">
                  <c:v>35</c:v>
                </c:pt>
                <c:pt idx="3">
                  <c:v>54.76</c:v>
                </c:pt>
                <c:pt idx="4">
                  <c:v>49.18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D64-4F95-9CB7-347DFE1BC4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629247280"/>
        <c:axId val="1634129584"/>
        <c:axId val="0"/>
      </c:bar3DChart>
      <c:catAx>
        <c:axId val="1629247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634129584"/>
        <c:crosses val="autoZero"/>
        <c:auto val="1"/>
        <c:lblAlgn val="ctr"/>
        <c:lblOffset val="100"/>
        <c:noMultiLvlLbl val="0"/>
      </c:catAx>
      <c:valAx>
        <c:axId val="1634129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629247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t-LT" sz="1800" b="1" i="0" baseline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kpi+KPI Indekso pasiskirstymas pagal klases</a:t>
            </a:r>
            <a:endParaRPr lang="lt-LT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Stulpelis1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chemeClr val="tx1"/>
              </a:solidFill>
            </a:ln>
            <a:effectLst/>
            <a:sp3d>
              <a:contourClr>
                <a:schemeClr val="tx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D944-480A-AE21-4E2536CC9F41}"/>
              </c:ext>
            </c:extLst>
          </c:dPt>
          <c:dPt>
            <c:idx val="1"/>
            <c:invertIfNegative val="0"/>
            <c:bubble3D val="0"/>
            <c:spPr>
              <a:solidFill>
                <a:srgbClr val="FFFF99"/>
              </a:soli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D944-480A-AE21-4E2536CC9F41}"/>
              </c:ext>
            </c:extLst>
          </c:dPt>
          <c:dPt>
            <c:idx val="2"/>
            <c:invertIfNegative val="0"/>
            <c:bubble3D val="0"/>
            <c:spPr>
              <a:solidFill>
                <a:srgbClr val="FFCC66"/>
              </a:soli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D944-480A-AE21-4E2536CC9F41}"/>
              </c:ext>
            </c:extLst>
          </c:dPt>
          <c:dLbls>
            <c:dLbl>
              <c:idx val="0"/>
              <c:layout>
                <c:manualLayout>
                  <c:x val="1.3285024154589372E-2"/>
                  <c:y val="-7.88033473841839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944-480A-AE21-4E2536CC9F41}"/>
                </c:ext>
              </c:extLst>
            </c:dLbl>
            <c:dLbl>
              <c:idx val="1"/>
              <c:layout>
                <c:manualLayout>
                  <c:x val="9.6618357487921816E-3"/>
                  <c:y val="-7.29660623927628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944-480A-AE21-4E2536CC9F41}"/>
                </c:ext>
              </c:extLst>
            </c:dLbl>
            <c:dLbl>
              <c:idx val="2"/>
              <c:layout>
                <c:manualLayout>
                  <c:x val="7.246376811594203E-3"/>
                  <c:y val="-7.88033473841839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944-480A-AE21-4E2536CC9F4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Pradinio ugdymo (1-4 kl.) mokiniai</c:v>
                </c:pt>
                <c:pt idx="1">
                  <c:v>Pagrindinio ugdymo (5-8kl.) mokiniai</c:v>
                </c:pt>
                <c:pt idx="2">
                  <c:v>Bendras</c:v>
                </c:pt>
              </c:strCache>
            </c:strRef>
          </c:cat>
          <c:val>
            <c:numRef>
              <c:f>Lapas1!$B$2:$B$4</c:f>
              <c:numCache>
                <c:formatCode>General</c:formatCode>
                <c:ptCount val="3"/>
                <c:pt idx="0">
                  <c:v>3.94</c:v>
                </c:pt>
                <c:pt idx="1">
                  <c:v>3.12</c:v>
                </c:pt>
                <c:pt idx="2">
                  <c:v>2.78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44-480A-AE21-4E2536CC9F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629219280"/>
        <c:axId val="1634134160"/>
        <c:axId val="0"/>
      </c:bar3DChart>
      <c:catAx>
        <c:axId val="1629219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634134160"/>
        <c:crosses val="autoZero"/>
        <c:auto val="1"/>
        <c:lblAlgn val="ctr"/>
        <c:lblOffset val="100"/>
        <c:noMultiLvlLbl val="0"/>
      </c:catAx>
      <c:valAx>
        <c:axId val="16341341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6292192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t-LT" sz="1800" b="1" i="0" u="none" strike="noStrike" cap="all" baseline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MOKINIAI</a:t>
            </a:r>
            <a:r>
              <a:rPr lang="en-US" sz="1800" b="1" i="0" u="none" strike="noStrike" cap="all" baseline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turintys sveikus dantis, </a:t>
            </a:r>
            <a:br>
              <a:rPr lang="lt-LT" sz="1800" b="1" i="0" u="none" strike="noStrike" cap="all" baseline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i="0" u="none" strike="noStrike" cap="all" baseline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lt-LT" sz="1800" b="1" i="0" u="none" strike="noStrike" cap="all" baseline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1800" b="1" i="0" u="none" strike="noStrike" cap="all" baseline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lt-LT" sz="1800" b="1" i="0" u="none" strike="noStrike" cap="all" baseline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1800" b="1" i="0" u="none" strike="noStrike" cap="all" baseline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m.m.</a:t>
            </a:r>
            <a:endParaRPr lang="lt-L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Mokiniai, neturintys ėduonies pažeistų, plombuotų ir išrautų dantų, dalis (proc.)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  <a:effectLst/>
            <a:sp3d>
              <a:contourClr>
                <a:schemeClr val="tx1"/>
              </a:contourClr>
            </a:sp3d>
          </c:spPr>
          <c:invertIfNegative val="0"/>
          <c:dLbls>
            <c:dLbl>
              <c:idx val="0"/>
              <c:layout>
                <c:manualLayout>
                  <c:x val="-2.2141451144382595E-17"/>
                  <c:y val="-5.84930199864733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AD5-4059-913A-88FD0741842F}"/>
                </c:ext>
              </c:extLst>
            </c:dLbl>
            <c:dLbl>
              <c:idx val="1"/>
              <c:layout>
                <c:manualLayout>
                  <c:x val="2.4154589371980675E-3"/>
                  <c:y val="-4.27448992208843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AD5-4059-913A-88FD0741842F}"/>
                </c:ext>
              </c:extLst>
            </c:dLbl>
            <c:dLbl>
              <c:idx val="2"/>
              <c:layout>
                <c:manualLayout>
                  <c:x val="1.2077294685990338E-3"/>
                  <c:y val="-5.39935569105907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AD5-4059-913A-88FD074184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Pradinio ugdymo (1-4 kl.) mokiniai</c:v>
                </c:pt>
                <c:pt idx="1">
                  <c:v>Pagrindinio (5-8 kl.) mokiniai</c:v>
                </c:pt>
                <c:pt idx="2">
                  <c:v>Bendras</c:v>
                </c:pt>
              </c:strCache>
            </c:strRef>
          </c:cat>
          <c:val>
            <c:numRef>
              <c:f>Lapas1!$B$2:$B$4</c:f>
              <c:numCache>
                <c:formatCode>General</c:formatCode>
                <c:ptCount val="3"/>
                <c:pt idx="0">
                  <c:v>23.68</c:v>
                </c:pt>
                <c:pt idx="1">
                  <c:v>36.85</c:v>
                </c:pt>
                <c:pt idx="2">
                  <c:v>30.24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D5-4059-913A-88FD0741842F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Mokinių, neturinčių sąkandžio patologijos, dalis (proc.)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chemeClr val="tx1"/>
              </a:solidFill>
            </a:ln>
            <a:effectLst/>
            <a:sp3d>
              <a:contourClr>
                <a:schemeClr val="tx1"/>
              </a:contourClr>
            </a:sp3d>
          </c:spPr>
          <c:invertIfNegative val="0"/>
          <c:dLbls>
            <c:dLbl>
              <c:idx val="0"/>
              <c:layout>
                <c:manualLayout>
                  <c:x val="4.830917874396135E-3"/>
                  <c:y val="-4.49946307588255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AD5-4059-913A-88FD0741842F}"/>
                </c:ext>
              </c:extLst>
            </c:dLbl>
            <c:dLbl>
              <c:idx val="1"/>
              <c:layout>
                <c:manualLayout>
                  <c:x val="1.2077294685990338E-3"/>
                  <c:y val="-4.27448992208843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AD5-4059-913A-88FD0741842F}"/>
                </c:ext>
              </c:extLst>
            </c:dLbl>
            <c:dLbl>
              <c:idx val="2"/>
              <c:layout>
                <c:manualLayout>
                  <c:x val="7.246376811594203E-3"/>
                  <c:y val="-4.27448992208843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AD5-4059-913A-88FD074184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Pradinio ugdymo (1-4 kl.) mokiniai</c:v>
                </c:pt>
                <c:pt idx="1">
                  <c:v>Pagrindinio (5-8 kl.) mokiniai</c:v>
                </c:pt>
                <c:pt idx="2">
                  <c:v>Bendras</c:v>
                </c:pt>
              </c:strCache>
            </c:strRef>
          </c:cat>
          <c:val>
            <c:numRef>
              <c:f>Lapas1!$C$2:$C$4</c:f>
              <c:numCache>
                <c:formatCode>General</c:formatCode>
                <c:ptCount val="3"/>
                <c:pt idx="0">
                  <c:v>51.4</c:v>
                </c:pt>
                <c:pt idx="1">
                  <c:v>48.02</c:v>
                </c:pt>
                <c:pt idx="2">
                  <c:v>49.32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AD5-4059-913A-88FD074184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708162720"/>
        <c:axId val="1426208544"/>
        <c:axId val="0"/>
      </c:bar3DChart>
      <c:catAx>
        <c:axId val="1708162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426208544"/>
        <c:crosses val="autoZero"/>
        <c:auto val="1"/>
        <c:lblAlgn val="ctr"/>
        <c:lblOffset val="100"/>
        <c:noMultiLvlLbl val="0"/>
      </c:catAx>
      <c:valAx>
        <c:axId val="1426208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708162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4-10-01T09:39:28.633" idx="1">
    <p:pos x="7415" y="821"/>
    <p:text>k - pažeisti ėduonies; p - plombuoti; i- išrauti (pieniniai)</p:text>
    <p:extLst mod="1">
      <p:ext uri="{C676402C-5697-4E1C-873F-D02D1690AC5C}">
        <p15:threadingInfo xmlns:p15="http://schemas.microsoft.com/office/powerpoint/2012/main" timeZoneBias="-18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E311B9-CE85-4D60-8A36-ABC0EACB2559}" type="datetimeFigureOut">
              <a:rPr lang="lt-LT" smtClean="0"/>
              <a:t>2024-12-18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726224-36B4-4C66-9908-2B1F793027A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80767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lt-LT"/>
              <a:t>Spustelėkite norėdami redaguoti šablono paantraštės stilių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7FA16-88CF-4113-B3F2-49EB8B68D180}" type="datetime1">
              <a:rPr lang="lt-LT" smtClean="0"/>
              <a:t>2024-12-18</a:t>
            </a:fld>
            <a:endParaRPr lang="lt-L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5EB10-4BC5-44DB-9698-5F2908670A1D}" type="slidenum">
              <a:rPr lang="lt-LT" smtClean="0"/>
              <a:t>‹#›</a:t>
            </a:fld>
            <a:endParaRPr lang="lt-LT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5087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C2D5-3AB1-48BC-8BB3-AFC347106D5A}" type="datetime1">
              <a:rPr lang="lt-LT" smtClean="0"/>
              <a:t>2024-12-18</a:t>
            </a:fld>
            <a:endParaRPr lang="lt-L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5EB10-4BC5-44DB-9698-5F2908670A1D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560338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D5650-D36C-4E77-833B-F6A210ADF89B}" type="datetime1">
              <a:rPr lang="lt-LT" smtClean="0"/>
              <a:t>2024-12-18</a:t>
            </a:fld>
            <a:endParaRPr lang="lt-L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5EB10-4BC5-44DB-9698-5F2908670A1D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733007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4C679-2F08-4EA3-84F5-C8AC41EC82AA}" type="datetime1">
              <a:rPr lang="lt-LT" smtClean="0"/>
              <a:t>2024-12-18</a:t>
            </a:fld>
            <a:endParaRPr lang="lt-L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5EB10-4BC5-44DB-9698-5F2908670A1D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911943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5F761-0C00-4167-80BA-086F30E0E7B7}" type="datetime1">
              <a:rPr lang="lt-LT" smtClean="0"/>
              <a:t>2024-12-18</a:t>
            </a:fld>
            <a:endParaRPr lang="lt-L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5EB10-4BC5-44DB-9698-5F2908670A1D}" type="slidenum">
              <a:rPr lang="lt-LT" smtClean="0"/>
              <a:t>‹#›</a:t>
            </a:fld>
            <a:endParaRPr lang="lt-LT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2564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D2CA1-BE9B-4B4A-8EB8-BD7AE9D5C2E2}" type="datetime1">
              <a:rPr lang="lt-LT" smtClean="0"/>
              <a:t>2024-12-18</a:t>
            </a:fld>
            <a:endParaRPr lang="lt-L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5EB10-4BC5-44DB-9698-5F2908670A1D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755284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D5CA1-3FBD-4470-9D1B-76BF6B16EA16}" type="datetime1">
              <a:rPr lang="lt-LT" smtClean="0"/>
              <a:t>2024-12-18</a:t>
            </a:fld>
            <a:endParaRPr lang="lt-LT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5EB10-4BC5-44DB-9698-5F2908670A1D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86808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59B94-BD19-463F-80A5-9B8821A7E8E5}" type="datetime1">
              <a:rPr lang="lt-LT" smtClean="0"/>
              <a:t>2024-12-18</a:t>
            </a:fld>
            <a:endParaRPr lang="lt-L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5EB10-4BC5-44DB-9698-5F2908670A1D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888147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3DFDB-3B04-4CEA-B373-4B4AE2E9E223}" type="datetime1">
              <a:rPr lang="lt-LT" smtClean="0"/>
              <a:t>2024-12-18</a:t>
            </a:fld>
            <a:endParaRPr lang="lt-LT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lt-LT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5EB10-4BC5-44DB-9698-5F2908670A1D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522174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93F22D2-47EE-4404-845D-F811814B8E6F}" type="datetime1">
              <a:rPr lang="lt-LT" smtClean="0"/>
              <a:t>2024-12-18</a:t>
            </a:fld>
            <a:endParaRPr lang="lt-L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lt-L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85EB10-4BC5-44DB-9698-5F2908670A1D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931700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t-LT" dirty="0"/>
              <a:t>Spustelėkite piktogramą norėdami įtraukti paveikslėlį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3E74A-512F-4DA0-B5C2-05C41E3BC601}" type="datetime1">
              <a:rPr lang="lt-LT" smtClean="0"/>
              <a:t>2024-12-18</a:t>
            </a:fld>
            <a:endParaRPr lang="lt-L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5EB10-4BC5-44DB-9698-5F2908670A1D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017994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chemeClr val="accent1">
                <a:lumMod val="0"/>
                <a:lumOff val="100000"/>
              </a:schemeClr>
            </a:gs>
            <a:gs pos="0">
              <a:schemeClr val="accent1">
                <a:lumMod val="45000"/>
                <a:lumOff val="55000"/>
              </a:schemeClr>
            </a:gs>
            <a:gs pos="0">
              <a:schemeClr val="bg2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CE5E6AE-8A46-4994-B8D7-AD33DE5768C5}" type="datetime1">
              <a:rPr lang="lt-LT" smtClean="0"/>
              <a:t>2024-12-18</a:t>
            </a:fld>
            <a:endParaRPr lang="lt-L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lt-L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185EB10-4BC5-44DB-9698-5F2908670A1D}" type="slidenum">
              <a:rPr lang="lt-LT" smtClean="0"/>
              <a:t>‹#›</a:t>
            </a:fld>
            <a:endParaRPr lang="lt-LT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5650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Tauralaukis@sveikatosbiuras.lt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DE8602AF-377D-4BDF-A41F-B823AD18C3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02297"/>
            <a:ext cx="9144000" cy="2777914"/>
          </a:xfrm>
        </p:spPr>
        <p:txBody>
          <a:bodyPr>
            <a:normAutofit fontScale="90000"/>
          </a:bodyPr>
          <a:lstStyle/>
          <a:p>
            <a:pPr algn="ctr"/>
            <a:r>
              <a:rPr lang="lt-LT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Klaipėdos Tauralaukio progimnaziją lankančių mokinių profilaktinių sveikatos patikrinimų 2024 – 2025 m. m. analizė</a:t>
            </a:r>
            <a:br>
              <a:rPr lang="lt-LT" dirty="0"/>
            </a:br>
            <a:endParaRPr lang="lt-LT" dirty="0"/>
          </a:p>
        </p:txBody>
      </p:sp>
      <p:sp>
        <p:nvSpPr>
          <p:cNvPr id="5" name="Antrinis pavadinimas 4">
            <a:extLst>
              <a:ext uri="{FF2B5EF4-FFF2-40B4-BE49-F238E27FC236}">
                <a16:creationId xmlns:a16="http://schemas.microsoft.com/office/drawing/2014/main" id="{4F40EF1F-8473-45AD-9889-F85CDEAE49D1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2945858" y="5098423"/>
            <a:ext cx="91440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00000"/>
              </a:lnSpc>
              <a:spcAft>
                <a:spcPts val="0"/>
              </a:spcAft>
            </a:pPr>
            <a:r>
              <a:rPr lang="lt-LT" sz="1200" cap="none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Visuomenės sveikatos specialistė</a:t>
            </a:r>
            <a:endParaRPr lang="lt-LT" sz="1200" cap="none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0000"/>
              </a:lnSpc>
              <a:spcAft>
                <a:spcPts val="0"/>
              </a:spcAft>
            </a:pPr>
            <a:r>
              <a:rPr lang="lt-LT" sz="1200" cap="none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Odeta Grudikienė</a:t>
            </a:r>
            <a:endParaRPr lang="lt-LT" sz="1200" cap="none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0000"/>
              </a:lnSpc>
              <a:spcAft>
                <a:spcPts val="0"/>
              </a:spcAft>
            </a:pPr>
            <a:r>
              <a:rPr lang="lt-LT" sz="1200" cap="none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Tel. nr. +370 690 37377</a:t>
            </a:r>
            <a:endParaRPr lang="lt-LT" sz="1200" cap="none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0000"/>
              </a:lnSpc>
              <a:spcAft>
                <a:spcPts val="0"/>
              </a:spcAft>
            </a:pPr>
            <a:r>
              <a:rPr lang="lt-LT" sz="1200" cap="none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El. p.:  </a:t>
            </a:r>
            <a:r>
              <a:rPr lang="lt-LT" sz="1200" i="1" cap="none" spc="25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lt-LT" sz="1200" i="1" cap="none" spc="25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auralaukis@sveikatosbiuras.lt</a:t>
            </a:r>
            <a:endParaRPr lang="lt-LT" sz="1200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aveikslėlis 3">
            <a:extLst>
              <a:ext uri="{FF2B5EF4-FFF2-40B4-BE49-F238E27FC236}">
                <a16:creationId xmlns:a16="http://schemas.microsoft.com/office/drawing/2014/main" id="{70A0759A-7026-48D7-8B99-89B8651A643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6730" y="323813"/>
            <a:ext cx="1972592" cy="447246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3993820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00DD37A6-2389-4D06-B317-2B6A16E8C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809368"/>
          </a:xfrm>
        </p:spPr>
        <p:txBody>
          <a:bodyPr>
            <a:normAutofit/>
          </a:bodyPr>
          <a:lstStyle/>
          <a:p>
            <a:pPr algn="ctr"/>
            <a:r>
              <a:rPr lang="lt-L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FIZINIO LAVINIMO GRUPĖS</a:t>
            </a:r>
            <a:endParaRPr lang="lt-LT" sz="4000" dirty="0"/>
          </a:p>
        </p:txBody>
      </p:sp>
      <p:sp>
        <p:nvSpPr>
          <p:cNvPr id="8" name="Skaidrės numerio vietos rezervavimo ženklas 7">
            <a:extLst>
              <a:ext uri="{FF2B5EF4-FFF2-40B4-BE49-F238E27FC236}">
                <a16:creationId xmlns:a16="http://schemas.microsoft.com/office/drawing/2014/main" id="{DEF429EE-BBC4-4534-81FB-197C91ED6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/>
          <a:lstStyle/>
          <a:p>
            <a:fld id="{8B51C55C-A4C1-408D-B4F5-9BB23330CA6A}" type="slidenum">
              <a:rPr lang="lt-LT" smtClean="0">
                <a:solidFill>
                  <a:schemeClr val="tx1"/>
                </a:solidFill>
              </a:rPr>
              <a:t>10</a:t>
            </a:fld>
            <a:endParaRPr lang="lt-L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31765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urinio vietos rezervavimo ženklas 5">
            <a:extLst>
              <a:ext uri="{FF2B5EF4-FFF2-40B4-BE49-F238E27FC236}">
                <a16:creationId xmlns:a16="http://schemas.microsoft.com/office/drawing/2014/main" id="{D8A257CC-CB27-4197-9F5B-D5369BC576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4559595"/>
              </p:ext>
            </p:extLst>
          </p:nvPr>
        </p:nvGraphicFramePr>
        <p:xfrm>
          <a:off x="838200" y="411061"/>
          <a:ext cx="10515600" cy="53689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Skaidrės numerio vietos rezervavimo ženklas 8">
            <a:extLst>
              <a:ext uri="{FF2B5EF4-FFF2-40B4-BE49-F238E27FC236}">
                <a16:creationId xmlns:a16="http://schemas.microsoft.com/office/drawing/2014/main" id="{9B02F3D6-4FC3-4DD6-ABDB-7D6DCF026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1C55C-A4C1-408D-B4F5-9BB23330CA6A}" type="slidenum">
              <a:rPr lang="lt-LT" smtClean="0">
                <a:solidFill>
                  <a:schemeClr val="tx1"/>
                </a:solidFill>
              </a:rPr>
              <a:t>11</a:t>
            </a:fld>
            <a:endParaRPr lang="lt-LT" dirty="0">
              <a:solidFill>
                <a:schemeClr val="tx1"/>
              </a:solidFill>
            </a:endParaRPr>
          </a:p>
        </p:txBody>
      </p:sp>
      <p:sp>
        <p:nvSpPr>
          <p:cNvPr id="7" name="Stačiakampis 6">
            <a:extLst>
              <a:ext uri="{FF2B5EF4-FFF2-40B4-BE49-F238E27FC236}">
                <a16:creationId xmlns:a16="http://schemas.microsoft.com/office/drawing/2014/main" id="{6ACE2914-5BBC-4D07-96B6-C8AFEF7288A8}"/>
              </a:ext>
            </a:extLst>
          </p:cNvPr>
          <p:cNvSpPr/>
          <p:nvPr/>
        </p:nvSpPr>
        <p:spPr>
          <a:xfrm>
            <a:off x="564496" y="6103033"/>
            <a:ext cx="1380506" cy="307777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t-LT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Šaltinis: VSS IS</a:t>
            </a:r>
            <a:endParaRPr lang="en-US" sz="1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2875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2DBA4A5-416F-4BDF-B36B-42B4F1052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809368"/>
          </a:xfrm>
        </p:spPr>
        <p:txBody>
          <a:bodyPr>
            <a:normAutofit/>
          </a:bodyPr>
          <a:lstStyle/>
          <a:p>
            <a:pPr algn="ctr"/>
            <a:r>
              <a:rPr lang="lt-L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DANTŲ BŪKLĖ</a:t>
            </a:r>
            <a:endParaRPr lang="lt-LT" sz="4000" dirty="0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29B7B4E2-F26F-432A-8500-76B1DF994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1C55C-A4C1-408D-B4F5-9BB23330CA6A}" type="slidenum">
              <a:rPr lang="lt-LT" smtClean="0">
                <a:solidFill>
                  <a:schemeClr val="tx1"/>
                </a:solidFill>
              </a:rPr>
              <a:t>12</a:t>
            </a:fld>
            <a:endParaRPr lang="lt-L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69523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F991DAA-82E7-4951-823D-1CC826EAE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sz="28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Dantų ėduonies intensyvumo (</a:t>
            </a:r>
            <a:r>
              <a:rPr lang="lt-L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kpi</a:t>
            </a:r>
            <a:r>
              <a:rPr lang="en-US" sz="28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+KPI</a:t>
            </a:r>
            <a:r>
              <a:rPr lang="lt-LT" sz="28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indeksas </a:t>
            </a:r>
            <a:br>
              <a:rPr lang="lt-LT" sz="28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28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en-US" sz="28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lt-LT" sz="28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lt-LT" sz="28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 m. m</a:t>
            </a:r>
            <a:r>
              <a:rPr lang="lt-LT" sz="2800" b="1" cap="all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lt-LT" sz="28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br>
              <a:rPr lang="lt-LT" dirty="0"/>
            </a:br>
            <a:endParaRPr lang="lt-LT" dirty="0"/>
          </a:p>
        </p:txBody>
      </p:sp>
      <p:graphicFrame>
        <p:nvGraphicFramePr>
          <p:cNvPr id="6" name="Turinio vietos rezervavimo ženklas 5">
            <a:extLst>
              <a:ext uri="{FF2B5EF4-FFF2-40B4-BE49-F238E27FC236}">
                <a16:creationId xmlns:a16="http://schemas.microsoft.com/office/drawing/2014/main" id="{F3D5DD2B-C177-4776-942E-692D8B067B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1118036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Skaidrės numerio vietos rezervavimo ženklas 8">
            <a:extLst>
              <a:ext uri="{FF2B5EF4-FFF2-40B4-BE49-F238E27FC236}">
                <a16:creationId xmlns:a16="http://schemas.microsoft.com/office/drawing/2014/main" id="{28B6A4E1-1F68-4D00-8715-8BF879152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1C55C-A4C1-408D-B4F5-9BB23330CA6A}" type="slidenum">
              <a:rPr lang="lt-LT" smtClean="0">
                <a:solidFill>
                  <a:schemeClr val="tx1"/>
                </a:solidFill>
              </a:rPr>
              <a:t>13</a:t>
            </a:fld>
            <a:endParaRPr lang="lt-LT" dirty="0">
              <a:solidFill>
                <a:schemeClr val="tx1"/>
              </a:solidFill>
            </a:endParaRPr>
          </a:p>
        </p:txBody>
      </p:sp>
      <p:sp>
        <p:nvSpPr>
          <p:cNvPr id="7" name="Stačiakampis 6">
            <a:extLst>
              <a:ext uri="{FF2B5EF4-FFF2-40B4-BE49-F238E27FC236}">
                <a16:creationId xmlns:a16="http://schemas.microsoft.com/office/drawing/2014/main" id="{2DA891A9-8C5C-47C7-8F06-29DF9A2F7CCF}"/>
              </a:ext>
            </a:extLst>
          </p:cNvPr>
          <p:cNvSpPr/>
          <p:nvPr/>
        </p:nvSpPr>
        <p:spPr>
          <a:xfrm>
            <a:off x="690483" y="6116030"/>
            <a:ext cx="138050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t-LT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Šaltinis: VSS IS</a:t>
            </a:r>
            <a:endParaRPr lang="en-US" sz="1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27232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BAAD356-E46C-4ED1-A570-B6CD077C0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altLang="lt-LT" sz="2400" b="1" dirty="0">
                <a:latin typeface="Times New Roman" pitchFamily="18" charset="0"/>
                <a:cs typeface="Times New Roman" pitchFamily="18" charset="0"/>
              </a:rPr>
              <a:t>DANTŲ ĖDUONIES INTENSYVUMO (</a:t>
            </a:r>
            <a:r>
              <a:rPr lang="en-US" altLang="lt-LT" sz="2400" b="1" dirty="0">
                <a:latin typeface="Times New Roman" pitchFamily="18" charset="0"/>
                <a:cs typeface="Times New Roman" pitchFamily="18" charset="0"/>
              </a:rPr>
              <a:t>kpi+KPI</a:t>
            </a:r>
            <a:r>
              <a:rPr lang="lt-LT" altLang="lt-LT" sz="2400" b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lt-LT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altLang="lt-LT" sz="2400" b="1" dirty="0">
                <a:latin typeface="Times New Roman" pitchFamily="18" charset="0"/>
                <a:cs typeface="Times New Roman" pitchFamily="18" charset="0"/>
              </a:rPr>
              <a:t>INDEKSAS</a:t>
            </a:r>
            <a:br>
              <a:rPr lang="lt-LT" altLang="lt-LT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lt-LT" altLang="lt-LT" sz="2400" b="1" dirty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altLang="lt-LT" sz="24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lt-LT" altLang="lt-LT" sz="2400" b="1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altLang="lt-LT" sz="2400" b="1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lt-LT" altLang="lt-LT" sz="2400" b="1" dirty="0">
                <a:latin typeface="Times New Roman" pitchFamily="18" charset="0"/>
                <a:cs typeface="Times New Roman" pitchFamily="18" charset="0"/>
              </a:rPr>
              <a:t>2025 M.M. (2)</a:t>
            </a:r>
            <a:endParaRPr lang="lt-LT" sz="2400" dirty="0"/>
          </a:p>
        </p:txBody>
      </p:sp>
      <p:graphicFrame>
        <p:nvGraphicFramePr>
          <p:cNvPr id="8" name="Turinio vietos rezervavimo ženklas 7">
            <a:extLst>
              <a:ext uri="{FF2B5EF4-FFF2-40B4-BE49-F238E27FC236}">
                <a16:creationId xmlns:a16="http://schemas.microsoft.com/office/drawing/2014/main" id="{272DF5F0-EE1E-473C-BDE2-F25B71AD95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4142548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Skaidrės numerio vietos rezervavimo ženklas 12">
            <a:extLst>
              <a:ext uri="{FF2B5EF4-FFF2-40B4-BE49-F238E27FC236}">
                <a16:creationId xmlns:a16="http://schemas.microsoft.com/office/drawing/2014/main" id="{E4127A35-90EC-4EC2-A72C-22CBF3E1A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1C55C-A4C1-408D-B4F5-9BB23330CA6A}" type="slidenum">
              <a:rPr lang="lt-LT" smtClean="0">
                <a:solidFill>
                  <a:schemeClr val="tx1"/>
                </a:solidFill>
              </a:rPr>
              <a:t>14</a:t>
            </a:fld>
            <a:endParaRPr lang="lt-LT" dirty="0">
              <a:solidFill>
                <a:schemeClr val="tx1"/>
              </a:solidFill>
            </a:endParaRPr>
          </a:p>
        </p:txBody>
      </p:sp>
      <p:sp>
        <p:nvSpPr>
          <p:cNvPr id="10" name="Rounded Rectangle 1">
            <a:extLst>
              <a:ext uri="{FF2B5EF4-FFF2-40B4-BE49-F238E27FC236}">
                <a16:creationId xmlns:a16="http://schemas.microsoft.com/office/drawing/2014/main" id="{2397DC1C-1ED5-407F-A064-D4613A0ED419}"/>
              </a:ext>
            </a:extLst>
          </p:cNvPr>
          <p:cNvSpPr/>
          <p:nvPr/>
        </p:nvSpPr>
        <p:spPr>
          <a:xfrm>
            <a:off x="9477915" y="1597555"/>
            <a:ext cx="2592288" cy="1461204"/>
          </a:xfrm>
          <a:prstGeom prst="roundRect">
            <a:avLst/>
          </a:prstGeom>
          <a:solidFill>
            <a:schemeClr val="bg1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kpi+KPI indekso ribos: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Labai žemas - mažiau nei 1,2.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Žemas - 1,2-2,6.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Vidutinis 2,7-4,4.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Aukštas 4,5-6,5.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Labai aukštas - daugiau nei 6,5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kumimoji="0" lang="lt-LT" altLang="lt-LT" sz="1600" b="0" i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Stačiakampis 10">
            <a:extLst>
              <a:ext uri="{FF2B5EF4-FFF2-40B4-BE49-F238E27FC236}">
                <a16:creationId xmlns:a16="http://schemas.microsoft.com/office/drawing/2014/main" id="{B3553F30-970F-49A0-BE5B-3939A48143C9}"/>
              </a:ext>
            </a:extLst>
          </p:cNvPr>
          <p:cNvSpPr/>
          <p:nvPr/>
        </p:nvSpPr>
        <p:spPr>
          <a:xfrm>
            <a:off x="690483" y="6116030"/>
            <a:ext cx="138050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t-LT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Šaltinis: VSS IS</a:t>
            </a:r>
            <a:endParaRPr lang="en-US" sz="1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98723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urinio vietos rezervavimo ženklas 5">
            <a:extLst>
              <a:ext uri="{FF2B5EF4-FFF2-40B4-BE49-F238E27FC236}">
                <a16:creationId xmlns:a16="http://schemas.microsoft.com/office/drawing/2014/main" id="{C99E92B9-BB3F-449C-88F0-42DB28429A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853715"/>
              </p:ext>
            </p:extLst>
          </p:nvPr>
        </p:nvGraphicFramePr>
        <p:xfrm>
          <a:off x="838200" y="531845"/>
          <a:ext cx="10515600" cy="5645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Skaidrės numerio vietos rezervavimo ženklas 8">
            <a:extLst>
              <a:ext uri="{FF2B5EF4-FFF2-40B4-BE49-F238E27FC236}">
                <a16:creationId xmlns:a16="http://schemas.microsoft.com/office/drawing/2014/main" id="{18AE7501-A9A4-4A5B-9CE5-420D4C91C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/>
          <a:lstStyle/>
          <a:p>
            <a:fld id="{8B51C55C-A4C1-408D-B4F5-9BB23330CA6A}" type="slidenum">
              <a:rPr lang="lt-LT" smtClean="0">
                <a:solidFill>
                  <a:schemeClr val="tx1"/>
                </a:solidFill>
              </a:rPr>
              <a:t>15</a:t>
            </a:fld>
            <a:endParaRPr lang="lt-LT" dirty="0">
              <a:solidFill>
                <a:schemeClr val="tx1"/>
              </a:solidFill>
            </a:endParaRPr>
          </a:p>
        </p:txBody>
      </p:sp>
      <p:sp>
        <p:nvSpPr>
          <p:cNvPr id="7" name="Stačiakampis 6">
            <a:extLst>
              <a:ext uri="{FF2B5EF4-FFF2-40B4-BE49-F238E27FC236}">
                <a16:creationId xmlns:a16="http://schemas.microsoft.com/office/drawing/2014/main" id="{689BABD8-69D2-4FEC-AF33-DA0CA7BD6A50}"/>
              </a:ext>
            </a:extLst>
          </p:cNvPr>
          <p:cNvSpPr/>
          <p:nvPr/>
        </p:nvSpPr>
        <p:spPr>
          <a:xfrm>
            <a:off x="690483" y="6116030"/>
            <a:ext cx="138050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t-LT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Šaltinis: VSS IS</a:t>
            </a:r>
            <a:endParaRPr lang="en-US" sz="1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58197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04296C81-0DE2-4A60-8506-14A9C6826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2740"/>
          </a:xfrm>
        </p:spPr>
        <p:txBody>
          <a:bodyPr>
            <a:normAutofit/>
          </a:bodyPr>
          <a:lstStyle/>
          <a:p>
            <a:pPr algn="ctr"/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APIBENDRINIMAS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A5E834BE-705D-4FDC-B7EB-F48092C3D2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4419"/>
            <a:ext cx="10515600" cy="4792544"/>
          </a:xfrm>
        </p:spPr>
        <p:txBody>
          <a:bodyPr>
            <a:normAutofit lnSpcReduction="10000"/>
          </a:bodyPr>
          <a:lstStyle/>
          <a:p>
            <a:pPr algn="just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lt-LT" sz="2400" dirty="0">
                <a:latin typeface="Times New Roman" pitchFamily="18" charset="0"/>
                <a:cs typeface="Times New Roman" pitchFamily="18" charset="0"/>
              </a:rPr>
              <a:t> 20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lt-LT" sz="2400" dirty="0">
                <a:latin typeface="Times New Roman" pitchFamily="18" charset="0"/>
                <a:cs typeface="Times New Roman" pitchFamily="18" charset="0"/>
              </a:rPr>
              <a:t>4 m. profilaktiškai fizinę būklę pasitikrino 99,69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2400" dirty="0">
                <a:latin typeface="Times New Roman" pitchFamily="18" charset="0"/>
                <a:cs typeface="Times New Roman" pitchFamily="18" charset="0"/>
              </a:rPr>
              <a:t>proc. mokinių. </a:t>
            </a:r>
          </a:p>
          <a:p>
            <a:pPr algn="just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lt-LT" sz="2400" dirty="0">
                <a:latin typeface="Times New Roman" pitchFamily="18" charset="0"/>
                <a:cs typeface="Times New Roman" pitchFamily="18" charset="0"/>
              </a:rPr>
              <a:t> Dantų ir žandikaulių įvertinimą atliko 91,22 proc. mokinių. </a:t>
            </a:r>
          </a:p>
          <a:p>
            <a:pPr algn="just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lt-L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202</a:t>
            </a:r>
            <a:r>
              <a:rPr lang="lt-LT" sz="2400" dirty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m. </a:t>
            </a:r>
            <a:r>
              <a:rPr lang="lt-LT" sz="2400" dirty="0">
                <a:latin typeface="Times New Roman" pitchFamily="18" charset="0"/>
                <a:cs typeface="Times New Roman" pitchFamily="18" charset="0"/>
              </a:rPr>
              <a:t>30,24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proc.</a:t>
            </a:r>
            <a:r>
              <a:rPr lang="lt-LT" sz="2400" dirty="0">
                <a:latin typeface="Times New Roman" pitchFamily="18" charset="0"/>
                <a:cs typeface="Times New Roman" pitchFamily="18" charset="0"/>
              </a:rPr>
              <a:t> mokinių neturėjo ėduonies pažeistų dantų. 49,32 proc. mokinių neturėjo sąkandžio patologijos. </a:t>
            </a:r>
          </a:p>
          <a:p>
            <a:pPr algn="just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lt-LT" sz="2400" dirty="0">
                <a:latin typeface="Times New Roman" pitchFamily="18" charset="0"/>
                <a:cs typeface="Times New Roman" pitchFamily="18" charset="0"/>
              </a:rPr>
              <a:t> Mokinio sveikatos pažymėjimo formoje Nr. E027-1, gydytojas pateikia bendras arba specialiąsias rekomendacijas, kurių turi būti laikomasi mokiniams dalyvaujant ugdymo veikloje. 20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lt-LT" sz="2400" dirty="0">
                <a:latin typeface="Times New Roman" pitchFamily="18" charset="0"/>
                <a:cs typeface="Times New Roman" pitchFamily="18" charset="0"/>
              </a:rPr>
              <a:t>4 m. 98,61 proc. mokinių, priskirti pagrindinei fizinio ugdymo grupei. 15,30 proc. mokinių buvo nurodytos bendros, o 0,31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2400" dirty="0">
                <a:latin typeface="Times New Roman" pitchFamily="18" charset="0"/>
                <a:cs typeface="Times New Roman" pitchFamily="18" charset="0"/>
              </a:rPr>
              <a:t>proc. mokinių – specialiosios rekomendacijos. </a:t>
            </a:r>
          </a:p>
          <a:p>
            <a:pPr algn="just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lt-LT" sz="2400" dirty="0">
                <a:latin typeface="Times New Roman" pitchFamily="18" charset="0"/>
                <a:cs typeface="Times New Roman" pitchFamily="18" charset="0"/>
              </a:rPr>
              <a:t> 20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lt-LT" sz="2400" dirty="0">
                <a:latin typeface="Times New Roman" pitchFamily="18" charset="0"/>
                <a:cs typeface="Times New Roman" pitchFamily="18" charset="0"/>
              </a:rPr>
              <a:t>4 m.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2400" dirty="0">
                <a:latin typeface="Times New Roman" pitchFamily="18" charset="0"/>
                <a:cs typeface="Times New Roman" pitchFamily="18" charset="0"/>
              </a:rPr>
              <a:t>14,37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proc.</a:t>
            </a:r>
            <a:r>
              <a:rPr lang="lt-LT" sz="2400" dirty="0">
                <a:latin typeface="Times New Roman" pitchFamily="18" charset="0"/>
                <a:cs typeface="Times New Roman" pitchFamily="18" charset="0"/>
              </a:rPr>
              <a:t> mokinių, turėjo antsvorį, o 12,36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proc. </a:t>
            </a:r>
            <a:r>
              <a:rPr lang="lt-LT" sz="2400" dirty="0">
                <a:latin typeface="Times New Roman" pitchFamily="18" charset="0"/>
                <a:cs typeface="Times New Roman" pitchFamily="18" charset="0"/>
              </a:rPr>
              <a:t>mokinių - per mažą svorį.</a:t>
            </a:r>
          </a:p>
          <a:p>
            <a:pPr algn="just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lt-LT" sz="2400" dirty="0">
                <a:latin typeface="Times New Roman" pitchFamily="18" charset="0"/>
                <a:cs typeface="Times New Roman" pitchFamily="18" charset="0"/>
              </a:rPr>
              <a:t> Pritaikytas maitinimas buvo paskirtas 1,24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proc. </a:t>
            </a:r>
            <a:r>
              <a:rPr lang="lt-LT" sz="2400" dirty="0">
                <a:latin typeface="Times New Roman" pitchFamily="18" charset="0"/>
                <a:cs typeface="Times New Roman" pitchFamily="18" charset="0"/>
              </a:rPr>
              <a:t>mokinių.</a:t>
            </a:r>
          </a:p>
          <a:p>
            <a:pPr marL="0" indent="0">
              <a:buNone/>
            </a:pPr>
            <a:endParaRPr lang="lt-LT" dirty="0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20E1367C-269A-4D5A-96B2-FBBF91B7E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1C55C-A4C1-408D-B4F5-9BB23330CA6A}" type="slidenum">
              <a:rPr lang="lt-LT" smtClean="0">
                <a:solidFill>
                  <a:schemeClr val="tx1"/>
                </a:solidFill>
              </a:rPr>
              <a:t>16</a:t>
            </a:fld>
            <a:endParaRPr lang="lt-L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15734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E149DE9F-44A6-42DB-9CB0-E3991E4DE2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0002"/>
          </a:xfrm>
        </p:spPr>
        <p:txBody>
          <a:bodyPr>
            <a:normAutofit/>
          </a:bodyPr>
          <a:lstStyle/>
          <a:p>
            <a:pPr algn="ctr"/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REKOMENDACIJOS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681F8FF3-F93E-4939-BB67-0322BD7BDD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017"/>
            <a:ext cx="10515600" cy="4817946"/>
          </a:xfrm>
        </p:spPr>
        <p:txBody>
          <a:bodyPr>
            <a:normAutofit/>
          </a:bodyPr>
          <a:lstStyle/>
          <a:p>
            <a:pPr algn="just">
              <a:buClrTx/>
              <a:buFont typeface="Arial" panose="020B0604020202020204" pitchFamily="34" charset="0"/>
              <a:buChar char="•"/>
            </a:pP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Tėvams skirti didesnį dėmesį rūpinimuisi vaiko sveikatos sutrikimų profilaktika ir sveiko gyvenimo būdo ugdymu. </a:t>
            </a:r>
          </a:p>
          <a:p>
            <a:pPr algn="just">
              <a:buClrTx/>
              <a:buFont typeface="Arial" panose="020B0604020202020204" pitchFamily="34" charset="0"/>
              <a:buChar char="•"/>
            </a:pP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Užtikrinti, kad vaikai valgytų kuo įvairesnį ir subalansuotą maistą, kuris būtų sveikatai palankus. </a:t>
            </a:r>
          </a:p>
          <a:p>
            <a:pPr algn="just">
              <a:buClrTx/>
              <a:buFont typeface="Arial" panose="020B0604020202020204" pitchFamily="34" charset="0"/>
              <a:buChar char="•"/>
            </a:pP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Stengtis, kad vaikai kuo daugiau laiko praleistų gryname ore, o ne prie ekranų. Kartu su šeima ar draugais aktyviai leistų laisvalaikį, mankštintųsi.</a:t>
            </a:r>
          </a:p>
          <a:p>
            <a:pPr algn="just">
              <a:buClrTx/>
              <a:buFont typeface="Arial" panose="020B0604020202020204" pitchFamily="34" charset="0"/>
              <a:buChar char="•"/>
            </a:pP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Norint išvengti dviejų labiausiai pasaulyje paplitusių burnos ligų – dantų ėduonies ir periodontito būtina ypatingą priežiūrą skirti mitybai, žalingiems įpročiams ir dantų priežiūrai. </a:t>
            </a:r>
          </a:p>
          <a:p>
            <a:endParaRPr lang="lt-LT" dirty="0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DA74F184-6350-49D0-849E-9A3242EED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1C55C-A4C1-408D-B4F5-9BB23330CA6A}" type="slidenum">
              <a:rPr lang="lt-LT" smtClean="0">
                <a:solidFill>
                  <a:schemeClr val="tx1"/>
                </a:solidFill>
              </a:rPr>
              <a:t>17</a:t>
            </a:fld>
            <a:endParaRPr lang="lt-L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8308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28000">
              <a:schemeClr val="accent1">
                <a:lumMod val="0"/>
                <a:lumOff val="100000"/>
              </a:schemeClr>
            </a:gs>
            <a:gs pos="0">
              <a:schemeClr val="accent1">
                <a:lumMod val="45000"/>
                <a:lumOff val="55000"/>
              </a:schemeClr>
            </a:gs>
            <a:gs pos="0">
              <a:schemeClr val="bg2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D77649F3-1442-4BF0-B44D-BDE56A96A5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44535"/>
            <a:ext cx="10515600" cy="3232427"/>
          </a:xfrm>
        </p:spPr>
        <p:txBody>
          <a:bodyPr/>
          <a:lstStyle/>
          <a:p>
            <a:pPr marL="0" indent="0" algn="ctr">
              <a:buNone/>
            </a:pPr>
            <a:r>
              <a:rPr lang="lt-LT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Stiprinkime vaikų sveikatą kartu!</a:t>
            </a:r>
          </a:p>
          <a:p>
            <a:endParaRPr lang="lt-LT" dirty="0"/>
          </a:p>
        </p:txBody>
      </p:sp>
      <p:pic>
        <p:nvPicPr>
          <p:cNvPr id="4" name="Paveikslėlis 3">
            <a:extLst>
              <a:ext uri="{FF2B5EF4-FFF2-40B4-BE49-F238E27FC236}">
                <a16:creationId xmlns:a16="http://schemas.microsoft.com/office/drawing/2014/main" id="{C942EC2D-11E2-471C-9239-A35AC2D962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1759" y="284033"/>
            <a:ext cx="2162375" cy="490276"/>
          </a:xfrm>
          <a:prstGeom prst="rect">
            <a:avLst/>
          </a:prstGeom>
        </p:spPr>
      </p:pic>
      <p:pic>
        <p:nvPicPr>
          <p:cNvPr id="5" name="Paveikslėlis 4">
            <a:extLst>
              <a:ext uri="{FF2B5EF4-FFF2-40B4-BE49-F238E27FC236}">
                <a16:creationId xmlns:a16="http://schemas.microsoft.com/office/drawing/2014/main" id="{6C6B4B21-AD93-4B48-84BB-2B204C034A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0678" y="284033"/>
            <a:ext cx="937456" cy="937456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800" dist="50800" dir="5400000" algn="ctr" rotWithShape="0">
              <a:schemeClr val="bg1"/>
            </a:outerShdw>
          </a:effectLst>
        </p:spPr>
      </p:pic>
    </p:spTree>
    <p:extLst>
      <p:ext uri="{BB962C8B-B14F-4D97-AF65-F5344CB8AC3E}">
        <p14:creationId xmlns:p14="http://schemas.microsoft.com/office/powerpoint/2010/main" val="2775970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8C5E0DD-5C38-4B0D-8927-62109C5E0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39525"/>
          </a:xfrm>
        </p:spPr>
        <p:txBody>
          <a:bodyPr>
            <a:normAutofit/>
          </a:bodyPr>
          <a:lstStyle/>
          <a:p>
            <a:pPr algn="ctr"/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MOKINIŲ SVEIKATOS ANALIZĖS APRAŠYMAS (1)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DE3B67F1-8860-4FC8-9759-C4B7C6BF7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lt-LT" altLang="lt-LT" sz="2400" dirty="0">
                <a:latin typeface="Times New Roman" panose="02020603050405020304" pitchFamily="18" charset="0"/>
                <a:cs typeface="Times New Roman" pitchFamily="18" charset="0"/>
              </a:rPr>
              <a:t>Lietuvos Respublikos sveikatos apsaugos ministro 2011 m. rugpjūčio 10 d. įsakymu Nr. V-773 patvirtintos Lietuvos higienos normos HN 21:2011 „Mokyklų, vykdančių bendrojo ugdymo programas bendrieji sveikatos saugos reikalavimai“ 98 punkte nurodyta, kad priimant vaiką į įstaigą ir vėliau kiekvienais metais turi būti pateiktas sveikatos pažymėjimas.</a:t>
            </a:r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t-LT" dirty="0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B9BEA168-6A30-4589-82E4-C82AF1604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/>
          <a:lstStyle/>
          <a:p>
            <a:fld id="{8B51C55C-A4C1-408D-B4F5-9BB23330CA6A}" type="slidenum">
              <a:rPr lang="lt-LT" smtClean="0">
                <a:solidFill>
                  <a:schemeClr val="tx1"/>
                </a:solidFill>
              </a:rPr>
              <a:t>2</a:t>
            </a:fld>
            <a:endParaRPr lang="lt-L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2102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vadinimas 4">
            <a:extLst>
              <a:ext uri="{FF2B5EF4-FFF2-40B4-BE49-F238E27FC236}">
                <a16:creationId xmlns:a16="http://schemas.microsoft.com/office/drawing/2014/main" id="{8D78D418-4634-4431-A097-C9268B096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47914"/>
          </a:xfrm>
        </p:spPr>
        <p:txBody>
          <a:bodyPr>
            <a:normAutofit/>
          </a:bodyPr>
          <a:lstStyle/>
          <a:p>
            <a:pPr algn="ctr"/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MOKINIŲ SVEIKATOS ANALIZĖS APRAŠYMAS (2)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CA3AB879-6B6D-409B-9412-7A3F44E15B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089" y="1640265"/>
            <a:ext cx="11080439" cy="4034672"/>
          </a:xfrm>
        </p:spPr>
        <p:txBody>
          <a:bodyPr>
            <a:normAutofit/>
          </a:bodyPr>
          <a:lstStyle/>
          <a:p>
            <a:pPr marL="0" lvl="0" indent="0" algn="just" fontAlgn="base">
              <a:spcBef>
                <a:spcPct val="20000"/>
              </a:spcBef>
              <a:spcAft>
                <a:spcPct val="0"/>
              </a:spcAft>
              <a:buClrTx/>
              <a:buNone/>
              <a:defRPr/>
            </a:pPr>
            <a:r>
              <a:rPr kumimoji="0" lang="lt-LT" altLang="lt-LT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Duomenys apie vaikų sveikatos būklę gaunami iš statistinės apskaitos formos Nr. E027-1/a „Mokinio sveikatos pažymėjimas“, patvirtintos Lietuvos Respublikos sveikatos apsaugos ministro 2019 m. gegužės 14 d. įsakymu Nr. V-565 „Dėl elektroninės statistinės apskaitos formos Nr. E027-1 „Mokinio sveikatos pažymėjimas“ patvirtinimo“. </a:t>
            </a:r>
          </a:p>
          <a:p>
            <a:pPr lvl="0" algn="just" fontAlgn="base"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  <a:defRPr/>
            </a:pPr>
            <a:endParaRPr lang="lt-LT" altLang="lt-LT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 fontAlgn="base">
              <a:spcBef>
                <a:spcPct val="20000"/>
              </a:spcBef>
              <a:spcAft>
                <a:spcPct val="0"/>
              </a:spcAft>
              <a:buClrTx/>
              <a:buNone/>
              <a:defRPr/>
            </a:pPr>
            <a:r>
              <a:rPr lang="en-US" altLang="lt-LT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lt-LT" altLang="lt-LT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uo 2020 m. sausio 1 d. </a:t>
            </a:r>
            <a:r>
              <a:rPr lang="en-US" altLang="lt-LT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lt-LT" altLang="lt-LT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ažymėjim</a:t>
            </a:r>
            <a:r>
              <a:rPr lang="en-US" altLang="lt-LT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ai </a:t>
            </a:r>
            <a:r>
              <a:rPr lang="lt-LT" altLang="lt-LT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teik</a:t>
            </a:r>
            <a:r>
              <a:rPr lang="en-US" altLang="lt-LT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iami</a:t>
            </a:r>
            <a:r>
              <a:rPr lang="lt-LT" altLang="lt-LT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per Elektroninės sveikatos paslaugų ir bendradarbiavimo infrastruktūros informacinę sistemą (ESPBI IS). Elektroniniu būdu užpildyti ir pasirašyti </a:t>
            </a:r>
            <a:r>
              <a:rPr lang="en-US" altLang="lt-LT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lt-LT" altLang="lt-LT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ažymėjimai perduodami į Higienos instituto Vaikų sveikatos stebėsenos informacinę sistemą (VSS IS). </a:t>
            </a:r>
          </a:p>
          <a:p>
            <a:endParaRPr lang="lt-LT" dirty="0"/>
          </a:p>
        </p:txBody>
      </p:sp>
      <p:sp>
        <p:nvSpPr>
          <p:cNvPr id="2" name="Skaidrės numerio vietos rezervavimo ženklas 1">
            <a:extLst>
              <a:ext uri="{FF2B5EF4-FFF2-40B4-BE49-F238E27FC236}">
                <a16:creationId xmlns:a16="http://schemas.microsoft.com/office/drawing/2014/main" id="{176B6D39-E273-402A-A5FB-279995C66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/>
          <a:lstStyle/>
          <a:p>
            <a:fld id="{8B51C55C-A4C1-408D-B4F5-9BB23330CA6A}" type="slidenum">
              <a:rPr lang="lt-LT" smtClean="0">
                <a:solidFill>
                  <a:schemeClr val="tx1"/>
                </a:solidFill>
              </a:rPr>
              <a:t>3</a:t>
            </a:fld>
            <a:endParaRPr lang="lt-L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9398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95ACFE57-704F-4A85-9370-25D19E15A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7527" y="311259"/>
            <a:ext cx="9836101" cy="1093336"/>
          </a:xfr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lt-LT" altLang="lt-LT" sz="2800" dirty="0">
                <a:latin typeface="Times New Roman" pitchFamily="18" charset="0"/>
                <a:ea typeface="+mn-ea"/>
                <a:cs typeface="Times New Roman" pitchFamily="18" charset="0"/>
              </a:rPr>
              <a:t>MOKINIŲ</a:t>
            </a:r>
            <a:r>
              <a:rPr kumimoji="0" lang="lt-LT" altLang="lt-LT" sz="2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SVEIKATOS ANALIZĖS </a:t>
            </a:r>
            <a:br>
              <a:rPr kumimoji="0" lang="lt-LT" altLang="lt-LT" sz="2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kumimoji="0" lang="lt-LT" altLang="lt-LT" sz="2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REZULTATŲ SVARBA</a:t>
            </a:r>
            <a:endParaRPr lang="lt-LT" sz="2800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63C6328D-8B12-42CF-9076-C287AA5A8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475" y="1754155"/>
            <a:ext cx="11142482" cy="2450200"/>
          </a:xfrm>
        </p:spPr>
        <p:txBody>
          <a:bodyPr/>
          <a:lstStyle/>
          <a:p>
            <a:pPr marL="0" indent="0" algn="just">
              <a:buNone/>
            </a:pPr>
            <a:r>
              <a:rPr kumimoji="0" lang="lt-LT" altLang="lt-LT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Kasmetinių</a:t>
            </a:r>
            <a:r>
              <a:rPr kumimoji="0" lang="en-US" altLang="lt-LT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lt-LT" altLang="lt-LT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vaikų profilaktinių patikrinimų duomenys reikalingi kryptingai planuoti ir įgyvendinti sveikatos priežiūrą įstaigoje, organizuoti tikslesnes sveikatos stiprinimo priemones, susijusias su ligų ir traumų profilaktika.</a:t>
            </a:r>
            <a:r>
              <a:rPr kumimoji="0" lang="en-US" altLang="lt-LT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lt-LT" altLang="lt-LT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endParaRPr lang="lt-LT" dirty="0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BACB5C94-0137-43CD-82E1-CCD94EDFB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/>
          <a:lstStyle/>
          <a:p>
            <a:fld id="{8B51C55C-A4C1-408D-B4F5-9BB23330CA6A}" type="slidenum">
              <a:rPr lang="lt-LT" smtClean="0">
                <a:solidFill>
                  <a:schemeClr val="tx1"/>
                </a:solidFill>
              </a:rPr>
              <a:t>4</a:t>
            </a:fld>
            <a:endParaRPr lang="lt-L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271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42A62567-CDC3-41E4-8AE9-E1C43F512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lt-L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PASITIKRINĘ SVEIKATĄ MOKINIAI</a:t>
            </a:r>
            <a:b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t-LT" dirty="0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24472135-772A-42BA-9D1A-5BD2E700E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/>
          <a:lstStyle/>
          <a:p>
            <a:fld id="{8B51C55C-A4C1-408D-B4F5-9BB23330CA6A}" type="slidenum">
              <a:rPr lang="lt-LT" smtClean="0">
                <a:solidFill>
                  <a:schemeClr val="tx1"/>
                </a:solidFill>
              </a:rPr>
              <a:t>5</a:t>
            </a:fld>
            <a:endParaRPr lang="lt-L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541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urinio vietos rezervavimo ženklas 5">
            <a:extLst>
              <a:ext uri="{FF2B5EF4-FFF2-40B4-BE49-F238E27FC236}">
                <a16:creationId xmlns:a16="http://schemas.microsoft.com/office/drawing/2014/main" id="{63A56349-50F9-4620-AC89-EBBE7746A7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6813889"/>
              </p:ext>
            </p:extLst>
          </p:nvPr>
        </p:nvGraphicFramePr>
        <p:xfrm>
          <a:off x="838200" y="584200"/>
          <a:ext cx="10515600" cy="5592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kaidrės numerio vietos rezervavimo ženklas 2">
            <a:extLst>
              <a:ext uri="{FF2B5EF4-FFF2-40B4-BE49-F238E27FC236}">
                <a16:creationId xmlns:a16="http://schemas.microsoft.com/office/drawing/2014/main" id="{B4EEFCE4-0E83-4DD1-A9DA-7E4A63D1B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/>
          <a:lstStyle/>
          <a:p>
            <a:fld id="{8B51C55C-A4C1-408D-B4F5-9BB23330CA6A}" type="slidenum">
              <a:rPr lang="lt-LT" smtClean="0">
                <a:solidFill>
                  <a:schemeClr val="tx1"/>
                </a:solidFill>
              </a:rPr>
              <a:t>6</a:t>
            </a:fld>
            <a:endParaRPr lang="lt-LT" dirty="0">
              <a:solidFill>
                <a:schemeClr val="tx1"/>
              </a:solidFill>
            </a:endParaRPr>
          </a:p>
        </p:txBody>
      </p:sp>
      <p:sp>
        <p:nvSpPr>
          <p:cNvPr id="7" name="Stačiakampis 6">
            <a:extLst>
              <a:ext uri="{FF2B5EF4-FFF2-40B4-BE49-F238E27FC236}">
                <a16:creationId xmlns:a16="http://schemas.microsoft.com/office/drawing/2014/main" id="{F44EA7AE-B3A7-4CE3-81AD-A6BFBA29A595}"/>
              </a:ext>
            </a:extLst>
          </p:cNvPr>
          <p:cNvSpPr/>
          <p:nvPr/>
        </p:nvSpPr>
        <p:spPr>
          <a:xfrm>
            <a:off x="921695" y="6083888"/>
            <a:ext cx="138050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t-LT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Šaltinis: VSS IS</a:t>
            </a:r>
            <a:endParaRPr lang="en-US" sz="1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001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urinio vietos rezervavimo ženklas 8">
            <a:extLst>
              <a:ext uri="{FF2B5EF4-FFF2-40B4-BE49-F238E27FC236}">
                <a16:creationId xmlns:a16="http://schemas.microsoft.com/office/drawing/2014/main" id="{7616347E-0958-40B0-9B01-B7E456F844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8709151"/>
              </p:ext>
            </p:extLst>
          </p:nvPr>
        </p:nvGraphicFramePr>
        <p:xfrm>
          <a:off x="838200" y="543339"/>
          <a:ext cx="10515600" cy="5633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kaidrės numerio vietos rezervavimo ženklas 2">
            <a:extLst>
              <a:ext uri="{FF2B5EF4-FFF2-40B4-BE49-F238E27FC236}">
                <a16:creationId xmlns:a16="http://schemas.microsoft.com/office/drawing/2014/main" id="{9CCF522A-B312-4B5B-A094-6196EA6D3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/>
          <a:lstStyle/>
          <a:p>
            <a:fld id="{8B51C55C-A4C1-408D-B4F5-9BB23330CA6A}" type="slidenum">
              <a:rPr lang="lt-LT" smtClean="0">
                <a:solidFill>
                  <a:schemeClr val="tx1"/>
                </a:solidFill>
              </a:rPr>
              <a:t>7</a:t>
            </a:fld>
            <a:endParaRPr lang="lt-LT" dirty="0">
              <a:solidFill>
                <a:schemeClr val="tx1"/>
              </a:solidFill>
            </a:endParaRPr>
          </a:p>
        </p:txBody>
      </p:sp>
      <p:sp>
        <p:nvSpPr>
          <p:cNvPr id="10" name="Stačiakampis 9">
            <a:extLst>
              <a:ext uri="{FF2B5EF4-FFF2-40B4-BE49-F238E27FC236}">
                <a16:creationId xmlns:a16="http://schemas.microsoft.com/office/drawing/2014/main" id="{170E0839-1B5A-4399-8311-6915C0BDBFA0}"/>
              </a:ext>
            </a:extLst>
          </p:cNvPr>
          <p:cNvSpPr/>
          <p:nvPr/>
        </p:nvSpPr>
        <p:spPr>
          <a:xfrm>
            <a:off x="921695" y="6083888"/>
            <a:ext cx="138050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t-LT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Šaltinis: VSS IS</a:t>
            </a:r>
            <a:endParaRPr lang="en-US" sz="1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45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AC83D67C-FC33-414A-9EB0-5A0B1302A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90274"/>
            <a:ext cx="10515600" cy="1307505"/>
          </a:xfrm>
        </p:spPr>
        <p:txBody>
          <a:bodyPr>
            <a:normAutofit/>
          </a:bodyPr>
          <a:lstStyle/>
          <a:p>
            <a:pPr algn="ctr"/>
            <a:r>
              <a:rPr lang="lt-LT" altLang="lt-LT" sz="4000" dirty="0">
                <a:latin typeface="Times New Roman" pitchFamily="18" charset="0"/>
                <a:cs typeface="Times New Roman" pitchFamily="18" charset="0"/>
              </a:rPr>
              <a:t>KŪNO MASĖS INDEKSAS </a:t>
            </a:r>
            <a:br>
              <a:rPr lang="lt-LT" altLang="lt-LT" sz="4000" dirty="0">
                <a:latin typeface="Times New Roman" pitchFamily="18" charset="0"/>
                <a:cs typeface="Times New Roman" pitchFamily="18" charset="0"/>
              </a:rPr>
            </a:br>
            <a:r>
              <a:rPr lang="lt-LT" altLang="lt-LT" sz="4000" dirty="0">
                <a:latin typeface="Times New Roman" pitchFamily="18" charset="0"/>
                <a:cs typeface="Times New Roman" pitchFamily="18" charset="0"/>
              </a:rPr>
              <a:t>(TOLIAU – KMI)</a:t>
            </a:r>
            <a:endParaRPr lang="lt-LT" sz="4000" dirty="0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9E2ADE82-AD17-4CCE-9000-6FE33E661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/>
          <a:lstStyle/>
          <a:p>
            <a:fld id="{8B51C55C-A4C1-408D-B4F5-9BB23330CA6A}" type="slidenum">
              <a:rPr lang="lt-LT" smtClean="0">
                <a:solidFill>
                  <a:schemeClr val="tx1"/>
                </a:solidFill>
              </a:rPr>
              <a:t>8</a:t>
            </a:fld>
            <a:endParaRPr lang="lt-L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9521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urinio vietos rezervavimo ženklas 5">
            <a:extLst>
              <a:ext uri="{FF2B5EF4-FFF2-40B4-BE49-F238E27FC236}">
                <a16:creationId xmlns:a16="http://schemas.microsoft.com/office/drawing/2014/main" id="{7BBC8ED2-73F6-45F7-97B6-911D86B454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0046654"/>
              </p:ext>
            </p:extLst>
          </p:nvPr>
        </p:nvGraphicFramePr>
        <p:xfrm>
          <a:off x="838200" y="530087"/>
          <a:ext cx="10515600" cy="56468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kaidrės numerio vietos rezervavimo ženklas 2">
            <a:extLst>
              <a:ext uri="{FF2B5EF4-FFF2-40B4-BE49-F238E27FC236}">
                <a16:creationId xmlns:a16="http://schemas.microsoft.com/office/drawing/2014/main" id="{F3E770FF-64B2-4BFB-9422-F29447C64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1C55C-A4C1-408D-B4F5-9BB23330CA6A}" type="slidenum">
              <a:rPr lang="lt-LT" smtClean="0">
                <a:solidFill>
                  <a:schemeClr val="tx1"/>
                </a:solidFill>
              </a:rPr>
              <a:t>9</a:t>
            </a:fld>
            <a:endParaRPr lang="lt-LT" dirty="0">
              <a:solidFill>
                <a:schemeClr val="tx1"/>
              </a:solidFill>
            </a:endParaRPr>
          </a:p>
        </p:txBody>
      </p:sp>
      <p:sp>
        <p:nvSpPr>
          <p:cNvPr id="9" name="Stačiakampis 8">
            <a:extLst>
              <a:ext uri="{FF2B5EF4-FFF2-40B4-BE49-F238E27FC236}">
                <a16:creationId xmlns:a16="http://schemas.microsoft.com/office/drawing/2014/main" id="{37843619-DC75-45CD-B68B-6A6382788197}"/>
              </a:ext>
            </a:extLst>
          </p:cNvPr>
          <p:cNvSpPr/>
          <p:nvPr/>
        </p:nvSpPr>
        <p:spPr>
          <a:xfrm>
            <a:off x="690483" y="6116030"/>
            <a:ext cx="138050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t-LT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Šaltinis: VSS IS</a:t>
            </a:r>
            <a:endParaRPr lang="en-US" sz="1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62625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yvinė">
  <a:themeElements>
    <a:clrScheme name="Retrospektyvinė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yvinė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yvinė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167</TotalTime>
  <Words>735</Words>
  <Application>Microsoft Office PowerPoint</Application>
  <PresentationFormat>Plačiaekranė</PresentationFormat>
  <Paragraphs>104</Paragraphs>
  <Slides>18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Retrospektyvinė</vt:lpstr>
      <vt:lpstr>Klaipėdos Tauralaukio progimnaziją lankančių mokinių profilaktinių sveikatos patikrinimų 2024 – 2025 m. m. analizė </vt:lpstr>
      <vt:lpstr>MOKINIŲ SVEIKATOS ANALIZĖS APRAŠYMAS (1)</vt:lpstr>
      <vt:lpstr>MOKINIŲ SVEIKATOS ANALIZĖS APRAŠYMAS (2)</vt:lpstr>
      <vt:lpstr>MOKINIŲ SVEIKATOS ANALIZĖS  REZULTATŲ SVARBA</vt:lpstr>
      <vt:lpstr>PASITIKRINĘ SVEIKATĄ MOKINIAI </vt:lpstr>
      <vt:lpstr>„PowerPoint“ pateiktis</vt:lpstr>
      <vt:lpstr>„PowerPoint“ pateiktis</vt:lpstr>
      <vt:lpstr>KŪNO MASĖS INDEKSAS  (TOLIAU – KMI)</vt:lpstr>
      <vt:lpstr>„PowerPoint“ pateiktis</vt:lpstr>
      <vt:lpstr>FIZINIO LAVINIMO GRUPĖS</vt:lpstr>
      <vt:lpstr>„PowerPoint“ pateiktis</vt:lpstr>
      <vt:lpstr>DANTŲ BŪKLĖ</vt:lpstr>
      <vt:lpstr>Dantų ėduonies intensyvumo (kpi+KPI) indeksas  2024/2025 m. m. (1) </vt:lpstr>
      <vt:lpstr>DANTŲ ĖDUONIES INTENSYVUMO (kpi+KPI) INDEKSAS 2024/2025 M.M. (2)</vt:lpstr>
      <vt:lpstr>„PowerPoint“ pateiktis</vt:lpstr>
      <vt:lpstr>APIBENDRINIMAS</vt:lpstr>
      <vt:lpstr>REKOMENDACIJOS</vt:lpstr>
      <vt:lpstr>„PowerPoint“ pateiktis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Klaipėdos „Tauralaukio“ progimnaziją lankančių mokinių profilaktinių sveikatos patikrinimų 2025 – 2026 m. m. analizė</dc:title>
  <dc:creator>Vartotojas</dc:creator>
  <cp:lastModifiedBy>Vartotojas</cp:lastModifiedBy>
  <cp:revision>20</cp:revision>
  <dcterms:created xsi:type="dcterms:W3CDTF">2024-12-04T07:43:01Z</dcterms:created>
  <dcterms:modified xsi:type="dcterms:W3CDTF">2024-12-18T06:52:15Z</dcterms:modified>
</cp:coreProperties>
</file>