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omments/comment1.xml" ContentType="application/vnd.openxmlformats-officedocument.presentationml.comments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97" r:id="rId3"/>
    <p:sldId id="299" r:id="rId4"/>
    <p:sldId id="300" r:id="rId5"/>
    <p:sldId id="296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rtotojas" initials="V" lastIdx="1" clrIdx="0">
    <p:extLst>
      <p:ext uri="{19B8F6BF-5375-455C-9EA6-DF929625EA0E}">
        <p15:presenceInfo xmlns:p15="http://schemas.microsoft.com/office/powerpoint/2012/main" userId="9c6870cc4ccf31a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99"/>
    <a:srgbClr val="D41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b="1" i="0" u="none" strike="noStrike" cap="all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Pasitikrinę ir nepasitikrinę sveikatą MOKINIai</a:t>
            </a:r>
            <a:br>
              <a:rPr lang="lt-LT" sz="1800" b="1" i="0" u="none" strike="noStrike" cap="all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800" b="1" i="0" u="none" strike="noStrike" cap="all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2024-2025 m. m. (proc.)</a:t>
            </a:r>
            <a:endParaRPr lang="lt-L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Pasitikrinusių sveikatą mokinių dalis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FD7-46D9-9AD3-872AD59ED760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BFD7-46D9-9AD3-872AD59ED760}"/>
              </c:ext>
            </c:extLst>
          </c:dPt>
          <c:dLbls>
            <c:dLbl>
              <c:idx val="0"/>
              <c:layout>
                <c:manualLayout>
                  <c:x val="3.5024154589371984E-2"/>
                  <c:y val="-7.8803347384183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D7-46D9-9AD3-872AD59ED760}"/>
                </c:ext>
              </c:extLst>
            </c:dLbl>
            <c:dLbl>
              <c:idx val="1"/>
              <c:layout>
                <c:manualLayout>
                  <c:x val="2.8985507246376722E-2"/>
                  <c:y val="-9.33965598627364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90,61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D7-46D9-9AD3-872AD59ED7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Lapas1!$A$2:$A$3</c:f>
              <c:strCache>
                <c:ptCount val="2"/>
                <c:pt idx="0">
                  <c:v>Fizinės būklės įvertinimo pažymėjimas</c:v>
                </c:pt>
                <c:pt idx="1">
                  <c:v>Dantų ir žandikaulių būklės pažymėjimas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99.69</c:v>
                </c:pt>
                <c:pt idx="1">
                  <c:v>90.61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D7-46D9-9AD3-872AD59ED760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Nepasitikrinusių sveikatą mokinių dalis</c:v>
                </c:pt>
              </c:strCache>
            </c:strRef>
          </c:tx>
          <c:spPr>
            <a:solidFill>
              <a:srgbClr val="FFCC66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3.743961352657009E-2"/>
                  <c:y val="-0.125501627315552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D7-46D9-9AD3-872AD59ED760}"/>
                </c:ext>
              </c:extLst>
            </c:dLbl>
            <c:dLbl>
              <c:idx val="1"/>
              <c:layout>
                <c:manualLayout>
                  <c:x val="5.7971014492753624E-2"/>
                  <c:y val="-0.11674569982842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D7-46D9-9AD3-872AD59ED7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Lapas1!$A$2:$A$3</c:f>
              <c:strCache>
                <c:ptCount val="2"/>
                <c:pt idx="0">
                  <c:v>Fizinės būklės įvertinimo pažymėjimas</c:v>
                </c:pt>
                <c:pt idx="1">
                  <c:v>Dantų ir žandikaulių būklės pažymėjimas</c:v>
                </c:pt>
              </c:strCache>
            </c:strRef>
          </c:cat>
          <c:val>
            <c:numRef>
              <c:f>Lapas1!$C$2:$C$3</c:f>
              <c:numCache>
                <c:formatCode>General</c:formatCode>
                <c:ptCount val="2"/>
                <c:pt idx="0">
                  <c:v>0.31</c:v>
                </c:pt>
                <c:pt idx="1">
                  <c:v>9.39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D7-46D9-9AD3-872AD59ED7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85987791"/>
        <c:axId val="1586231039"/>
        <c:axId val="0"/>
      </c:bar3DChart>
      <c:catAx>
        <c:axId val="1685987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586231039"/>
        <c:crosses val="autoZero"/>
        <c:auto val="1"/>
        <c:lblAlgn val="ctr"/>
        <c:lblOffset val="100"/>
        <c:noMultiLvlLbl val="0"/>
      </c:catAx>
      <c:valAx>
        <c:axId val="1586231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859877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cap="all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Bendrosios ir specialiosios rekomendacijos,</a:t>
            </a:r>
            <a:br>
              <a:rPr lang="lt-LT" sz="1800" b="1" i="0" u="none" strike="noStrike" cap="all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i="0" u="none" strike="noStrike" cap="all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pritaikytas maitinimas</a:t>
            </a:r>
            <a:br>
              <a:rPr lang="lt-LT" sz="1800" b="1" i="0" u="none" strike="noStrike" cap="all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800" b="1" i="0" u="none" strike="noStrike" cap="all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2024-2025 m. m. (proc.)</a:t>
            </a:r>
            <a:endParaRPr lang="lt-L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B32-453D-BDA9-64B718A891B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B32-453D-BDA9-64B718A891B9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32-453D-BDA9-64B718A891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Mokinių, kuriems pritaikytas maitinimas, dalis (proc.)</c:v>
                </c:pt>
                <c:pt idx="1">
                  <c:v>Mokinių, kuriems nurodytos specialiosios rekomendacijos, dalis (proc.)</c:v>
                </c:pt>
                <c:pt idx="2">
                  <c:v>Mokinių, kuriems nurodytos bendrosios rekomendacijos, dalis (proc.)</c:v>
                </c:pt>
                <c:pt idx="3">
                  <c:v>Mokinių, galinčių dalyvauti ugdymo veikloje be jokių apribojimų, dalis (proc.)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1.24</c:v>
                </c:pt>
                <c:pt idx="1">
                  <c:v>12.36</c:v>
                </c:pt>
                <c:pt idx="2">
                  <c:v>15.3</c:v>
                </c:pt>
                <c:pt idx="3">
                  <c:v>84.7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B6-4895-8BF6-CF97AA86FF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10666623"/>
        <c:axId val="1599973007"/>
      </c:barChart>
      <c:catAx>
        <c:axId val="15106666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599973007"/>
        <c:crosses val="autoZero"/>
        <c:auto val="1"/>
        <c:lblAlgn val="ctr"/>
        <c:lblOffset val="100"/>
        <c:noMultiLvlLbl val="0"/>
      </c:catAx>
      <c:valAx>
        <c:axId val="15999730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510666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800" b="1" i="0" u="none" strike="noStrike" cap="all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Vaikų pasiskirstymas pagal KMI, </a:t>
            </a:r>
            <a:br>
              <a:rPr lang="lt-LT" sz="1800" b="1" i="0" u="none" strike="noStrike" cap="all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800" b="1" i="0" u="none" strike="noStrike" cap="all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2024-2025 m. m. (proc.)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92D050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5BF-4DD8-B1A9-7FAC879661E9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D5BF-4DD8-B1A9-7FAC879661E9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5BF-4DD8-B1A9-7FAC879661E9}"/>
              </c:ext>
            </c:extLst>
          </c:dPt>
          <c:dPt>
            <c:idx val="3"/>
            <c:bubble3D val="0"/>
            <c:spPr>
              <a:solidFill>
                <a:srgbClr val="D41E3C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D5BF-4DD8-B1A9-7FAC879661E9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BF-4DD8-B1A9-7FAC879661E9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5BF-4DD8-B1A9-7FAC879661E9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BF-4DD8-B1A9-7FAC879661E9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BF-4DD8-B1A9-7FAC879661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Lapas1!$A$2:$A$5</c:f>
              <c:strCache>
                <c:ptCount val="4"/>
                <c:pt idx="0">
                  <c:v>Normalus svoris</c:v>
                </c:pt>
                <c:pt idx="1">
                  <c:v>Per mažas svoris</c:v>
                </c:pt>
                <c:pt idx="2">
                  <c:v>Nutukimas</c:v>
                </c:pt>
                <c:pt idx="3">
                  <c:v>Antsvoris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71.099999999999994</c:v>
                </c:pt>
                <c:pt idx="1">
                  <c:v>12.36</c:v>
                </c:pt>
                <c:pt idx="2">
                  <c:v>2.16</c:v>
                </c:pt>
                <c:pt idx="3">
                  <c:v>14.37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BF-4DD8-B1A9-7FAC879661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800" b="1" i="0" u="none" strike="noStrike" cap="all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Vaikų pasiskirstymas pagal fizinio ugdymo grupes </a:t>
            </a:r>
            <a:br>
              <a:rPr lang="lt-LT" sz="1800" b="1" i="0" u="none" strike="noStrike" cap="all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800" b="1" i="0" u="none" strike="noStrike" cap="all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2022-2025 m. M. (proc.)</a:t>
            </a:r>
            <a:endParaRPr lang="lt-L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2022/2023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-5.913628613692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AC-4A84-B75A-331D7A390AD9}"/>
                </c:ext>
              </c:extLst>
            </c:dLbl>
            <c:dLbl>
              <c:idx val="1"/>
              <c:layout>
                <c:manualLayout>
                  <c:x val="8.4541062801932361E-3"/>
                  <c:y val="-4.9674480355018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AC-4A84-B75A-331D7A390AD9}"/>
                </c:ext>
              </c:extLst>
            </c:dLbl>
            <c:dLbl>
              <c:idx val="2"/>
              <c:layout>
                <c:manualLayout>
                  <c:x val="1.4492753623188406E-2"/>
                  <c:y val="-4.2578126018587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AC-4A84-B75A-331D7A390AD9}"/>
                </c:ext>
              </c:extLst>
            </c:dLbl>
            <c:dLbl>
              <c:idx val="3"/>
              <c:layout>
                <c:manualLayout>
                  <c:x val="4.8309178743960466E-3"/>
                  <c:y val="-4.2578126018587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4AC-4A84-B75A-331D7A390A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  <c:pt idx="3">
                  <c:v>Atleisti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98.58</c:v>
                </c:pt>
                <c:pt idx="1">
                  <c:v>1.1100000000000001</c:v>
                </c:pt>
                <c:pt idx="2">
                  <c:v>0.32</c:v>
                </c:pt>
                <c:pt idx="3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AC-4A84-B75A-331D7A390AD9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2024/2025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E4AC-4A84-B75A-331D7A390AD9}"/>
              </c:ext>
            </c:extLst>
          </c:dPt>
          <c:dLbls>
            <c:dLbl>
              <c:idx val="0"/>
              <c:layout>
                <c:manualLayout>
                  <c:x val="1.3285024154589372E-2"/>
                  <c:y val="-5.2039931800495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AC-4A84-B75A-331D7A390AD9}"/>
                </c:ext>
              </c:extLst>
            </c:dLbl>
            <c:dLbl>
              <c:idx val="1"/>
              <c:layout>
                <c:manualLayout>
                  <c:x val="1.0869565217391304E-2"/>
                  <c:y val="-4.2578126018587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AC-4A84-B75A-331D7A390AD9}"/>
                </c:ext>
              </c:extLst>
            </c:dLbl>
            <c:dLbl>
              <c:idx val="2"/>
              <c:layout>
                <c:manualLayout>
                  <c:x val="2.2946859903381554E-2"/>
                  <c:y val="-4.0212674573110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4AC-4A84-B75A-331D7A390AD9}"/>
                </c:ext>
              </c:extLst>
            </c:dLbl>
            <c:dLbl>
              <c:idx val="3"/>
              <c:layout>
                <c:manualLayout>
                  <c:x val="1.2077294685990338E-3"/>
                  <c:y val="-4.7309028909541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4AC-4A84-B75A-331D7A390A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  <c:pt idx="3">
                  <c:v>Atleisti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98.61</c:v>
                </c:pt>
                <c:pt idx="1">
                  <c:v>1.08</c:v>
                </c:pt>
                <c:pt idx="2">
                  <c:v>0.31</c:v>
                </c:pt>
                <c:pt idx="3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AC-4A84-B75A-331D7A390A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8160720"/>
        <c:axId val="1709754784"/>
        <c:axId val="0"/>
      </c:bar3DChart>
      <c:catAx>
        <c:axId val="170816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709754784"/>
        <c:crosses val="autoZero"/>
        <c:auto val="1"/>
        <c:lblAlgn val="ctr"/>
        <c:lblOffset val="100"/>
        <c:noMultiLvlLbl val="0"/>
      </c:catAx>
      <c:valAx>
        <c:axId val="1709754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0816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800" b="1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kpi +KPI pasiskirstymas pagal amžių</a:t>
            </a:r>
            <a:endParaRPr lang="lt-LT" sz="2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Mokinių, neturinčių ėduonies pažeistų, plombuotų ir išrautų dantų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-6.0386473429951916E-3"/>
                  <c:y val="-4.3779637435657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1E-48A4-BD4D-0B44A0041EC5}"/>
                </c:ext>
              </c:extLst>
            </c:dLbl>
            <c:dLbl>
              <c:idx val="1"/>
              <c:layout>
                <c:manualLayout>
                  <c:x val="-4.830917874396135E-3"/>
                  <c:y val="-4.0860994939947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1E-48A4-BD4D-0B44A0041EC5}"/>
                </c:ext>
              </c:extLst>
            </c:dLbl>
            <c:dLbl>
              <c:idx val="2"/>
              <c:layout>
                <c:manualLayout>
                  <c:x val="-6.0386473429952575E-3"/>
                  <c:y val="-3.2105067452815716E-2"/>
                </c:manualLayout>
              </c:layout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1E-48A4-BD4D-0B44A0041EC5}"/>
                </c:ext>
              </c:extLst>
            </c:dLbl>
            <c:dLbl>
              <c:idx val="3"/>
              <c:layout>
                <c:manualLayout>
                  <c:x val="-8.856580457753038E-17"/>
                  <c:y val="-3.5023709948526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1E-48A4-BD4D-0B44A0041EC5}"/>
                </c:ext>
              </c:extLst>
            </c:dLbl>
            <c:dLbl>
              <c:idx val="4"/>
              <c:layout>
                <c:manualLayout>
                  <c:x val="-2.415458937197979E-3"/>
                  <c:y val="-5.8372849914210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1E-48A4-BD4D-0B44A0041E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7 m.</c:v>
                </c:pt>
                <c:pt idx="1">
                  <c:v>9 m.</c:v>
                </c:pt>
                <c:pt idx="2">
                  <c:v>11 m.</c:v>
                </c:pt>
                <c:pt idx="3">
                  <c:v>14 m. </c:v>
                </c:pt>
                <c:pt idx="4">
                  <c:v>Bendras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35.29</c:v>
                </c:pt>
                <c:pt idx="1">
                  <c:v>19.77</c:v>
                </c:pt>
                <c:pt idx="2">
                  <c:v>33.75</c:v>
                </c:pt>
                <c:pt idx="3">
                  <c:v>40.479999999999997</c:v>
                </c:pt>
                <c:pt idx="4">
                  <c:v>31.15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64-4F95-9CB7-347DFE1BC4FD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Mokinių, neturinčių sąkandžio patologijos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-2.2141451144382595E-17"/>
                  <c:y val="-3.2105067452815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1E-48A4-BD4D-0B44A0041EC5}"/>
                </c:ext>
              </c:extLst>
            </c:dLbl>
            <c:dLbl>
              <c:idx val="1"/>
              <c:layout>
                <c:manualLayout>
                  <c:x val="2.4154589371980233E-3"/>
                  <c:y val="-3.7942352444236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1E-48A4-BD4D-0B44A0041EC5}"/>
                </c:ext>
              </c:extLst>
            </c:dLbl>
            <c:dLbl>
              <c:idx val="2"/>
              <c:layout>
                <c:manualLayout>
                  <c:x val="2.4154589371980675E-3"/>
                  <c:y val="-4.3779637435657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1E-48A4-BD4D-0B44A0041EC5}"/>
                </c:ext>
              </c:extLst>
            </c:dLbl>
            <c:dLbl>
              <c:idx val="3"/>
              <c:layout>
                <c:manualLayout>
                  <c:x val="6.0386473429950805E-3"/>
                  <c:y val="-4.9616922427078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61E-48A4-BD4D-0B44A0041EC5}"/>
                </c:ext>
              </c:extLst>
            </c:dLbl>
            <c:dLbl>
              <c:idx val="4"/>
              <c:layout>
                <c:manualLayout>
                  <c:x val="9.6618357487922701E-3"/>
                  <c:y val="-4.3779637435657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61E-48A4-BD4D-0B44A0041E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7 m.</c:v>
                </c:pt>
                <c:pt idx="1">
                  <c:v>9 m.</c:v>
                </c:pt>
                <c:pt idx="2">
                  <c:v>11 m.</c:v>
                </c:pt>
                <c:pt idx="3">
                  <c:v>14 m. </c:v>
                </c:pt>
                <c:pt idx="4">
                  <c:v>Bendras</c:v>
                </c:pt>
              </c:strCache>
            </c:strRef>
          </c:cat>
          <c:val>
            <c:numRef>
              <c:f>Lapas1!$C$2:$C$6</c:f>
              <c:numCache>
                <c:formatCode>General</c:formatCode>
                <c:ptCount val="5"/>
                <c:pt idx="0">
                  <c:v>58.82</c:v>
                </c:pt>
                <c:pt idx="1">
                  <c:v>53.49</c:v>
                </c:pt>
                <c:pt idx="2">
                  <c:v>35</c:v>
                </c:pt>
                <c:pt idx="3">
                  <c:v>54.76</c:v>
                </c:pt>
                <c:pt idx="4">
                  <c:v>49.18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64-4F95-9CB7-347DFE1BC4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9247280"/>
        <c:axId val="1634129584"/>
        <c:axId val="0"/>
      </c:bar3DChart>
      <c:catAx>
        <c:axId val="1629247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34129584"/>
        <c:crosses val="autoZero"/>
        <c:auto val="1"/>
        <c:lblAlgn val="ctr"/>
        <c:lblOffset val="100"/>
        <c:noMultiLvlLbl val="0"/>
      </c:catAx>
      <c:valAx>
        <c:axId val="1634129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29247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800" b="1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kpi+KPI Indekso pasiskirstymas pagal klases</a:t>
            </a:r>
            <a:endParaRPr lang="lt-LT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944-480A-AE21-4E2536CC9F41}"/>
              </c:ext>
            </c:extLst>
          </c:dPt>
          <c:dPt>
            <c:idx val="1"/>
            <c:invertIfNegative val="0"/>
            <c:bubble3D val="0"/>
            <c:spPr>
              <a:solidFill>
                <a:srgbClr val="FFFF99"/>
              </a:soli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D944-480A-AE21-4E2536CC9F41}"/>
              </c:ext>
            </c:extLst>
          </c:dPt>
          <c:dPt>
            <c:idx val="2"/>
            <c:invertIfNegative val="0"/>
            <c:bubble3D val="0"/>
            <c:spPr>
              <a:solidFill>
                <a:srgbClr val="FFCC66"/>
              </a:soli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944-480A-AE21-4E2536CC9F41}"/>
              </c:ext>
            </c:extLst>
          </c:dPt>
          <c:dLbls>
            <c:dLbl>
              <c:idx val="0"/>
              <c:layout>
                <c:manualLayout>
                  <c:x val="1.3285024154589372E-2"/>
                  <c:y val="-7.8803347384183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44-480A-AE21-4E2536CC9F41}"/>
                </c:ext>
              </c:extLst>
            </c:dLbl>
            <c:dLbl>
              <c:idx val="1"/>
              <c:layout>
                <c:manualLayout>
                  <c:x val="9.6618357487921816E-3"/>
                  <c:y val="-7.2966062392762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44-480A-AE21-4E2536CC9F41}"/>
                </c:ext>
              </c:extLst>
            </c:dLbl>
            <c:dLbl>
              <c:idx val="2"/>
              <c:layout>
                <c:manualLayout>
                  <c:x val="7.246376811594203E-3"/>
                  <c:y val="-7.8803347384183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44-480A-AE21-4E2536CC9F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Pradinio ugdymo (1-4 kl.) mokiniai</c:v>
                </c:pt>
                <c:pt idx="1">
                  <c:v>Pagrindinio ugdymo (5-8kl.) mokiniai</c:v>
                </c:pt>
                <c:pt idx="2">
                  <c:v>Bendras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3.94</c:v>
                </c:pt>
                <c:pt idx="1">
                  <c:v>3.12</c:v>
                </c:pt>
                <c:pt idx="2">
                  <c:v>2.78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44-480A-AE21-4E2536CC9F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9219280"/>
        <c:axId val="1634134160"/>
        <c:axId val="0"/>
      </c:bar3DChart>
      <c:catAx>
        <c:axId val="162921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34134160"/>
        <c:crosses val="autoZero"/>
        <c:auto val="1"/>
        <c:lblAlgn val="ctr"/>
        <c:lblOffset val="100"/>
        <c:noMultiLvlLbl val="0"/>
      </c:catAx>
      <c:valAx>
        <c:axId val="1634134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29219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800" b="1" i="0" u="none" strike="noStrike" cap="all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MOKINIAI</a:t>
            </a:r>
            <a:r>
              <a:rPr lang="en-US" sz="1800" b="1" i="0" u="none" strike="noStrike" cap="all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turintys sveikus dantis, </a:t>
            </a:r>
            <a:br>
              <a:rPr lang="lt-LT" sz="1800" b="1" i="0" u="none" strike="noStrike" cap="all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i="0" u="none" strike="noStrike" cap="all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lt-LT" sz="1800" b="1" i="0" u="none" strike="noStrike" cap="all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800" b="1" i="0" u="none" strike="noStrike" cap="all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/202</a:t>
            </a:r>
            <a:r>
              <a:rPr lang="lt-LT" sz="1800" b="1" i="0" u="none" strike="noStrike" cap="all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800" b="1" i="0" u="none" strike="noStrike" cap="all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m.m.</a:t>
            </a:r>
            <a:endParaRPr lang="lt-L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Mokiniai, neturintys ėduonies pažeistų, plombuotų ir išrautų dantų, dalis (proc.)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-2.2141451144382595E-17"/>
                  <c:y val="-5.8493019986473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D5-4059-913A-88FD0741842F}"/>
                </c:ext>
              </c:extLst>
            </c:dLbl>
            <c:dLbl>
              <c:idx val="1"/>
              <c:layout>
                <c:manualLayout>
                  <c:x val="2.4154589371980675E-3"/>
                  <c:y val="-4.2744899220884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D5-4059-913A-88FD0741842F}"/>
                </c:ext>
              </c:extLst>
            </c:dLbl>
            <c:dLbl>
              <c:idx val="2"/>
              <c:layout>
                <c:manualLayout>
                  <c:x val="1.2077294685990338E-3"/>
                  <c:y val="-5.3993556910590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D5-4059-913A-88FD074184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Pradinio ugdymo (1-4 kl.) mokiniai</c:v>
                </c:pt>
                <c:pt idx="1">
                  <c:v>Pagrindinio (5-8 kl.) mokiniai</c:v>
                </c:pt>
                <c:pt idx="2">
                  <c:v>Bendras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23.68</c:v>
                </c:pt>
                <c:pt idx="1">
                  <c:v>36.85</c:v>
                </c:pt>
                <c:pt idx="2">
                  <c:v>30.24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D5-4059-913A-88FD0741842F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Mokinių, neturinčių sąkandžio patologijos, dalis (proc.)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4.830917874396135E-3"/>
                  <c:y val="-4.4994630758825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D5-4059-913A-88FD0741842F}"/>
                </c:ext>
              </c:extLst>
            </c:dLbl>
            <c:dLbl>
              <c:idx val="1"/>
              <c:layout>
                <c:manualLayout>
                  <c:x val="1.2077294685990338E-3"/>
                  <c:y val="-4.2744899220884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AD5-4059-913A-88FD0741842F}"/>
                </c:ext>
              </c:extLst>
            </c:dLbl>
            <c:dLbl>
              <c:idx val="2"/>
              <c:layout>
                <c:manualLayout>
                  <c:x val="7.246376811594203E-3"/>
                  <c:y val="-4.2744899220884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D5-4059-913A-88FD074184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Pradinio ugdymo (1-4 kl.) mokiniai</c:v>
                </c:pt>
                <c:pt idx="1">
                  <c:v>Pagrindinio (5-8 kl.) mokiniai</c:v>
                </c:pt>
                <c:pt idx="2">
                  <c:v>Bendras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  <c:pt idx="0">
                  <c:v>51.4</c:v>
                </c:pt>
                <c:pt idx="1">
                  <c:v>48.02</c:v>
                </c:pt>
                <c:pt idx="2">
                  <c:v>49.32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D5-4059-913A-88FD074184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8162720"/>
        <c:axId val="1426208544"/>
        <c:axId val="0"/>
      </c:bar3DChart>
      <c:catAx>
        <c:axId val="170816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426208544"/>
        <c:crosses val="autoZero"/>
        <c:auto val="1"/>
        <c:lblAlgn val="ctr"/>
        <c:lblOffset val="100"/>
        <c:noMultiLvlLbl val="0"/>
      </c:catAx>
      <c:valAx>
        <c:axId val="1426208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70816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10-01T09:39:28.633" idx="1">
    <p:pos x="7415" y="821"/>
    <p:text>k - pažeisti ėduonies; p - plombuoti; i- išrauti (pieniniai)</p:text>
    <p:extLst mod="1"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311B9-CE85-4D60-8A36-ABC0EACB2559}" type="datetimeFigureOut">
              <a:rPr lang="lt-LT" smtClean="0"/>
              <a:t>2024-12-18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26224-36B4-4C66-9908-2B1F793027A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80767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FA16-88CF-4113-B3F2-49EB8B68D180}" type="datetime1">
              <a:rPr lang="lt-LT" smtClean="0"/>
              <a:t>2024-12-18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EB10-4BC5-44DB-9698-5F2908670A1D}" type="slidenum">
              <a:rPr lang="lt-LT" smtClean="0"/>
              <a:t>‹#›</a:t>
            </a:fld>
            <a:endParaRPr lang="lt-LT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08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C2D5-3AB1-48BC-8BB3-AFC347106D5A}" type="datetime1">
              <a:rPr lang="lt-LT" smtClean="0"/>
              <a:t>2024-12-18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EB10-4BC5-44DB-9698-5F2908670A1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60338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5650-D36C-4E77-833B-F6A210ADF89B}" type="datetime1">
              <a:rPr lang="lt-LT" smtClean="0"/>
              <a:t>2024-12-18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EB10-4BC5-44DB-9698-5F2908670A1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330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C679-2F08-4EA3-84F5-C8AC41EC82AA}" type="datetime1">
              <a:rPr lang="lt-LT" smtClean="0"/>
              <a:t>2024-12-18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EB10-4BC5-44DB-9698-5F2908670A1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1194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F761-0C00-4167-80BA-086F30E0E7B7}" type="datetime1">
              <a:rPr lang="lt-LT" smtClean="0"/>
              <a:t>2024-12-18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EB10-4BC5-44DB-9698-5F2908670A1D}" type="slidenum">
              <a:rPr lang="lt-LT" smtClean="0"/>
              <a:t>‹#›</a:t>
            </a:fld>
            <a:endParaRPr lang="lt-LT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56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2CA1-BE9B-4B4A-8EB8-BD7AE9D5C2E2}" type="datetime1">
              <a:rPr lang="lt-LT" smtClean="0"/>
              <a:t>2024-12-18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EB10-4BC5-44DB-9698-5F2908670A1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5528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D5CA1-3FBD-4470-9D1B-76BF6B16EA16}" type="datetime1">
              <a:rPr lang="lt-LT" smtClean="0"/>
              <a:t>2024-12-18</a:t>
            </a:fld>
            <a:endParaRPr lang="lt-L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EB10-4BC5-44DB-9698-5F2908670A1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8680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9B94-BD19-463F-80A5-9B8821A7E8E5}" type="datetime1">
              <a:rPr lang="lt-LT" smtClean="0"/>
              <a:t>2024-12-18</a:t>
            </a:fld>
            <a:endParaRPr lang="lt-L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EB10-4BC5-44DB-9698-5F2908670A1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8814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DFDB-3B04-4CEA-B373-4B4AE2E9E223}" type="datetime1">
              <a:rPr lang="lt-LT" smtClean="0"/>
              <a:t>2024-12-18</a:t>
            </a:fld>
            <a:endParaRPr lang="lt-L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EB10-4BC5-44DB-9698-5F2908670A1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2217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93F22D2-47EE-4404-845D-F811814B8E6F}" type="datetime1">
              <a:rPr lang="lt-LT" smtClean="0"/>
              <a:t>2024-12-18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85EB10-4BC5-44DB-9698-5F2908670A1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3170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dirty="0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E74A-512F-4DA0-B5C2-05C41E3BC601}" type="datetime1">
              <a:rPr lang="lt-LT" smtClean="0"/>
              <a:t>2024-12-18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EB10-4BC5-44DB-9698-5F2908670A1D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1799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1">
                <a:lumMod val="0"/>
                <a:lumOff val="100000"/>
              </a:schemeClr>
            </a:gs>
            <a:gs pos="0">
              <a:schemeClr val="accent1">
                <a:lumMod val="45000"/>
                <a:lumOff val="55000"/>
              </a:schemeClr>
            </a:gs>
            <a:gs pos="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CE5E6AE-8A46-4994-B8D7-AD33DE5768C5}" type="datetime1">
              <a:rPr lang="lt-LT" smtClean="0"/>
              <a:t>2024-12-18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185EB10-4BC5-44DB-9698-5F2908670A1D}" type="slidenum">
              <a:rPr lang="lt-LT" smtClean="0"/>
              <a:t>‹#›</a:t>
            </a:fld>
            <a:endParaRPr lang="lt-LT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65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Tauralaukis@sveikatosbiuras.l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E8602AF-377D-4BDF-A41F-B823AD18C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2297"/>
            <a:ext cx="9144000" cy="2777914"/>
          </a:xfrm>
        </p:spPr>
        <p:txBody>
          <a:bodyPr>
            <a:normAutofit fontScale="90000"/>
          </a:bodyPr>
          <a:lstStyle/>
          <a:p>
            <a:pPr algn="ctr"/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Klaipėdos Tauralaukio progimnaziją lankančių mokinių profilaktinių sveikatos patikrinimų 2024 – 2025 m. m. analizė</a:t>
            </a:r>
            <a:br>
              <a:rPr lang="lt-LT" dirty="0"/>
            </a:br>
            <a:endParaRPr lang="lt-LT" dirty="0"/>
          </a:p>
        </p:txBody>
      </p:sp>
      <p:sp>
        <p:nvSpPr>
          <p:cNvPr id="5" name="Antrinis pavadinimas 4">
            <a:extLst>
              <a:ext uri="{FF2B5EF4-FFF2-40B4-BE49-F238E27FC236}">
                <a16:creationId xmlns:a16="http://schemas.microsoft.com/office/drawing/2014/main" id="{4F40EF1F-8473-45AD-9889-F85CDEAE49D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945858" y="5098423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  <a:spcAft>
                <a:spcPts val="0"/>
              </a:spcAft>
            </a:pPr>
            <a:r>
              <a:rPr lang="lt-LT" sz="1200" cap="non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Visuomenės sveikatos specialistė</a:t>
            </a:r>
            <a:endParaRPr lang="lt-LT" sz="1200" cap="none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Aft>
                <a:spcPts val="0"/>
              </a:spcAft>
            </a:pPr>
            <a:r>
              <a:rPr lang="lt-LT" sz="1200" cap="non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Odeta Grudikienė</a:t>
            </a:r>
            <a:endParaRPr lang="lt-LT" sz="1200" cap="none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Aft>
                <a:spcPts val="0"/>
              </a:spcAft>
            </a:pPr>
            <a:r>
              <a:rPr lang="lt-LT" sz="1200" cap="non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Tel. nr. +370 690 37377</a:t>
            </a:r>
            <a:endParaRPr lang="lt-LT" sz="1200" cap="none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Aft>
                <a:spcPts val="0"/>
              </a:spcAft>
            </a:pPr>
            <a:r>
              <a:rPr lang="lt-LT" sz="1200" cap="non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El. p.:  </a:t>
            </a:r>
            <a:r>
              <a:rPr lang="lt-LT" sz="1200" i="1" cap="none" spc="2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sz="1200" i="1" cap="none" spc="25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auralaukis@sveikatosbiuras.lt</a:t>
            </a:r>
            <a:endParaRPr lang="lt-LT" sz="12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70A0759A-7026-48D7-8B99-89B8651A64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730" y="323813"/>
            <a:ext cx="1972592" cy="44724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399382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0DD37A6-2389-4D06-B317-2B6A16E8C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809368"/>
          </a:xfrm>
        </p:spPr>
        <p:txBody>
          <a:bodyPr>
            <a:normAutofit/>
          </a:bodyPr>
          <a:lstStyle/>
          <a:p>
            <a:pPr algn="ctr"/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FIZINIO LAVINIMO GRUPĖS</a:t>
            </a:r>
            <a:endParaRPr lang="lt-LT" sz="4000" dirty="0"/>
          </a:p>
        </p:txBody>
      </p:sp>
      <p:sp>
        <p:nvSpPr>
          <p:cNvPr id="8" name="Skaidrės numerio vietos rezervavimo ženklas 7">
            <a:extLst>
              <a:ext uri="{FF2B5EF4-FFF2-40B4-BE49-F238E27FC236}">
                <a16:creationId xmlns:a16="http://schemas.microsoft.com/office/drawing/2014/main" id="{DEF429EE-BBC4-4534-81FB-197C91ED6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8B51C55C-A4C1-408D-B4F5-9BB23330CA6A}" type="slidenum">
              <a:rPr lang="lt-LT" smtClean="0">
                <a:solidFill>
                  <a:schemeClr val="tx1"/>
                </a:solidFill>
              </a:rPr>
              <a:t>10</a:t>
            </a:fld>
            <a:endParaRPr lang="lt-L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176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urinio vietos rezervavimo ženklas 5">
            <a:extLst>
              <a:ext uri="{FF2B5EF4-FFF2-40B4-BE49-F238E27FC236}">
                <a16:creationId xmlns:a16="http://schemas.microsoft.com/office/drawing/2014/main" id="{D8A257CC-CB27-4197-9F5B-D5369BC576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559595"/>
              </p:ext>
            </p:extLst>
          </p:nvPr>
        </p:nvGraphicFramePr>
        <p:xfrm>
          <a:off x="838200" y="411061"/>
          <a:ext cx="10515600" cy="5368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9B02F3D6-4FC3-4DD6-ABDB-7D6DCF026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C55C-A4C1-408D-B4F5-9BB23330CA6A}" type="slidenum">
              <a:rPr lang="lt-LT" smtClean="0">
                <a:solidFill>
                  <a:schemeClr val="tx1"/>
                </a:solidFill>
              </a:rPr>
              <a:t>11</a:t>
            </a:fld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6ACE2914-5BBC-4D07-96B6-C8AFEF7288A8}"/>
              </a:ext>
            </a:extLst>
          </p:cNvPr>
          <p:cNvSpPr/>
          <p:nvPr/>
        </p:nvSpPr>
        <p:spPr>
          <a:xfrm>
            <a:off x="564496" y="6103033"/>
            <a:ext cx="1380506" cy="30777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t-LT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Šaltinis: VSS IS</a:t>
            </a:r>
            <a:endParaRPr lang="en-US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287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2DBA4A5-416F-4BDF-B36B-42B4F1052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809368"/>
          </a:xfrm>
        </p:spPr>
        <p:txBody>
          <a:bodyPr>
            <a:normAutofit/>
          </a:bodyPr>
          <a:lstStyle/>
          <a:p>
            <a:pPr algn="ctr"/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DANTŲ BŪKLĖ</a:t>
            </a:r>
            <a:endParaRPr lang="lt-LT" sz="4000" dirty="0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29B7B4E2-F26F-432A-8500-76B1DF994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C55C-A4C1-408D-B4F5-9BB23330CA6A}" type="slidenum">
              <a:rPr lang="lt-LT" smtClean="0">
                <a:solidFill>
                  <a:schemeClr val="tx1"/>
                </a:solidFill>
              </a:rPr>
              <a:t>12</a:t>
            </a:fld>
            <a:endParaRPr lang="lt-L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52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F991DAA-82E7-4951-823D-1CC826EAE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Dantų ėduonies intensyvumo (</a:t>
            </a:r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kpi</a:t>
            </a:r>
            <a:r>
              <a:rPr lang="en-US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+KPI</a:t>
            </a:r>
            <a:r>
              <a:rPr lang="lt-LT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indeksas </a:t>
            </a:r>
            <a:br>
              <a:rPr lang="lt-LT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lt-LT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lt-LT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2025 m. m</a:t>
            </a:r>
            <a:r>
              <a:rPr lang="lt-LT" sz="2800" b="1" cap="all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lt-LT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br>
              <a:rPr lang="lt-LT" dirty="0"/>
            </a:br>
            <a:endParaRPr lang="lt-LT" dirty="0"/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:a16="http://schemas.microsoft.com/office/drawing/2014/main" id="{F3D5DD2B-C177-4776-942E-692D8B067B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111803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28B6A4E1-1F68-4D00-8715-8BF879152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C55C-A4C1-408D-B4F5-9BB23330CA6A}" type="slidenum">
              <a:rPr lang="lt-LT" smtClean="0">
                <a:solidFill>
                  <a:schemeClr val="tx1"/>
                </a:solidFill>
              </a:rPr>
              <a:t>13</a:t>
            </a:fld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2DA891A9-8C5C-47C7-8F06-29DF9A2F7CCF}"/>
              </a:ext>
            </a:extLst>
          </p:cNvPr>
          <p:cNvSpPr/>
          <p:nvPr/>
        </p:nvSpPr>
        <p:spPr>
          <a:xfrm>
            <a:off x="690483" y="6116030"/>
            <a:ext cx="13805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Šaltinis: VSS IS</a:t>
            </a:r>
            <a:endParaRPr lang="en-US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723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BAAD356-E46C-4ED1-A570-B6CD077C0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altLang="lt-LT" sz="2400" b="1" dirty="0">
                <a:latin typeface="Times New Roman" pitchFamily="18" charset="0"/>
                <a:cs typeface="Times New Roman" pitchFamily="18" charset="0"/>
              </a:rPr>
              <a:t>DANTŲ ĖDUONIES INTENSYVUMO (</a:t>
            </a:r>
            <a:r>
              <a:rPr lang="en-US" altLang="lt-LT" sz="2400" b="1" dirty="0">
                <a:latin typeface="Times New Roman" pitchFamily="18" charset="0"/>
                <a:cs typeface="Times New Roman" pitchFamily="18" charset="0"/>
              </a:rPr>
              <a:t>kpi+KPI</a:t>
            </a:r>
            <a:r>
              <a:rPr lang="lt-LT" altLang="lt-LT" sz="2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lt-LT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lt-LT" sz="2400" b="1" dirty="0">
                <a:latin typeface="Times New Roman" pitchFamily="18" charset="0"/>
                <a:cs typeface="Times New Roman" pitchFamily="18" charset="0"/>
              </a:rPr>
              <a:t>INDEKSAS</a:t>
            </a:r>
            <a:br>
              <a:rPr lang="lt-LT" altLang="lt-LT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t-LT" altLang="lt-LT" sz="2400" b="1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altLang="lt-LT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t-LT" altLang="lt-LT" sz="24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lt-LT" sz="2400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lt-LT" altLang="lt-LT" sz="2400" b="1" dirty="0">
                <a:latin typeface="Times New Roman" pitchFamily="18" charset="0"/>
                <a:cs typeface="Times New Roman" pitchFamily="18" charset="0"/>
              </a:rPr>
              <a:t>2025 M.M. (2)</a:t>
            </a:r>
            <a:endParaRPr lang="lt-LT" sz="2400" dirty="0"/>
          </a:p>
        </p:txBody>
      </p:sp>
      <p:graphicFrame>
        <p:nvGraphicFramePr>
          <p:cNvPr id="8" name="Turinio vietos rezervavimo ženklas 7">
            <a:extLst>
              <a:ext uri="{FF2B5EF4-FFF2-40B4-BE49-F238E27FC236}">
                <a16:creationId xmlns:a16="http://schemas.microsoft.com/office/drawing/2014/main" id="{272DF5F0-EE1E-473C-BDE2-F25B71AD95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14254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Skaidrės numerio vietos rezervavimo ženklas 12">
            <a:extLst>
              <a:ext uri="{FF2B5EF4-FFF2-40B4-BE49-F238E27FC236}">
                <a16:creationId xmlns:a16="http://schemas.microsoft.com/office/drawing/2014/main" id="{E4127A35-90EC-4EC2-A72C-22CBF3E1A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C55C-A4C1-408D-B4F5-9BB23330CA6A}" type="slidenum">
              <a:rPr lang="lt-LT" smtClean="0">
                <a:solidFill>
                  <a:schemeClr val="tx1"/>
                </a:solidFill>
              </a:rPr>
              <a:t>14</a:t>
            </a:fld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10" name="Rounded Rectangle 1">
            <a:extLst>
              <a:ext uri="{FF2B5EF4-FFF2-40B4-BE49-F238E27FC236}">
                <a16:creationId xmlns:a16="http://schemas.microsoft.com/office/drawing/2014/main" id="{2397DC1C-1ED5-407F-A064-D4613A0ED419}"/>
              </a:ext>
            </a:extLst>
          </p:cNvPr>
          <p:cNvSpPr/>
          <p:nvPr/>
        </p:nvSpPr>
        <p:spPr>
          <a:xfrm>
            <a:off x="9477915" y="1597555"/>
            <a:ext cx="2592288" cy="1461204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kpi+KPI indekso ribos: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Labai žemas - mažiau nei 1,2.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Žemas - 1,2-2,6.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Vidutinis 2,7-4,4.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Aukštas 4,5-6,5.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Labai aukštas - daugiau nei 6,5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kumimoji="0" lang="lt-LT" altLang="lt-LT" sz="1600" b="0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Stačiakampis 10">
            <a:extLst>
              <a:ext uri="{FF2B5EF4-FFF2-40B4-BE49-F238E27FC236}">
                <a16:creationId xmlns:a16="http://schemas.microsoft.com/office/drawing/2014/main" id="{B3553F30-970F-49A0-BE5B-3939A48143C9}"/>
              </a:ext>
            </a:extLst>
          </p:cNvPr>
          <p:cNvSpPr/>
          <p:nvPr/>
        </p:nvSpPr>
        <p:spPr>
          <a:xfrm>
            <a:off x="690483" y="6116030"/>
            <a:ext cx="13805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Šaltinis: VSS IS</a:t>
            </a:r>
            <a:endParaRPr lang="en-US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872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urinio vietos rezervavimo ženklas 5">
            <a:extLst>
              <a:ext uri="{FF2B5EF4-FFF2-40B4-BE49-F238E27FC236}">
                <a16:creationId xmlns:a16="http://schemas.microsoft.com/office/drawing/2014/main" id="{C99E92B9-BB3F-449C-88F0-42DB28429A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53715"/>
              </p:ext>
            </p:extLst>
          </p:nvPr>
        </p:nvGraphicFramePr>
        <p:xfrm>
          <a:off x="838200" y="531845"/>
          <a:ext cx="10515600" cy="5645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18AE7501-A9A4-4A5B-9CE5-420D4C91C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8B51C55C-A4C1-408D-B4F5-9BB23330CA6A}" type="slidenum">
              <a:rPr lang="lt-LT" smtClean="0">
                <a:solidFill>
                  <a:schemeClr val="tx1"/>
                </a:solidFill>
              </a:rPr>
              <a:t>15</a:t>
            </a:fld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689BABD8-69D2-4FEC-AF33-DA0CA7BD6A50}"/>
              </a:ext>
            </a:extLst>
          </p:cNvPr>
          <p:cNvSpPr/>
          <p:nvPr/>
        </p:nvSpPr>
        <p:spPr>
          <a:xfrm>
            <a:off x="690483" y="6116030"/>
            <a:ext cx="13805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Šaltinis: VSS IS</a:t>
            </a:r>
            <a:endParaRPr lang="en-US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819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4296C81-0DE2-4A60-8506-14A9C6826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740"/>
          </a:xfrm>
        </p:spPr>
        <p:txBody>
          <a:bodyPr>
            <a:normAutofit/>
          </a:bodyPr>
          <a:lstStyle/>
          <a:p>
            <a:pPr algn="ctr"/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APIBENDRINIMAS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5E834BE-705D-4FDC-B7EB-F48092C3D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419"/>
            <a:ext cx="10515600" cy="4792544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 20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4 m. profilaktiškai fizinę būklę pasitikrino 99,69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proc. mokinių.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 Dantų ir žandikaulių įvertinimą atliko 91,22 proc. mokinių.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30,24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proc.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 mokinių neturėjo ėduonies pažeistų dantų. 49,32 proc. mokinių neturėjo sąkandžio patologijos.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 Mokinio sveikatos pažymėjimo formoje Nr. E027-1, gydytojas pateikia bendras arba specialiąsias rekomendacijas, kurių turi būti laikomasi mokiniams dalyvaujant ugdymo veikloje. 20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4 m. 98,61 proc. mokinių, priskirti pagrindinei fizinio ugdymo grupei. 15,30 proc. mokinių buvo nurodytos bendros, o 0,31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proc. mokinių – specialiosios rekomendacijos.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 20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4 m.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14,37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proc.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 mokinių, turėjo antsvorį, o 12,36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proc.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mokinių - per mažą svorį.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 Pritaikytas maitinimas buvo paskirtas 1,24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proc.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mokinių.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20E1367C-269A-4D5A-96B2-FBBF91B7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C55C-A4C1-408D-B4F5-9BB23330CA6A}" type="slidenum">
              <a:rPr lang="lt-LT" smtClean="0">
                <a:solidFill>
                  <a:schemeClr val="tx1"/>
                </a:solidFill>
              </a:rPr>
              <a:t>16</a:t>
            </a:fld>
            <a:endParaRPr lang="lt-L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73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149DE9F-44A6-42DB-9CB0-E3991E4DE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0002"/>
          </a:xfrm>
        </p:spPr>
        <p:txBody>
          <a:bodyPr>
            <a:normAutofit/>
          </a:bodyPr>
          <a:lstStyle/>
          <a:p>
            <a:pPr algn="ctr"/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REKOMENDACIJOS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81F8FF3-F93E-4939-BB67-0322BD7BD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017"/>
            <a:ext cx="10515600" cy="4817946"/>
          </a:xfrm>
        </p:spPr>
        <p:txBody>
          <a:bodyPr>
            <a:normAutofit/>
          </a:bodyPr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Tėvams skirti didesnį dėmesį rūpinimuisi vaiko sveikatos sutrikimų profilaktika ir sveiko gyvenimo būdo ugdymu. 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Užtikrinti, kad vaikai valgytų kuo įvairesnį ir subalansuotą maistą, kuris būtų sveikatai palankus. 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Stengtis, kad vaikai kuo daugiau laiko praleistų gryname ore, o ne prie ekranų. Kartu su šeima ar draugais aktyviai leistų laisvalaikį, mankštintųsi.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Norint išvengti dviejų labiausiai pasaulyje paplitusių burnos ligų – dantų ėduonies ir periodontito būtina ypatingą priežiūrą skirti mitybai, žalingiems įpročiams ir dantų priežiūrai. </a:t>
            </a:r>
          </a:p>
          <a:p>
            <a:endParaRPr lang="lt-LT" dirty="0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DA74F184-6350-49D0-849E-9A3242EED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C55C-A4C1-408D-B4F5-9BB23330CA6A}" type="slidenum">
              <a:rPr lang="lt-LT" smtClean="0">
                <a:solidFill>
                  <a:schemeClr val="tx1"/>
                </a:solidFill>
              </a:rPr>
              <a:t>17</a:t>
            </a:fld>
            <a:endParaRPr lang="lt-L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30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8000">
              <a:schemeClr val="accent1">
                <a:lumMod val="0"/>
                <a:lumOff val="100000"/>
              </a:schemeClr>
            </a:gs>
            <a:gs pos="0">
              <a:schemeClr val="accent1">
                <a:lumMod val="45000"/>
                <a:lumOff val="55000"/>
              </a:schemeClr>
            </a:gs>
            <a:gs pos="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D77649F3-1442-4BF0-B44D-BDE56A96A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44535"/>
            <a:ext cx="10515600" cy="3232427"/>
          </a:xfrm>
        </p:spPr>
        <p:txBody>
          <a:bodyPr/>
          <a:lstStyle/>
          <a:p>
            <a:pPr marL="0" indent="0" algn="ctr">
              <a:buNone/>
            </a:pPr>
            <a:r>
              <a:rPr lang="lt-L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Stiprinkime vaikų sveikatą kartu!</a:t>
            </a:r>
          </a:p>
          <a:p>
            <a:endParaRPr lang="lt-LT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C942EC2D-11E2-471C-9239-A35AC2D96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1759" y="284033"/>
            <a:ext cx="2162375" cy="490276"/>
          </a:xfrm>
          <a:prstGeom prst="rect">
            <a:avLst/>
          </a:prstGeom>
        </p:spPr>
      </p:pic>
      <p:pic>
        <p:nvPicPr>
          <p:cNvPr id="5" name="Paveikslėlis 4">
            <a:extLst>
              <a:ext uri="{FF2B5EF4-FFF2-40B4-BE49-F238E27FC236}">
                <a16:creationId xmlns:a16="http://schemas.microsoft.com/office/drawing/2014/main" id="{6C6B4B21-AD93-4B48-84BB-2B204C034A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0678" y="284033"/>
            <a:ext cx="937456" cy="93745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277597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8C5E0DD-5C38-4B0D-8927-62109C5E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39525"/>
          </a:xfrm>
        </p:spPr>
        <p:txBody>
          <a:bodyPr>
            <a:normAutofit/>
          </a:bodyPr>
          <a:lstStyle/>
          <a:p>
            <a:pPr algn="ctr"/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SVEIKATOS ANALIZĖS APRAŠYMAS (1)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DE3B67F1-8860-4FC8-9759-C4B7C6BF7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lt-LT" altLang="lt-LT" sz="2400" dirty="0">
                <a:latin typeface="Times New Roman" panose="02020603050405020304" pitchFamily="18" charset="0"/>
                <a:cs typeface="Times New Roman" pitchFamily="18" charset="0"/>
              </a:rPr>
              <a:t>Lietuvos Respublikos sveikatos apsaugos ministro 2011 m. rugpjūčio 10 d. įsakymu Nr. V-773 patvirtintos Lietuvos higienos normos HN 21:2011 „Mokyklų, vykdančių bendrojo ugdymo programas bendrieji sveikatos saugos reikalavimai“ 98 punkte nurodyta, kad priimant vaiką į įstaigą ir vėliau kiekvienais metais turi būti pateiktas sveikatos pažymėjimas.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B9BEA168-6A30-4589-82E4-C82AF1604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8B51C55C-A4C1-408D-B4F5-9BB23330CA6A}" type="slidenum">
              <a:rPr lang="lt-LT" smtClean="0">
                <a:solidFill>
                  <a:schemeClr val="tx1"/>
                </a:solidFill>
              </a:rPr>
              <a:t>2</a:t>
            </a:fld>
            <a:endParaRPr lang="lt-L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102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8D78D418-4634-4431-A097-C9268B096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47914"/>
          </a:xfrm>
        </p:spPr>
        <p:txBody>
          <a:bodyPr>
            <a:normAutofit/>
          </a:bodyPr>
          <a:lstStyle/>
          <a:p>
            <a:pPr algn="ctr"/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SVEIKATOS ANALIZĖS APRAŠYMAS (2)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A3AB879-6B6D-409B-9412-7A3F44E15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089" y="1640265"/>
            <a:ext cx="11080439" cy="4034672"/>
          </a:xfrm>
        </p:spPr>
        <p:txBody>
          <a:bodyPr>
            <a:normAutofit/>
          </a:bodyPr>
          <a:lstStyle/>
          <a:p>
            <a:pPr marL="0" lvl="0" indent="0" algn="just" fontAlgn="base"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r>
              <a:rPr kumimoji="0" lang="lt-LT" altLang="lt-L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Duomenys apie vaikų sveikatos būklę gaunami iš statistinės apskaitos formos Nr. E027-1/a „Mokinio sveikatos pažymėjimas“, patvirtintos Lietuvos Respublikos sveikatos apsaugos ministro 2019 m. gegužės 14 d. įsakymu Nr. V-565 „Dėl elektroninės statistinės apskaitos formos Nr. E027-1 „Mokinio sveikatos pažymėjimas“ patvirtinimo“. 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endParaRPr lang="lt-LT" altLang="lt-LT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r>
              <a:rPr lang="en-US" altLang="lt-LT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lt-LT" altLang="lt-LT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uo 2020 m. sausio 1 d. </a:t>
            </a:r>
            <a:r>
              <a:rPr lang="en-US" altLang="lt-LT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lt-LT" altLang="lt-LT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ažymėjim</a:t>
            </a:r>
            <a:r>
              <a:rPr lang="en-US" altLang="lt-LT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lt-LT" altLang="lt-LT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teik</a:t>
            </a:r>
            <a:r>
              <a:rPr lang="en-US" altLang="lt-LT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iami</a:t>
            </a:r>
            <a:r>
              <a:rPr lang="lt-LT" altLang="lt-LT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per Elektroninės sveikatos paslaugų ir bendradarbiavimo infrastruktūros informacinę sistemą (ESPBI IS). Elektroniniu būdu užpildyti ir pasirašyti </a:t>
            </a:r>
            <a:r>
              <a:rPr lang="en-US" altLang="lt-LT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lt-LT" altLang="lt-LT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ažymėjimai perduodami į Higienos instituto Vaikų sveikatos stebėsenos informacinę sistemą (VSS IS). </a:t>
            </a:r>
          </a:p>
          <a:p>
            <a:endParaRPr lang="lt-LT" dirty="0"/>
          </a:p>
        </p:txBody>
      </p:sp>
      <p:sp>
        <p:nvSpPr>
          <p:cNvPr id="2" name="Skaidrės numerio vietos rezervavimo ženklas 1">
            <a:extLst>
              <a:ext uri="{FF2B5EF4-FFF2-40B4-BE49-F238E27FC236}">
                <a16:creationId xmlns:a16="http://schemas.microsoft.com/office/drawing/2014/main" id="{176B6D39-E273-402A-A5FB-279995C66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8B51C55C-A4C1-408D-B4F5-9BB23330CA6A}" type="slidenum">
              <a:rPr lang="lt-LT" smtClean="0">
                <a:solidFill>
                  <a:schemeClr val="tx1"/>
                </a:solidFill>
              </a:rPr>
              <a:t>3</a:t>
            </a:fld>
            <a:endParaRPr lang="lt-L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39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5ACFE57-704F-4A85-9370-25D19E15A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527" y="311259"/>
            <a:ext cx="9836101" cy="1093336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lt-LT" altLang="lt-LT" sz="2800" dirty="0">
                <a:latin typeface="Times New Roman" pitchFamily="18" charset="0"/>
                <a:ea typeface="+mn-ea"/>
                <a:cs typeface="Times New Roman" pitchFamily="18" charset="0"/>
              </a:rPr>
              <a:t>MOKINIŲ</a:t>
            </a:r>
            <a:r>
              <a:rPr kumimoji="0" lang="lt-LT" altLang="lt-LT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SVEIKATOS ANALIZĖS </a:t>
            </a:r>
            <a:br>
              <a:rPr kumimoji="0" lang="lt-LT" altLang="lt-LT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lt-LT" altLang="lt-LT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REZULTATŲ SVARBA</a:t>
            </a:r>
            <a:endParaRPr lang="lt-LT" sz="28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3C6328D-8B12-42CF-9076-C287AA5A8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75" y="1754155"/>
            <a:ext cx="11142482" cy="2450200"/>
          </a:xfrm>
        </p:spPr>
        <p:txBody>
          <a:bodyPr/>
          <a:lstStyle/>
          <a:p>
            <a:pPr marL="0" indent="0" algn="just">
              <a:buNone/>
            </a:pPr>
            <a:r>
              <a:rPr kumimoji="0" lang="lt-LT" altLang="lt-L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Kasmetinių</a:t>
            </a:r>
            <a:r>
              <a:rPr kumimoji="0" lang="en-US" altLang="lt-L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lt-LT" altLang="lt-L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vaikų profilaktinių patikrinimų duomenys reikalingi kryptingai planuoti ir įgyvendinti sveikatos priežiūrą įstaigoje, organizuoti tikslesnes sveikatos stiprinimo priemones, susijusias su ligų ir traumų profilaktika.</a:t>
            </a:r>
            <a:r>
              <a:rPr kumimoji="0" lang="en-US" altLang="lt-L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lt-LT" altLang="lt-LT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endParaRPr lang="lt-LT" dirty="0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BACB5C94-0137-43CD-82E1-CCD94EDFB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8B51C55C-A4C1-408D-B4F5-9BB23330CA6A}" type="slidenum">
              <a:rPr lang="lt-LT" smtClean="0">
                <a:solidFill>
                  <a:schemeClr val="tx1"/>
                </a:solidFill>
              </a:rPr>
              <a:t>4</a:t>
            </a:fld>
            <a:endParaRPr lang="lt-L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71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2A62567-CDC3-41E4-8AE9-E1C43F512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PASITIKRINĘ SVEIKATĄ MOKINIAI</a:t>
            </a:r>
            <a:b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24472135-772A-42BA-9D1A-5BD2E700E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8B51C55C-A4C1-408D-B4F5-9BB23330CA6A}" type="slidenum">
              <a:rPr lang="lt-LT" smtClean="0">
                <a:solidFill>
                  <a:schemeClr val="tx1"/>
                </a:solidFill>
              </a:rPr>
              <a:t>5</a:t>
            </a:fld>
            <a:endParaRPr lang="lt-L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541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urinio vietos rezervavimo ženklas 5">
            <a:extLst>
              <a:ext uri="{FF2B5EF4-FFF2-40B4-BE49-F238E27FC236}">
                <a16:creationId xmlns:a16="http://schemas.microsoft.com/office/drawing/2014/main" id="{63A56349-50F9-4620-AC89-EBBE7746A7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813889"/>
              </p:ext>
            </p:extLst>
          </p:nvPr>
        </p:nvGraphicFramePr>
        <p:xfrm>
          <a:off x="838200" y="584200"/>
          <a:ext cx="10515600" cy="5592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kaidrės numerio vietos rezervavimo ženklas 2">
            <a:extLst>
              <a:ext uri="{FF2B5EF4-FFF2-40B4-BE49-F238E27FC236}">
                <a16:creationId xmlns:a16="http://schemas.microsoft.com/office/drawing/2014/main" id="{B4EEFCE4-0E83-4DD1-A9DA-7E4A63D1B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8B51C55C-A4C1-408D-B4F5-9BB23330CA6A}" type="slidenum">
              <a:rPr lang="lt-LT" smtClean="0">
                <a:solidFill>
                  <a:schemeClr val="tx1"/>
                </a:solidFill>
              </a:rPr>
              <a:t>6</a:t>
            </a:fld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F44EA7AE-B3A7-4CE3-81AD-A6BFBA29A595}"/>
              </a:ext>
            </a:extLst>
          </p:cNvPr>
          <p:cNvSpPr/>
          <p:nvPr/>
        </p:nvSpPr>
        <p:spPr>
          <a:xfrm>
            <a:off x="921695" y="6083888"/>
            <a:ext cx="13805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Šaltinis: VSS IS</a:t>
            </a:r>
            <a:endParaRPr lang="en-US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001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urinio vietos rezervavimo ženklas 8">
            <a:extLst>
              <a:ext uri="{FF2B5EF4-FFF2-40B4-BE49-F238E27FC236}">
                <a16:creationId xmlns:a16="http://schemas.microsoft.com/office/drawing/2014/main" id="{7616347E-0958-40B0-9B01-B7E456F844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709151"/>
              </p:ext>
            </p:extLst>
          </p:nvPr>
        </p:nvGraphicFramePr>
        <p:xfrm>
          <a:off x="838200" y="543339"/>
          <a:ext cx="10515600" cy="5633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kaidrės numerio vietos rezervavimo ženklas 2">
            <a:extLst>
              <a:ext uri="{FF2B5EF4-FFF2-40B4-BE49-F238E27FC236}">
                <a16:creationId xmlns:a16="http://schemas.microsoft.com/office/drawing/2014/main" id="{9CCF522A-B312-4B5B-A094-6196EA6D3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8B51C55C-A4C1-408D-B4F5-9BB23330CA6A}" type="slidenum">
              <a:rPr lang="lt-LT" smtClean="0">
                <a:solidFill>
                  <a:schemeClr val="tx1"/>
                </a:solidFill>
              </a:rPr>
              <a:t>7</a:t>
            </a:fld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10" name="Stačiakampis 9">
            <a:extLst>
              <a:ext uri="{FF2B5EF4-FFF2-40B4-BE49-F238E27FC236}">
                <a16:creationId xmlns:a16="http://schemas.microsoft.com/office/drawing/2014/main" id="{170E0839-1B5A-4399-8311-6915C0BDBFA0}"/>
              </a:ext>
            </a:extLst>
          </p:cNvPr>
          <p:cNvSpPr/>
          <p:nvPr/>
        </p:nvSpPr>
        <p:spPr>
          <a:xfrm>
            <a:off x="921695" y="6083888"/>
            <a:ext cx="13805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Šaltinis: VSS IS</a:t>
            </a:r>
            <a:endParaRPr lang="en-US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45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C83D67C-FC33-414A-9EB0-5A0B1302A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90274"/>
            <a:ext cx="10515600" cy="1307505"/>
          </a:xfrm>
        </p:spPr>
        <p:txBody>
          <a:bodyPr>
            <a:normAutofit/>
          </a:bodyPr>
          <a:lstStyle/>
          <a:p>
            <a:pPr algn="ctr"/>
            <a:r>
              <a:rPr lang="lt-LT" altLang="lt-LT" sz="4000" dirty="0">
                <a:latin typeface="Times New Roman" pitchFamily="18" charset="0"/>
                <a:cs typeface="Times New Roman" pitchFamily="18" charset="0"/>
              </a:rPr>
              <a:t>KŪNO MASĖS INDEKSAS </a:t>
            </a:r>
            <a:br>
              <a:rPr lang="lt-LT" altLang="lt-LT" sz="4000" dirty="0">
                <a:latin typeface="Times New Roman" pitchFamily="18" charset="0"/>
                <a:cs typeface="Times New Roman" pitchFamily="18" charset="0"/>
              </a:rPr>
            </a:br>
            <a:r>
              <a:rPr lang="lt-LT" altLang="lt-LT" sz="4000" dirty="0">
                <a:latin typeface="Times New Roman" pitchFamily="18" charset="0"/>
                <a:cs typeface="Times New Roman" pitchFamily="18" charset="0"/>
              </a:rPr>
              <a:t>(TOLIAU – KMI)</a:t>
            </a:r>
            <a:endParaRPr lang="lt-LT" sz="4000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9E2ADE82-AD17-4CCE-9000-6FE33E661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8B51C55C-A4C1-408D-B4F5-9BB23330CA6A}" type="slidenum">
              <a:rPr lang="lt-LT" smtClean="0">
                <a:solidFill>
                  <a:schemeClr val="tx1"/>
                </a:solidFill>
              </a:rPr>
              <a:t>8</a:t>
            </a:fld>
            <a:endParaRPr lang="lt-L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521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urinio vietos rezervavimo ženklas 5">
            <a:extLst>
              <a:ext uri="{FF2B5EF4-FFF2-40B4-BE49-F238E27FC236}">
                <a16:creationId xmlns:a16="http://schemas.microsoft.com/office/drawing/2014/main" id="{7BBC8ED2-73F6-45F7-97B6-911D86B454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046654"/>
              </p:ext>
            </p:extLst>
          </p:nvPr>
        </p:nvGraphicFramePr>
        <p:xfrm>
          <a:off x="838200" y="530087"/>
          <a:ext cx="10515600" cy="5646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kaidrės numerio vietos rezervavimo ženklas 2">
            <a:extLst>
              <a:ext uri="{FF2B5EF4-FFF2-40B4-BE49-F238E27FC236}">
                <a16:creationId xmlns:a16="http://schemas.microsoft.com/office/drawing/2014/main" id="{F3E770FF-64B2-4BFB-9422-F29447C6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C55C-A4C1-408D-B4F5-9BB23330CA6A}" type="slidenum">
              <a:rPr lang="lt-LT" smtClean="0">
                <a:solidFill>
                  <a:schemeClr val="tx1"/>
                </a:solidFill>
              </a:rPr>
              <a:t>9</a:t>
            </a:fld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9" name="Stačiakampis 8">
            <a:extLst>
              <a:ext uri="{FF2B5EF4-FFF2-40B4-BE49-F238E27FC236}">
                <a16:creationId xmlns:a16="http://schemas.microsoft.com/office/drawing/2014/main" id="{37843619-DC75-45CD-B68B-6A6382788197}"/>
              </a:ext>
            </a:extLst>
          </p:cNvPr>
          <p:cNvSpPr/>
          <p:nvPr/>
        </p:nvSpPr>
        <p:spPr>
          <a:xfrm>
            <a:off x="690483" y="6116030"/>
            <a:ext cx="13805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Šaltinis: VSS IS</a:t>
            </a:r>
            <a:endParaRPr lang="en-US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62625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yvinė">
  <a:themeElements>
    <a:clrScheme name="Retrospektyvinė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yvinė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yvinė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167</TotalTime>
  <Words>735</Words>
  <Application>Microsoft Office PowerPoint</Application>
  <PresentationFormat>Plačiaekranė</PresentationFormat>
  <Paragraphs>104</Paragraphs>
  <Slides>18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Retrospektyvinė</vt:lpstr>
      <vt:lpstr>Klaipėdos Tauralaukio progimnaziją lankančių mokinių profilaktinių sveikatos patikrinimų 2024 – 2025 m. m. analizė </vt:lpstr>
      <vt:lpstr>MOKINIŲ SVEIKATOS ANALIZĖS APRAŠYMAS (1)</vt:lpstr>
      <vt:lpstr>MOKINIŲ SVEIKATOS ANALIZĖS APRAŠYMAS (2)</vt:lpstr>
      <vt:lpstr>MOKINIŲ SVEIKATOS ANALIZĖS  REZULTATŲ SVARBA</vt:lpstr>
      <vt:lpstr>PASITIKRINĘ SVEIKATĄ MOKINIAI </vt:lpstr>
      <vt:lpstr>„PowerPoint“ pateiktis</vt:lpstr>
      <vt:lpstr>„PowerPoint“ pateiktis</vt:lpstr>
      <vt:lpstr>KŪNO MASĖS INDEKSAS  (TOLIAU – KMI)</vt:lpstr>
      <vt:lpstr>„PowerPoint“ pateiktis</vt:lpstr>
      <vt:lpstr>FIZINIO LAVINIMO GRUPĖS</vt:lpstr>
      <vt:lpstr>„PowerPoint“ pateiktis</vt:lpstr>
      <vt:lpstr>DANTŲ BŪKLĖ</vt:lpstr>
      <vt:lpstr>Dantų ėduonies intensyvumo (kpi+KPI) indeksas  2024/2025 m. m. (1) </vt:lpstr>
      <vt:lpstr>DANTŲ ĖDUONIES INTENSYVUMO (kpi+KPI) INDEKSAS 2024/2025 M.M. (2)</vt:lpstr>
      <vt:lpstr>„PowerPoint“ pateiktis</vt:lpstr>
      <vt:lpstr>APIBENDRINIMAS</vt:lpstr>
      <vt:lpstr>REKOMENDACIJOS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Klaipėdos „Tauralaukio“ progimnaziją lankančių mokinių profilaktinių sveikatos patikrinimų 2025 – 2026 m. m. analizė</dc:title>
  <dc:creator>Vartotojas</dc:creator>
  <cp:lastModifiedBy>Vartotojas</cp:lastModifiedBy>
  <cp:revision>20</cp:revision>
  <dcterms:created xsi:type="dcterms:W3CDTF">2024-12-04T07:43:01Z</dcterms:created>
  <dcterms:modified xsi:type="dcterms:W3CDTF">2024-12-18T06:52:15Z</dcterms:modified>
</cp:coreProperties>
</file>